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80"/>
  </p:notesMasterIdLst>
  <p:handoutMasterIdLst>
    <p:handoutMasterId r:id="rId81"/>
  </p:handoutMasterIdLst>
  <p:sldIdLst>
    <p:sldId id="256" r:id="rId2"/>
    <p:sldId id="301" r:id="rId3"/>
    <p:sldId id="468" r:id="rId4"/>
    <p:sldId id="481" r:id="rId5"/>
    <p:sldId id="358" r:id="rId6"/>
    <p:sldId id="429" r:id="rId7"/>
    <p:sldId id="470" r:id="rId8"/>
    <p:sldId id="359" r:id="rId9"/>
    <p:sldId id="444" r:id="rId10"/>
    <p:sldId id="427" r:id="rId11"/>
    <p:sldId id="469" r:id="rId12"/>
    <p:sldId id="445" r:id="rId13"/>
    <p:sldId id="315" r:id="rId14"/>
    <p:sldId id="488" r:id="rId15"/>
    <p:sldId id="378" r:id="rId16"/>
    <p:sldId id="380" r:id="rId17"/>
    <p:sldId id="381" r:id="rId18"/>
    <p:sldId id="407" r:id="rId19"/>
    <p:sldId id="384" r:id="rId20"/>
    <p:sldId id="306" r:id="rId21"/>
    <p:sldId id="320" r:id="rId22"/>
    <p:sldId id="422" r:id="rId23"/>
    <p:sldId id="484" r:id="rId24"/>
    <p:sldId id="508" r:id="rId25"/>
    <p:sldId id="326" r:id="rId26"/>
    <p:sldId id="450" r:id="rId27"/>
    <p:sldId id="406" r:id="rId28"/>
    <p:sldId id="487" r:id="rId29"/>
    <p:sldId id="477" r:id="rId30"/>
    <p:sldId id="478" r:id="rId31"/>
    <p:sldId id="486" r:id="rId32"/>
    <p:sldId id="509" r:id="rId33"/>
    <p:sldId id="512" r:id="rId34"/>
    <p:sldId id="304" r:id="rId35"/>
    <p:sldId id="408" r:id="rId36"/>
    <p:sldId id="511" r:id="rId37"/>
    <p:sldId id="446" r:id="rId38"/>
    <p:sldId id="321" r:id="rId39"/>
    <p:sldId id="386" r:id="rId40"/>
    <p:sldId id="440" r:id="rId41"/>
    <p:sldId id="505" r:id="rId42"/>
    <p:sldId id="506" r:id="rId43"/>
    <p:sldId id="507" r:id="rId44"/>
    <p:sldId id="435" r:id="rId45"/>
    <p:sldId id="482" r:id="rId46"/>
    <p:sldId id="466" r:id="rId47"/>
    <p:sldId id="503" r:id="rId48"/>
    <p:sldId id="390" r:id="rId49"/>
    <p:sldId id="391" r:id="rId50"/>
    <p:sldId id="483" r:id="rId51"/>
    <p:sldId id="494" r:id="rId52"/>
    <p:sldId id="495" r:id="rId53"/>
    <p:sldId id="502" r:id="rId54"/>
    <p:sldId id="504" r:id="rId55"/>
    <p:sldId id="496" r:id="rId56"/>
    <p:sldId id="392" r:id="rId57"/>
    <p:sldId id="465" r:id="rId58"/>
    <p:sldId id="510" r:id="rId59"/>
    <p:sldId id="441" r:id="rId60"/>
    <p:sldId id="453" r:id="rId61"/>
    <p:sldId id="501" r:id="rId62"/>
    <p:sldId id="513" r:id="rId63"/>
    <p:sldId id="463" r:id="rId64"/>
    <p:sldId id="514" r:id="rId65"/>
    <p:sldId id="464" r:id="rId66"/>
    <p:sldId id="459" r:id="rId67"/>
    <p:sldId id="500" r:id="rId68"/>
    <p:sldId id="456" r:id="rId69"/>
    <p:sldId id="314" r:id="rId70"/>
    <p:sldId id="461" r:id="rId71"/>
    <p:sldId id="400" r:id="rId72"/>
    <p:sldId id="313" r:id="rId73"/>
    <p:sldId id="404" r:id="rId74"/>
    <p:sldId id="394" r:id="rId75"/>
    <p:sldId id="485" r:id="rId76"/>
    <p:sldId id="419" r:id="rId77"/>
    <p:sldId id="454" r:id="rId78"/>
    <p:sldId id="455" r:id="rId79"/>
  </p:sldIdLst>
  <p:sldSz cx="9144000" cy="6858000" type="screen4x3"/>
  <p:notesSz cx="6858000" cy="9144000"/>
  <p:defaultTextStyle>
    <a:defPPr>
      <a:defRPr lang="zh-TW"/>
    </a:defPPr>
    <a:lvl1pPr algn="l" rtl="0" fontAlgn="base">
      <a:spcBef>
        <a:spcPct val="0"/>
      </a:spcBef>
      <a:spcAft>
        <a:spcPct val="0"/>
      </a:spcAft>
      <a:defRPr kumimoji="1" sz="2400" kern="1200">
        <a:solidFill>
          <a:schemeClr val="tx1"/>
        </a:solidFill>
        <a:latin typeface="Times New Roman" pitchFamily="18" charset="0"/>
        <a:ea typeface="新細明體" charset="-120"/>
        <a:cs typeface="+mn-cs"/>
      </a:defRPr>
    </a:lvl1pPr>
    <a:lvl2pPr marL="457200" algn="l" rtl="0" fontAlgn="base">
      <a:spcBef>
        <a:spcPct val="0"/>
      </a:spcBef>
      <a:spcAft>
        <a:spcPct val="0"/>
      </a:spcAft>
      <a:defRPr kumimoji="1" sz="2400" kern="1200">
        <a:solidFill>
          <a:schemeClr val="tx1"/>
        </a:solidFill>
        <a:latin typeface="Times New Roman" pitchFamily="18" charset="0"/>
        <a:ea typeface="新細明體" charset="-120"/>
        <a:cs typeface="+mn-cs"/>
      </a:defRPr>
    </a:lvl2pPr>
    <a:lvl3pPr marL="914400" algn="l" rtl="0" fontAlgn="base">
      <a:spcBef>
        <a:spcPct val="0"/>
      </a:spcBef>
      <a:spcAft>
        <a:spcPct val="0"/>
      </a:spcAft>
      <a:defRPr kumimoji="1" sz="2400" kern="1200">
        <a:solidFill>
          <a:schemeClr val="tx1"/>
        </a:solidFill>
        <a:latin typeface="Times New Roman" pitchFamily="18" charset="0"/>
        <a:ea typeface="新細明體" charset="-120"/>
        <a:cs typeface="+mn-cs"/>
      </a:defRPr>
    </a:lvl3pPr>
    <a:lvl4pPr marL="1371600" algn="l" rtl="0" fontAlgn="base">
      <a:spcBef>
        <a:spcPct val="0"/>
      </a:spcBef>
      <a:spcAft>
        <a:spcPct val="0"/>
      </a:spcAft>
      <a:defRPr kumimoji="1" sz="2400" kern="1200">
        <a:solidFill>
          <a:schemeClr val="tx1"/>
        </a:solidFill>
        <a:latin typeface="Times New Roman" pitchFamily="18" charset="0"/>
        <a:ea typeface="新細明體" charset="-120"/>
        <a:cs typeface="+mn-cs"/>
      </a:defRPr>
    </a:lvl4pPr>
    <a:lvl5pPr marL="1828800" algn="l" rtl="0" fontAlgn="base">
      <a:spcBef>
        <a:spcPct val="0"/>
      </a:spcBef>
      <a:spcAft>
        <a:spcPct val="0"/>
      </a:spcAft>
      <a:defRPr kumimoji="1" sz="2400" kern="1200">
        <a:solidFill>
          <a:schemeClr val="tx1"/>
        </a:solidFill>
        <a:latin typeface="Times New Roman" pitchFamily="18" charset="0"/>
        <a:ea typeface="新細明體" charset="-120"/>
        <a:cs typeface="+mn-cs"/>
      </a:defRPr>
    </a:lvl5pPr>
    <a:lvl6pPr marL="2286000" algn="l" defTabSz="914400" rtl="0" eaLnBrk="1" latinLnBrk="0" hangingPunct="1">
      <a:defRPr kumimoji="1" sz="2400" kern="1200">
        <a:solidFill>
          <a:schemeClr val="tx1"/>
        </a:solidFill>
        <a:latin typeface="Times New Roman" pitchFamily="18" charset="0"/>
        <a:ea typeface="新細明體" charset="-120"/>
        <a:cs typeface="+mn-cs"/>
      </a:defRPr>
    </a:lvl6pPr>
    <a:lvl7pPr marL="2743200" algn="l" defTabSz="914400" rtl="0" eaLnBrk="1" latinLnBrk="0" hangingPunct="1">
      <a:defRPr kumimoji="1" sz="2400" kern="1200">
        <a:solidFill>
          <a:schemeClr val="tx1"/>
        </a:solidFill>
        <a:latin typeface="Times New Roman" pitchFamily="18" charset="0"/>
        <a:ea typeface="新細明體" charset="-120"/>
        <a:cs typeface="+mn-cs"/>
      </a:defRPr>
    </a:lvl7pPr>
    <a:lvl8pPr marL="3200400" algn="l" defTabSz="914400" rtl="0" eaLnBrk="1" latinLnBrk="0" hangingPunct="1">
      <a:defRPr kumimoji="1" sz="2400" kern="1200">
        <a:solidFill>
          <a:schemeClr val="tx1"/>
        </a:solidFill>
        <a:latin typeface="Times New Roman" pitchFamily="18" charset="0"/>
        <a:ea typeface="新細明體" charset="-120"/>
        <a:cs typeface="+mn-cs"/>
      </a:defRPr>
    </a:lvl8pPr>
    <a:lvl9pPr marL="3657600" algn="l" defTabSz="914400" rtl="0" eaLnBrk="1" latinLnBrk="0" hangingPunct="1">
      <a:defRPr kumimoji="1" sz="2400" kern="1200">
        <a:solidFill>
          <a:schemeClr val="tx1"/>
        </a:solidFill>
        <a:latin typeface="Times New Roman" pitchFamily="18" charset="0"/>
        <a:ea typeface="新細明體" charset="-120"/>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E6E6E6"/>
    <a:srgbClr val="CFEA9E"/>
    <a:srgbClr val="0000FF"/>
    <a:srgbClr val="ECF7D9"/>
    <a:srgbClr val="00007D"/>
    <a:srgbClr val="000000"/>
    <a:srgbClr val="006600"/>
    <a:srgbClr val="339966"/>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46F890A9-2807-4EBB-B81D-B2AA78EC7F39}" styleName="深色樣式 2 - 輔色 5/輔色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淺色樣式 1 - 輔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淺色樣式 2 - 輔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1432" autoAdjust="0"/>
    <p:restoredTop sz="93924" autoAdjust="0"/>
  </p:normalViewPr>
  <p:slideViewPr>
    <p:cSldViewPr>
      <p:cViewPr varScale="1">
        <p:scale>
          <a:sx n="104" d="100"/>
          <a:sy n="104" d="100"/>
        </p:scale>
        <p:origin x="-174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181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a:defRPr sz="1200">
                <a:ea typeface="新細明體" pitchFamily="18" charset="-120"/>
              </a:defRPr>
            </a:lvl1pPr>
          </a:lstStyle>
          <a:p>
            <a:pPr>
              <a:defRPr/>
            </a:pPr>
            <a:endParaRPr lang="en-US" altLang="zh-TW"/>
          </a:p>
        </p:txBody>
      </p:sp>
      <p:sp>
        <p:nvSpPr>
          <p:cNvPr id="56323" name="Rectangle 3"/>
          <p:cNvSpPr>
            <a:spLocks noGrp="1" noChangeArrowheads="1"/>
          </p:cNvSpPr>
          <p:nvPr>
            <p:ph type="dt" sz="quarter"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ea typeface="新細明體" pitchFamily="18" charset="-120"/>
              </a:defRPr>
            </a:lvl1pPr>
          </a:lstStyle>
          <a:p>
            <a:pPr>
              <a:defRPr/>
            </a:pPr>
            <a:endParaRPr lang="en-US" altLang="zh-TW"/>
          </a:p>
        </p:txBody>
      </p:sp>
      <p:sp>
        <p:nvSpPr>
          <p:cNvPr id="56324" name="Rectangle 4"/>
          <p:cNvSpPr>
            <a:spLocks noGrp="1" noChangeArrowheads="1"/>
          </p:cNvSpPr>
          <p:nvPr>
            <p:ph type="ftr" sz="quarter" idx="2"/>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a:defRPr sz="1200">
                <a:ea typeface="新細明體" pitchFamily="18" charset="-120"/>
              </a:defRPr>
            </a:lvl1pPr>
          </a:lstStyle>
          <a:p>
            <a:pPr>
              <a:defRPr/>
            </a:pPr>
            <a:endParaRPr lang="en-US" altLang="zh-TW"/>
          </a:p>
        </p:txBody>
      </p:sp>
      <p:sp>
        <p:nvSpPr>
          <p:cNvPr id="56325" name="Rectangle 5"/>
          <p:cNvSpPr>
            <a:spLocks noGrp="1" noChangeArrowheads="1"/>
          </p:cNvSpPr>
          <p:nvPr>
            <p:ph type="sldNum" sz="quarter" idx="3"/>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ea typeface="新細明體" pitchFamily="18" charset="-120"/>
              </a:defRPr>
            </a:lvl1pPr>
          </a:lstStyle>
          <a:p>
            <a:pPr>
              <a:defRPr/>
            </a:pPr>
            <a:fld id="{6281505B-D2D4-4B74-B4C5-568F809B076D}" type="slidenum">
              <a:rPr lang="en-US" altLang="zh-TW"/>
              <a:pPr>
                <a:defRPr/>
              </a:pPr>
              <a:t>‹#›</a:t>
            </a:fld>
            <a:endParaRPr lang="en-US" altLang="zh-TW"/>
          </a:p>
        </p:txBody>
      </p:sp>
    </p:spTree>
    <p:extLst>
      <p:ext uri="{BB962C8B-B14F-4D97-AF65-F5344CB8AC3E}">
        <p14:creationId xmlns:p14="http://schemas.microsoft.com/office/powerpoint/2010/main" val="232095113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a:defRPr sz="1200">
                <a:ea typeface="新細明體" pitchFamily="18" charset="-120"/>
              </a:defRPr>
            </a:lvl1pPr>
          </a:lstStyle>
          <a:p>
            <a:pPr>
              <a:defRPr/>
            </a:pPr>
            <a:endParaRPr lang="en-US" altLang="zh-TW"/>
          </a:p>
        </p:txBody>
      </p:sp>
      <p:sp>
        <p:nvSpPr>
          <p:cNvPr id="169987"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ea typeface="新細明體" pitchFamily="18" charset="-120"/>
              </a:defRPr>
            </a:lvl1pPr>
          </a:lstStyle>
          <a:p>
            <a:pPr>
              <a:defRPr/>
            </a:pPr>
            <a:endParaRPr lang="en-US" altLang="zh-TW"/>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69989"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169990"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a:defRPr sz="1200">
                <a:ea typeface="新細明體" pitchFamily="18" charset="-120"/>
              </a:defRPr>
            </a:lvl1pPr>
          </a:lstStyle>
          <a:p>
            <a:pPr>
              <a:defRPr/>
            </a:pPr>
            <a:endParaRPr lang="en-US" altLang="zh-TW"/>
          </a:p>
        </p:txBody>
      </p:sp>
      <p:sp>
        <p:nvSpPr>
          <p:cNvPr id="169991"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ea typeface="新細明體" pitchFamily="18" charset="-120"/>
              </a:defRPr>
            </a:lvl1pPr>
          </a:lstStyle>
          <a:p>
            <a:pPr>
              <a:defRPr/>
            </a:pPr>
            <a:fld id="{9C5756C3-DFD1-4CCE-9730-71F56E787BFC}" type="slidenum">
              <a:rPr lang="en-US" altLang="zh-TW"/>
              <a:pPr>
                <a:defRPr/>
              </a:pPr>
              <a:t>‹#›</a:t>
            </a:fld>
            <a:endParaRPr lang="en-US" altLang="zh-TW"/>
          </a:p>
        </p:txBody>
      </p:sp>
    </p:spTree>
    <p:extLst>
      <p:ext uri="{BB962C8B-B14F-4D97-AF65-F5344CB8AC3E}">
        <p14:creationId xmlns:p14="http://schemas.microsoft.com/office/powerpoint/2010/main" val="334976928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p:spPr>
        <p:txBody>
          <a:bodyPr/>
          <a:lstStyle/>
          <a:p>
            <a:pPr eaLnBrk="1" hangingPunct="1"/>
            <a:endParaRPr lang="zh-TW" altLang="zh-TW">
              <a:ea typeface="新細明體" charset="-12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809375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投影片圖像版面配置區 1"/>
          <p:cNvSpPr>
            <a:spLocks noGrp="1" noRot="1" noChangeAspect="1"/>
          </p:cNvSpPr>
          <p:nvPr>
            <p:ph type="sldImg"/>
          </p:nvPr>
        </p:nvSpPr>
        <p:spPr>
          <a:ln/>
        </p:spPr>
      </p:sp>
      <p:sp>
        <p:nvSpPr>
          <p:cNvPr id="22530" name="備忘稿版面配置區 2"/>
          <p:cNvSpPr>
            <a:spLocks noGrp="1"/>
          </p:cNvSpPr>
          <p:nvPr>
            <p:ph type="body" idx="1"/>
          </p:nvPr>
        </p:nvSpPr>
        <p:spPr>
          <a:noFill/>
        </p:spPr>
        <p:txBody>
          <a:bodyPr/>
          <a:lstStyle/>
          <a:p>
            <a:endParaRPr lang="zh-TW" altLang="en-US" dirty="0">
              <a:ea typeface="新細明體" charset="-12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4234235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440567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112304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投影片圖像版面配置區 1"/>
          <p:cNvSpPr>
            <a:spLocks noGrp="1" noRot="1" noChangeAspect="1"/>
          </p:cNvSpPr>
          <p:nvPr>
            <p:ph type="sldImg"/>
          </p:nvPr>
        </p:nvSpPr>
        <p:spPr>
          <a:ln/>
        </p:spPr>
      </p:sp>
      <p:sp>
        <p:nvSpPr>
          <p:cNvPr id="89090" name="備忘稿版面配置區 2"/>
          <p:cNvSpPr>
            <a:spLocks noGrp="1"/>
          </p:cNvSpPr>
          <p:nvPr>
            <p:ph type="body" idx="1"/>
          </p:nvPr>
        </p:nvSpPr>
        <p:spPr>
          <a:noFill/>
        </p:spPr>
        <p:txBody>
          <a:bodyPr/>
          <a:lstStyle/>
          <a:p>
            <a:pPr eaLnBrk="1" hangingPunct="1"/>
            <a:endParaRPr lang="zh-TW" altLang="en-US" dirty="0">
              <a:ea typeface="新細明體"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101" name="Rectangle 1029"/>
          <p:cNvSpPr>
            <a:spLocks noGrp="1" noChangeArrowheads="1"/>
          </p:cNvSpPr>
          <p:nvPr>
            <p:ph type="ctrTitle"/>
          </p:nvPr>
        </p:nvSpPr>
        <p:spPr>
          <a:xfrm>
            <a:off x="1143000" y="1981200"/>
            <a:ext cx="7772400" cy="1143000"/>
          </a:xfrm>
        </p:spPr>
        <p:txBody>
          <a:bodyPr/>
          <a:lstStyle>
            <a:lvl1pPr>
              <a:defRPr/>
            </a:lvl1pPr>
          </a:lstStyle>
          <a:p>
            <a:pPr lvl="0"/>
            <a:r>
              <a:rPr lang="zh-TW" altLang="en-US" noProof="0"/>
              <a:t>按一下以編輯母片標題樣式</a:t>
            </a:r>
          </a:p>
        </p:txBody>
      </p:sp>
      <p:sp>
        <p:nvSpPr>
          <p:cNvPr id="4102" name="Rectangle 1030"/>
          <p:cNvSpPr>
            <a:spLocks noGrp="1" noChangeArrowheads="1"/>
          </p:cNvSpPr>
          <p:nvPr>
            <p:ph type="subTitle" idx="1"/>
          </p:nvPr>
        </p:nvSpPr>
        <p:spPr>
          <a:xfrm>
            <a:off x="2038350" y="4351338"/>
            <a:ext cx="6400800" cy="1371600"/>
          </a:xfrm>
        </p:spPr>
        <p:txBody>
          <a:bodyPr/>
          <a:lstStyle>
            <a:lvl1pPr marL="0" indent="0">
              <a:buFont typeface="Wingdings" pitchFamily="2" charset="2"/>
              <a:buNone/>
              <a:defRPr/>
            </a:lvl1pPr>
          </a:lstStyle>
          <a:p>
            <a:pPr lvl="0"/>
            <a:r>
              <a:rPr lang="zh-TW" altLang="en-US" noProof="0"/>
              <a:t>按一下以編輯母片副標題樣式</a:t>
            </a:r>
          </a:p>
        </p:txBody>
      </p:sp>
      <p:sp>
        <p:nvSpPr>
          <p:cNvPr id="4" name="Rectangle 1031"/>
          <p:cNvSpPr>
            <a:spLocks noGrp="1" noChangeArrowheads="1"/>
          </p:cNvSpPr>
          <p:nvPr>
            <p:ph type="dt" sz="half" idx="10"/>
          </p:nvPr>
        </p:nvSpPr>
        <p:spPr>
          <a:xfrm>
            <a:off x="685800" y="6324600"/>
            <a:ext cx="1905000" cy="457200"/>
          </a:xfrm>
        </p:spPr>
        <p:txBody>
          <a:bodyPr/>
          <a:lstStyle>
            <a:lvl1pPr>
              <a:defRPr/>
            </a:lvl1pPr>
          </a:lstStyle>
          <a:p>
            <a:pPr>
              <a:defRPr/>
            </a:pPr>
            <a:endParaRPr lang="en-US" altLang="zh-TW"/>
          </a:p>
        </p:txBody>
      </p:sp>
      <p:sp>
        <p:nvSpPr>
          <p:cNvPr id="5" name="Rectangle 1032"/>
          <p:cNvSpPr>
            <a:spLocks noGrp="1" noChangeArrowheads="1"/>
          </p:cNvSpPr>
          <p:nvPr>
            <p:ph type="ftr" sz="quarter" idx="11"/>
          </p:nvPr>
        </p:nvSpPr>
        <p:spPr>
          <a:xfrm>
            <a:off x="3124200" y="6324600"/>
            <a:ext cx="2895600" cy="457200"/>
          </a:xfrm>
        </p:spPr>
        <p:txBody>
          <a:bodyPr/>
          <a:lstStyle>
            <a:lvl1pPr>
              <a:defRPr/>
            </a:lvl1pPr>
          </a:lstStyle>
          <a:p>
            <a:pPr>
              <a:defRPr/>
            </a:pPr>
            <a:endParaRPr lang="en-US" altLang="zh-TW"/>
          </a:p>
        </p:txBody>
      </p:sp>
      <p:sp>
        <p:nvSpPr>
          <p:cNvPr id="6" name="Rectangle 1033"/>
          <p:cNvSpPr>
            <a:spLocks noGrp="1" noChangeArrowheads="1"/>
          </p:cNvSpPr>
          <p:nvPr>
            <p:ph type="sldNum" sz="quarter" idx="12"/>
          </p:nvPr>
        </p:nvSpPr>
        <p:spPr>
          <a:xfrm>
            <a:off x="7235825" y="6356350"/>
            <a:ext cx="1905000" cy="457200"/>
          </a:xfrm>
        </p:spPr>
        <p:txBody>
          <a:bodyPr/>
          <a:lstStyle>
            <a:lvl1pPr>
              <a:defRPr sz="1400"/>
            </a:lvl1pPr>
          </a:lstStyle>
          <a:p>
            <a:pPr>
              <a:defRPr/>
            </a:pPr>
            <a:fld id="{1B6ABF1D-D3FC-44D3-9180-5C65C5F17FAF}" type="slidenum">
              <a:rPr lang="en-US" altLang="zh-TW"/>
              <a:pPr>
                <a:defRPr/>
              </a:pPr>
              <a:t>‹#›</a:t>
            </a:fld>
            <a:endParaRPr lang="en-US" altLang="zh-TW"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lvl1pPr>
              <a:defRPr/>
            </a:lvl1pPr>
            <a:extLst/>
          </a:lstStyle>
          <a:p>
            <a:pPr>
              <a:defRPr/>
            </a:pPr>
            <a:endParaRPr lang="zh-TW" altLang="en-US"/>
          </a:p>
        </p:txBody>
      </p:sp>
      <p:sp>
        <p:nvSpPr>
          <p:cNvPr id="5" name="頁尾版面配置區 4"/>
          <p:cNvSpPr>
            <a:spLocks noGrp="1"/>
          </p:cNvSpPr>
          <p:nvPr>
            <p:ph type="ftr" sz="quarter" idx="11"/>
          </p:nvPr>
        </p:nvSpPr>
        <p:spPr/>
        <p:txBody>
          <a:bodyPr/>
          <a:lstStyle>
            <a:lvl1pPr>
              <a:defRPr/>
            </a:lvl1pPr>
            <a:extLst/>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extLst/>
          </a:lstStyle>
          <a:p>
            <a:pPr>
              <a:defRPr/>
            </a:pPr>
            <a:fld id="{FDF0E185-766E-4A3F-9EF5-FC962ACC5B15}" type="slidenum">
              <a:rPr lang="zh-TW" altLang="en-US"/>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1"/>
          <p:cNvSpPr>
            <a:spLocks noGrp="1" noChangeArrowheads="1"/>
          </p:cNvSpPr>
          <p:nvPr>
            <p:ph type="sldNum" sz="quarter" idx="12"/>
          </p:nvPr>
        </p:nvSpPr>
        <p:spPr>
          <a:ln/>
        </p:spPr>
        <p:txBody>
          <a:bodyPr/>
          <a:lstStyle>
            <a:lvl1pPr>
              <a:defRPr/>
            </a:lvl1pPr>
          </a:lstStyle>
          <a:p>
            <a:pPr>
              <a:defRPr/>
            </a:pPr>
            <a:fld id="{F3B9CDCB-07DC-42C3-AA40-0A441B0B4B62}" type="slidenum">
              <a:rPr lang="en-US" altLang="zh-TW"/>
              <a:pPr>
                <a:defRPr/>
              </a:pPr>
              <a:t>‹#›</a:t>
            </a:fld>
            <a:endParaRPr lang="en-US" altLang="zh-TW"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itchFamily="65" charset="-120"/>
                <a:ea typeface="標楷體" pitchFamily="65" charset="-120"/>
              </a:defRPr>
            </a:lvl1p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1"/>
          <p:cNvSpPr>
            <a:spLocks noGrp="1" noChangeArrowheads="1"/>
          </p:cNvSpPr>
          <p:nvPr>
            <p:ph type="sldNum" sz="quarter" idx="12"/>
          </p:nvPr>
        </p:nvSpPr>
        <p:spPr>
          <a:ln/>
        </p:spPr>
        <p:txBody>
          <a:bodyPr/>
          <a:lstStyle>
            <a:lvl1pPr>
              <a:defRPr/>
            </a:lvl1pPr>
          </a:lstStyle>
          <a:p>
            <a:pPr>
              <a:defRPr/>
            </a:pPr>
            <a:fld id="{2337355C-9019-4E67-9962-AA383253FFC9}" type="slidenum">
              <a:rPr lang="en-US" altLang="zh-TW"/>
              <a:pPr>
                <a:defRPr/>
              </a:pPr>
              <a:t>‹#›</a:t>
            </a:fld>
            <a:endParaRPr lang="en-US" altLang="zh-TW"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96100" y="838200"/>
            <a:ext cx="1943100" cy="53784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1066800" y="838200"/>
            <a:ext cx="5676900" cy="53784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1"/>
          <p:cNvSpPr>
            <a:spLocks noGrp="1" noChangeArrowheads="1"/>
          </p:cNvSpPr>
          <p:nvPr>
            <p:ph type="sldNum" sz="quarter" idx="12"/>
          </p:nvPr>
        </p:nvSpPr>
        <p:spPr>
          <a:ln/>
        </p:spPr>
        <p:txBody>
          <a:bodyPr/>
          <a:lstStyle>
            <a:lvl1pPr>
              <a:defRPr/>
            </a:lvl1pPr>
          </a:lstStyle>
          <a:p>
            <a:pPr>
              <a:defRPr/>
            </a:pPr>
            <a:fld id="{770794AD-6B6E-4013-A333-5ED5F3CBBE56}" type="slidenum">
              <a:rPr lang="en-US" altLang="zh-TW"/>
              <a:pPr>
                <a:defRPr/>
              </a:pPr>
              <a:t>‹#›</a:t>
            </a:fld>
            <a:endParaRPr lang="en-US" altLang="zh-TW"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標題，文字及美工圖案">
    <p:spTree>
      <p:nvGrpSpPr>
        <p:cNvPr id="1" name=""/>
        <p:cNvGrpSpPr/>
        <p:nvPr/>
      </p:nvGrpSpPr>
      <p:grpSpPr>
        <a:xfrm>
          <a:off x="0" y="0"/>
          <a:ext cx="0" cy="0"/>
          <a:chOff x="0" y="0"/>
          <a:chExt cx="0" cy="0"/>
        </a:xfrm>
      </p:grpSpPr>
      <p:sp>
        <p:nvSpPr>
          <p:cNvPr id="2" name="標題 1"/>
          <p:cNvSpPr>
            <a:spLocks noGrp="1"/>
          </p:cNvSpPr>
          <p:nvPr>
            <p:ph type="title"/>
          </p:nvPr>
        </p:nvSpPr>
        <p:spPr>
          <a:xfrm>
            <a:off x="1066800" y="838200"/>
            <a:ext cx="77724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1066800" y="210185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美工圖案版面配置區 3"/>
          <p:cNvSpPr>
            <a:spLocks noGrp="1"/>
          </p:cNvSpPr>
          <p:nvPr>
            <p:ph type="clipArt" sz="half" idx="2"/>
          </p:nvPr>
        </p:nvSpPr>
        <p:spPr>
          <a:xfrm>
            <a:off x="5029200" y="2101850"/>
            <a:ext cx="3810000" cy="4114800"/>
          </a:xfrm>
        </p:spPr>
        <p:txBody>
          <a:bodyPr/>
          <a:lstStyle/>
          <a:p>
            <a:pPr lvl="0"/>
            <a:endParaRPr lang="zh-TW" altLang="en-US" noProof="0"/>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1"/>
          <p:cNvSpPr>
            <a:spLocks noGrp="1" noChangeArrowheads="1"/>
          </p:cNvSpPr>
          <p:nvPr>
            <p:ph type="sldNum" sz="quarter" idx="12"/>
          </p:nvPr>
        </p:nvSpPr>
        <p:spPr>
          <a:ln/>
        </p:spPr>
        <p:txBody>
          <a:bodyPr/>
          <a:lstStyle>
            <a:lvl1pPr>
              <a:defRPr/>
            </a:lvl1pPr>
          </a:lstStyle>
          <a:p>
            <a:pPr>
              <a:defRPr/>
            </a:pPr>
            <a:fld id="{9825301B-988C-4982-990C-71948FE11F88}" type="slidenum">
              <a:rPr lang="en-US" altLang="zh-TW"/>
              <a:pPr>
                <a:defRPr/>
              </a:pPr>
              <a:t>‹#›</a:t>
            </a:fld>
            <a:endParaRPr lang="en-US" altLang="zh-TW"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1"/>
          <p:cNvSpPr>
            <a:spLocks noGrp="1" noChangeArrowheads="1"/>
          </p:cNvSpPr>
          <p:nvPr>
            <p:ph type="sldNum" sz="quarter" idx="12"/>
          </p:nvPr>
        </p:nvSpPr>
        <p:spPr>
          <a:ln/>
        </p:spPr>
        <p:txBody>
          <a:bodyPr/>
          <a:lstStyle>
            <a:lvl1pPr>
              <a:defRPr/>
            </a:lvl1pPr>
          </a:lstStyle>
          <a:p>
            <a:pPr>
              <a:defRPr/>
            </a:pPr>
            <a:fld id="{6A1CE729-A07A-4976-ABDF-B03CC4741252}" type="slidenum">
              <a:rPr lang="en-US" altLang="zh-TW"/>
              <a:pPr>
                <a:defRPr/>
              </a:pPr>
              <a:t>‹#›</a:t>
            </a:fld>
            <a:endParaRPr lang="en-US" altLang="zh-TW"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1"/>
          <p:cNvSpPr>
            <a:spLocks noGrp="1" noChangeArrowheads="1"/>
          </p:cNvSpPr>
          <p:nvPr>
            <p:ph type="sldNum" sz="quarter" idx="12"/>
          </p:nvPr>
        </p:nvSpPr>
        <p:spPr>
          <a:ln/>
        </p:spPr>
        <p:txBody>
          <a:bodyPr/>
          <a:lstStyle>
            <a:lvl1pPr>
              <a:defRPr/>
            </a:lvl1pPr>
          </a:lstStyle>
          <a:p>
            <a:pPr>
              <a:defRPr/>
            </a:pPr>
            <a:fld id="{AE585EBF-A26A-415D-8AAA-2BE0DA37D483}" type="slidenum">
              <a:rPr lang="en-US" altLang="zh-TW"/>
              <a:pPr>
                <a:defRPr/>
              </a:pPr>
              <a:t>‹#›</a:t>
            </a:fld>
            <a:endParaRPr lang="en-US" altLang="zh-TW"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10668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0292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1"/>
          <p:cNvSpPr>
            <a:spLocks noGrp="1" noChangeArrowheads="1"/>
          </p:cNvSpPr>
          <p:nvPr>
            <p:ph type="sldNum" sz="quarter" idx="12"/>
          </p:nvPr>
        </p:nvSpPr>
        <p:spPr>
          <a:ln/>
        </p:spPr>
        <p:txBody>
          <a:bodyPr/>
          <a:lstStyle>
            <a:lvl1pPr>
              <a:defRPr/>
            </a:lvl1pPr>
          </a:lstStyle>
          <a:p>
            <a:pPr>
              <a:defRPr/>
            </a:pPr>
            <a:fld id="{623C2475-041E-4D09-A7E7-52355E5C5F5C}" type="slidenum">
              <a:rPr lang="en-US" altLang="zh-TW"/>
              <a:pPr>
                <a:defRPr/>
              </a:pPr>
              <a:t>‹#›</a:t>
            </a:fld>
            <a:endParaRPr lang="en-US" altLang="zh-TW"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7"/>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11"/>
          <p:cNvSpPr>
            <a:spLocks noGrp="1" noChangeArrowheads="1"/>
          </p:cNvSpPr>
          <p:nvPr>
            <p:ph type="sldNum" sz="quarter" idx="12"/>
          </p:nvPr>
        </p:nvSpPr>
        <p:spPr>
          <a:ln/>
        </p:spPr>
        <p:txBody>
          <a:bodyPr/>
          <a:lstStyle>
            <a:lvl1pPr>
              <a:defRPr/>
            </a:lvl1pPr>
          </a:lstStyle>
          <a:p>
            <a:pPr>
              <a:defRPr/>
            </a:pPr>
            <a:fld id="{88E39AB6-0757-439C-948A-BAD5B017C335}" type="slidenum">
              <a:rPr lang="en-US" altLang="zh-TW"/>
              <a:pPr>
                <a:defRPr/>
              </a:pPr>
              <a:t>‹#›</a:t>
            </a:fld>
            <a:endParaRPr lang="en-US" altLang="zh-TW"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7"/>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11"/>
          <p:cNvSpPr>
            <a:spLocks noGrp="1" noChangeArrowheads="1"/>
          </p:cNvSpPr>
          <p:nvPr>
            <p:ph type="sldNum" sz="quarter" idx="12"/>
          </p:nvPr>
        </p:nvSpPr>
        <p:spPr>
          <a:ln/>
        </p:spPr>
        <p:txBody>
          <a:bodyPr/>
          <a:lstStyle>
            <a:lvl1pPr>
              <a:defRPr/>
            </a:lvl1pPr>
          </a:lstStyle>
          <a:p>
            <a:pPr>
              <a:defRPr/>
            </a:pPr>
            <a:fld id="{170AA594-5F01-4074-BEFA-CE5543FADCFB}" type="slidenum">
              <a:rPr lang="en-US" altLang="zh-TW"/>
              <a:pPr>
                <a:defRPr/>
              </a:pPr>
              <a:t>‹#›</a:t>
            </a:fld>
            <a:endParaRPr lang="en-US" altLang="zh-TW"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11"/>
          <p:cNvSpPr>
            <a:spLocks noGrp="1" noChangeArrowheads="1"/>
          </p:cNvSpPr>
          <p:nvPr>
            <p:ph type="sldNum" sz="quarter" idx="12"/>
          </p:nvPr>
        </p:nvSpPr>
        <p:spPr>
          <a:ln/>
        </p:spPr>
        <p:txBody>
          <a:bodyPr/>
          <a:lstStyle>
            <a:lvl1pPr>
              <a:defRPr sz="1600" b="0"/>
            </a:lvl1pPr>
          </a:lstStyle>
          <a:p>
            <a:pPr>
              <a:defRPr/>
            </a:pPr>
            <a:fld id="{134A2387-EBFD-423B-9A2C-CAFA9904E6D7}" type="slidenum">
              <a:rPr lang="en-US" altLang="zh-TW" smtClean="0"/>
              <a:pPr>
                <a:defRPr/>
              </a:pPr>
              <a:t>‹#›</a:t>
            </a:fld>
            <a:endParaRPr lang="en-US" altLang="zh-TW"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1"/>
          <p:cNvSpPr>
            <a:spLocks noGrp="1" noChangeArrowheads="1"/>
          </p:cNvSpPr>
          <p:nvPr>
            <p:ph type="sldNum" sz="quarter" idx="12"/>
          </p:nvPr>
        </p:nvSpPr>
        <p:spPr>
          <a:ln/>
        </p:spPr>
        <p:txBody>
          <a:bodyPr/>
          <a:lstStyle>
            <a:lvl1pPr>
              <a:defRPr/>
            </a:lvl1pPr>
          </a:lstStyle>
          <a:p>
            <a:pPr>
              <a:defRPr/>
            </a:pPr>
            <a:fld id="{4BF58773-6806-4359-859A-AA391E71B5FB}" type="slidenum">
              <a:rPr lang="en-US" altLang="zh-TW"/>
              <a:pPr>
                <a:defRPr/>
              </a:pPr>
              <a:t>‹#›</a:t>
            </a:fld>
            <a:endParaRPr lang="en-US" altLang="zh-TW"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lvl1pPr>
              <a:defRPr/>
            </a:lvl1pPr>
            <a:extLst/>
          </a:lstStyle>
          <a:p>
            <a:pPr>
              <a:defRPr/>
            </a:pPr>
            <a:endParaRPr lang="zh-TW" altLang="en-US"/>
          </a:p>
        </p:txBody>
      </p:sp>
      <p:sp>
        <p:nvSpPr>
          <p:cNvPr id="5" name="頁尾版面配置區 4"/>
          <p:cNvSpPr>
            <a:spLocks noGrp="1"/>
          </p:cNvSpPr>
          <p:nvPr>
            <p:ph type="ftr" sz="quarter" idx="11"/>
          </p:nvPr>
        </p:nvSpPr>
        <p:spPr/>
        <p:txBody>
          <a:bodyPr/>
          <a:lstStyle>
            <a:lvl1pPr>
              <a:defRPr/>
            </a:lvl1pPr>
            <a:extLst/>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extLst/>
          </a:lstStyle>
          <a:p>
            <a:pPr>
              <a:defRPr/>
            </a:pPr>
            <a:fld id="{8E86113B-2A29-44A7-A394-2B1280B6E1D4}"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1026" name="Rectangle 6"/>
          <p:cNvSpPr>
            <a:spLocks noGrp="1" noChangeArrowheads="1"/>
          </p:cNvSpPr>
          <p:nvPr>
            <p:ph type="title"/>
          </p:nvPr>
        </p:nvSpPr>
        <p:spPr bwMode="auto">
          <a:xfrm>
            <a:off x="1066800" y="8382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a:t>按一下以編輯母片標題樣式</a:t>
            </a:r>
          </a:p>
        </p:txBody>
      </p:sp>
      <p:sp>
        <p:nvSpPr>
          <p:cNvPr id="3079" name="Rectangle 7"/>
          <p:cNvSpPr>
            <a:spLocks noGrp="1" noChangeArrowheads="1"/>
          </p:cNvSpPr>
          <p:nvPr>
            <p:ph type="dt" sz="half" idx="2"/>
          </p:nvPr>
        </p:nvSpPr>
        <p:spPr bwMode="auto">
          <a:xfrm>
            <a:off x="1066800" y="6413500"/>
            <a:ext cx="19050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a:defRPr kumimoji="0" sz="1400">
                <a:solidFill>
                  <a:schemeClr val="tx2"/>
                </a:solidFill>
                <a:ea typeface="+mn-ea"/>
              </a:defRPr>
            </a:lvl1pPr>
          </a:lstStyle>
          <a:p>
            <a:pPr>
              <a:defRPr/>
            </a:pPr>
            <a:endParaRPr lang="en-US" altLang="zh-TW"/>
          </a:p>
        </p:txBody>
      </p:sp>
      <p:sp>
        <p:nvSpPr>
          <p:cNvPr id="3080" name="Rectangle 8"/>
          <p:cNvSpPr>
            <a:spLocks noGrp="1" noChangeArrowheads="1"/>
          </p:cNvSpPr>
          <p:nvPr>
            <p:ph type="ftr" sz="quarter" idx="3"/>
          </p:nvPr>
        </p:nvSpPr>
        <p:spPr bwMode="auto">
          <a:xfrm>
            <a:off x="3429000" y="64135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defRPr kumimoji="0" sz="1400">
                <a:solidFill>
                  <a:schemeClr val="tx2"/>
                </a:solidFill>
                <a:ea typeface="+mn-ea"/>
              </a:defRPr>
            </a:lvl1pPr>
          </a:lstStyle>
          <a:p>
            <a:pPr>
              <a:defRPr/>
            </a:pPr>
            <a:endParaRPr lang="en-US" altLang="zh-TW"/>
          </a:p>
        </p:txBody>
      </p:sp>
      <p:sp>
        <p:nvSpPr>
          <p:cNvPr id="3083" name="Rectangle 11"/>
          <p:cNvSpPr>
            <a:spLocks noGrp="1" noChangeArrowheads="1"/>
          </p:cNvSpPr>
          <p:nvPr>
            <p:ph type="sldNum" sz="quarter" idx="4"/>
          </p:nvPr>
        </p:nvSpPr>
        <p:spPr bwMode="auto">
          <a:xfrm>
            <a:off x="8229600" y="6413500"/>
            <a:ext cx="9144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kumimoji="0" sz="1400" b="1">
                <a:solidFill>
                  <a:schemeClr val="tx2"/>
                </a:solidFill>
                <a:latin typeface="Times New Roman" pitchFamily="18" charset="0"/>
                <a:ea typeface="+mn-ea"/>
                <a:cs typeface="Times New Roman" pitchFamily="18" charset="0"/>
              </a:defRPr>
            </a:lvl1pPr>
          </a:lstStyle>
          <a:p>
            <a:pPr>
              <a:defRPr/>
            </a:pPr>
            <a:fld id="{51B826F9-2FC4-4E04-94D2-54278BA55D28}" type="slidenum">
              <a:rPr lang="en-US" altLang="zh-TW" smtClean="0"/>
              <a:t>‹#›</a:t>
            </a:fld>
            <a:endParaRPr lang="en-US" altLang="zh-TW" dirty="0"/>
          </a:p>
        </p:txBody>
      </p:sp>
      <p:sp>
        <p:nvSpPr>
          <p:cNvPr id="1030" name="Rectangle 12"/>
          <p:cNvSpPr>
            <a:spLocks noGrp="1" noChangeArrowheads="1"/>
          </p:cNvSpPr>
          <p:nvPr>
            <p:ph type="body" idx="1"/>
          </p:nvPr>
        </p:nvSpPr>
        <p:spPr bwMode="auto">
          <a:xfrm>
            <a:off x="1066800" y="210185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Tree>
  </p:cSld>
  <p:clrMap bg1="lt1" tx1="dk1" bg2="lt2" tx2="dk2" accent1="accent1" accent2="accent2" accent3="accent3" accent4="accent4" accent5="accent5" accent6="accent6" hlink="hlink" folHlink="folHlink"/>
  <p:sldLayoutIdLst>
    <p:sldLayoutId id="2147483664" r:id="rId1"/>
    <p:sldLayoutId id="2147483653" r:id="rId2"/>
    <p:sldLayoutId id="2147483654" r:id="rId3"/>
    <p:sldLayoutId id="2147483655" r:id="rId4"/>
    <p:sldLayoutId id="2147483656" r:id="rId5"/>
    <p:sldLayoutId id="2147483657" r:id="rId6"/>
    <p:sldLayoutId id="2147483658" r:id="rId7"/>
    <p:sldLayoutId id="2147483659" r:id="rId8"/>
    <p:sldLayoutId id="2147483665" r:id="rId9"/>
    <p:sldLayoutId id="2147483666" r:id="rId10"/>
    <p:sldLayoutId id="2147483660" r:id="rId11"/>
    <p:sldLayoutId id="2147483661" r:id="rId12"/>
    <p:sldLayoutId id="2147483662" r:id="rId13"/>
    <p:sldLayoutId id="2147483663" r:id="rId14"/>
  </p:sldLayoutIdLst>
  <p:hf hdr="0" ftr="0" dt="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2pPr>
      <a:lvl3pPr algn="l"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3pPr>
      <a:lvl4pPr algn="l"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4pPr>
      <a:lvl5pPr algn="l"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5pPr>
      <a:lvl6pPr marL="457200" algn="l" rtl="0" fontAlgn="base">
        <a:spcBef>
          <a:spcPct val="0"/>
        </a:spcBef>
        <a:spcAft>
          <a:spcPct val="0"/>
        </a:spcAft>
        <a:defRPr kumimoji="1" sz="4400">
          <a:solidFill>
            <a:schemeClr val="tx2"/>
          </a:solidFill>
          <a:latin typeface="Times New Roman" pitchFamily="18" charset="0"/>
          <a:ea typeface="新細明體" pitchFamily="18" charset="-120"/>
        </a:defRPr>
      </a:lvl6pPr>
      <a:lvl7pPr marL="914400" algn="l" rtl="0" fontAlgn="base">
        <a:spcBef>
          <a:spcPct val="0"/>
        </a:spcBef>
        <a:spcAft>
          <a:spcPct val="0"/>
        </a:spcAft>
        <a:defRPr kumimoji="1" sz="4400">
          <a:solidFill>
            <a:schemeClr val="tx2"/>
          </a:solidFill>
          <a:latin typeface="Times New Roman" pitchFamily="18" charset="0"/>
          <a:ea typeface="新細明體" pitchFamily="18" charset="-120"/>
        </a:defRPr>
      </a:lvl7pPr>
      <a:lvl8pPr marL="1371600" algn="l" rtl="0" fontAlgn="base">
        <a:spcBef>
          <a:spcPct val="0"/>
        </a:spcBef>
        <a:spcAft>
          <a:spcPct val="0"/>
        </a:spcAft>
        <a:defRPr kumimoji="1" sz="4400">
          <a:solidFill>
            <a:schemeClr val="tx2"/>
          </a:solidFill>
          <a:latin typeface="Times New Roman" pitchFamily="18" charset="0"/>
          <a:ea typeface="新細明體" pitchFamily="18" charset="-120"/>
        </a:defRPr>
      </a:lvl8pPr>
      <a:lvl9pPr marL="1828800" algn="l" rtl="0" fontAlgn="base">
        <a:spcBef>
          <a:spcPct val="0"/>
        </a:spcBef>
        <a:spcAft>
          <a:spcPct val="0"/>
        </a:spcAft>
        <a:defRPr kumimoji="1" sz="4400">
          <a:solidFill>
            <a:schemeClr val="tx2"/>
          </a:solidFill>
          <a:latin typeface="Times New Roman" pitchFamily="18" charset="0"/>
          <a:ea typeface="新細明體" pitchFamily="18" charset="-120"/>
        </a:defRPr>
      </a:lvl9pPr>
    </p:titleStyle>
    <p:bodyStyle>
      <a:lvl1pPr marL="457200" indent="-457200" algn="l" rtl="0" eaLnBrk="0" fontAlgn="base" hangingPunct="0">
        <a:spcBef>
          <a:spcPct val="20000"/>
        </a:spcBef>
        <a:spcAft>
          <a:spcPct val="0"/>
        </a:spcAft>
        <a:buClr>
          <a:srgbClr val="A50021"/>
        </a:buClr>
        <a:buSzPct val="75000"/>
        <a:buFont typeface="Wingdings" pitchFamily="2" charset="2"/>
        <a:buChar char="n"/>
        <a:defRPr kumimoji="1" sz="3200">
          <a:solidFill>
            <a:schemeClr val="tx1"/>
          </a:solidFill>
          <a:latin typeface="+mn-lt"/>
          <a:ea typeface="+mn-ea"/>
          <a:cs typeface="+mn-cs"/>
        </a:defRPr>
      </a:lvl1pPr>
      <a:lvl2pPr marL="1027113" indent="-455613" algn="l" rtl="0" eaLnBrk="0" fontAlgn="base" hangingPunct="0">
        <a:spcBef>
          <a:spcPct val="20000"/>
        </a:spcBef>
        <a:spcAft>
          <a:spcPct val="0"/>
        </a:spcAft>
        <a:buClr>
          <a:schemeClr val="accent2"/>
        </a:buClr>
        <a:buSzPct val="75000"/>
        <a:buFont typeface="Wingdings" pitchFamily="2" charset="2"/>
        <a:buChar char="n"/>
        <a:defRPr kumimoji="1" sz="2800">
          <a:solidFill>
            <a:schemeClr val="tx1"/>
          </a:solidFill>
          <a:latin typeface="+mn-lt"/>
          <a:ea typeface="+mn-ea"/>
        </a:defRPr>
      </a:lvl2pPr>
      <a:lvl3pPr marL="1370013" indent="-228600" algn="l" rtl="0" eaLnBrk="0" fontAlgn="base" hangingPunct="0">
        <a:spcBef>
          <a:spcPct val="20000"/>
        </a:spcBef>
        <a:spcAft>
          <a:spcPct val="0"/>
        </a:spcAft>
        <a:buClr>
          <a:srgbClr val="666699"/>
        </a:buClr>
        <a:buSzPct val="70000"/>
        <a:buFont typeface="Wingdings" pitchFamily="2" charset="2"/>
        <a:buChar char="n"/>
        <a:defRPr kumimoji="1" sz="2400">
          <a:solidFill>
            <a:schemeClr val="tx1"/>
          </a:solidFill>
          <a:latin typeface="+mn-lt"/>
          <a:ea typeface="+mn-ea"/>
        </a:defRPr>
      </a:lvl3pPr>
      <a:lvl4pPr marL="1712913" indent="-228600" algn="l" rtl="0" eaLnBrk="0" fontAlgn="base" hangingPunct="0">
        <a:spcBef>
          <a:spcPct val="20000"/>
        </a:spcBef>
        <a:spcAft>
          <a:spcPct val="0"/>
        </a:spcAft>
        <a:buSzPct val="60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hlink"/>
        </a:buClr>
        <a:buSzPct val="55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hlink"/>
        </a:buClr>
        <a:buSzPct val="55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hlink"/>
        </a:buClr>
        <a:buSzPct val="55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hlink"/>
        </a:buClr>
        <a:buSzPct val="55000"/>
        <a:buFont typeface="Wingdings" pitchFamily="2" charset="2"/>
        <a:buChar char="n"/>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http://www.moiland.gov.tw/content/241-U.jp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33" name="Picture 6" descr="http://www.moiland.gov.tw/content/241-U.jpg"/>
          <p:cNvPicPr>
            <a:picLocks noChangeAspect="1" noChangeArrowheads="1"/>
          </p:cNvPicPr>
          <p:nvPr/>
        </p:nvPicPr>
        <p:blipFill>
          <a:blip r:embed="rId3" r:link="rId4">
            <a:lum bright="36000" contrast="-24000"/>
          </a:blip>
          <a:srcRect/>
          <a:stretch>
            <a:fillRect/>
          </a:stretch>
        </p:blipFill>
        <p:spPr bwMode="auto">
          <a:xfrm>
            <a:off x="0" y="3501008"/>
            <a:ext cx="9144000" cy="3486910"/>
          </a:xfrm>
          <a:prstGeom prst="rect">
            <a:avLst/>
          </a:prstGeom>
          <a:noFill/>
          <a:ln w="9525">
            <a:noFill/>
            <a:miter lim="800000"/>
            <a:headEnd/>
            <a:tailEnd/>
          </a:ln>
        </p:spPr>
      </p:pic>
      <p:sp>
        <p:nvSpPr>
          <p:cNvPr id="18435" name="Rectangle 2"/>
          <p:cNvSpPr>
            <a:spLocks noGrp="1" noChangeArrowheads="1"/>
          </p:cNvSpPr>
          <p:nvPr>
            <p:ph type="ctrTitle"/>
          </p:nvPr>
        </p:nvSpPr>
        <p:spPr>
          <a:xfrm>
            <a:off x="754856" y="1628800"/>
            <a:ext cx="7848600" cy="1639888"/>
          </a:xfrm>
        </p:spPr>
        <p:txBody>
          <a:bodyPr/>
          <a:lstStyle/>
          <a:p>
            <a:pPr algn="ctr" eaLnBrk="1" hangingPunct="1">
              <a:lnSpc>
                <a:spcPct val="120000"/>
              </a:lnSpc>
            </a:pPr>
            <a:r>
              <a:rPr lang="zh-TW" altLang="en-US" sz="4000" b="1" dirty="0">
                <a:solidFill>
                  <a:srgbClr val="000000"/>
                </a:solidFill>
                <a:ea typeface="微軟正黑體" pitchFamily="34" charset="-120"/>
                <a:cs typeface="Times New Roman" pitchFamily="18" charset="0"/>
              </a:rPr>
              <a:t>申請農業用地作農業設施容許使用之法令說明</a:t>
            </a:r>
          </a:p>
        </p:txBody>
      </p:sp>
      <p:sp>
        <p:nvSpPr>
          <p:cNvPr id="18436" name="Rectangle 3"/>
          <p:cNvSpPr>
            <a:spLocks noGrp="1" noChangeArrowheads="1"/>
          </p:cNvSpPr>
          <p:nvPr>
            <p:ph type="subTitle" idx="1"/>
          </p:nvPr>
        </p:nvSpPr>
        <p:spPr>
          <a:xfrm>
            <a:off x="1475656" y="4941168"/>
            <a:ext cx="6400800" cy="1152128"/>
          </a:xfrm>
        </p:spPr>
        <p:txBody>
          <a:bodyPr/>
          <a:lstStyle/>
          <a:p>
            <a:pPr algn="ctr" eaLnBrk="1" hangingPunct="1"/>
            <a:r>
              <a:rPr lang="zh-TW" altLang="en-US" sz="2800" b="1" dirty="0">
                <a:solidFill>
                  <a:schemeClr val="accent1">
                    <a:lumMod val="25000"/>
                  </a:schemeClr>
                </a:solidFill>
                <a:latin typeface="微軟正黑體" pitchFamily="34" charset="-120"/>
                <a:ea typeface="微軟正黑體" pitchFamily="34" charset="-120"/>
              </a:rPr>
              <a:t>行政院農業委員會  企劃處</a:t>
            </a:r>
          </a:p>
          <a:p>
            <a:pPr algn="ctr" eaLnBrk="1" hangingPunct="1"/>
            <a:r>
              <a:rPr lang="en-US" altLang="zh-TW" sz="2800" b="1" dirty="0">
                <a:solidFill>
                  <a:schemeClr val="accent1">
                    <a:lumMod val="25000"/>
                  </a:schemeClr>
                </a:solidFill>
                <a:latin typeface="微軟正黑體" pitchFamily="34" charset="-120"/>
                <a:ea typeface="微軟正黑體" pitchFamily="34" charset="-120"/>
              </a:rPr>
              <a:t>111</a:t>
            </a:r>
            <a:r>
              <a:rPr lang="zh-TW" altLang="en-US" sz="2800" b="1" dirty="0" smtClean="0">
                <a:solidFill>
                  <a:schemeClr val="accent1">
                    <a:lumMod val="25000"/>
                  </a:schemeClr>
                </a:solidFill>
                <a:latin typeface="微軟正黑體" pitchFamily="34" charset="-120"/>
                <a:ea typeface="微軟正黑體" pitchFamily="34" charset="-120"/>
              </a:rPr>
              <a:t>年</a:t>
            </a:r>
            <a:r>
              <a:rPr lang="en-US" altLang="zh-TW" sz="2800" b="1" dirty="0" smtClean="0">
                <a:solidFill>
                  <a:schemeClr val="accent1">
                    <a:lumMod val="25000"/>
                  </a:schemeClr>
                </a:solidFill>
                <a:latin typeface="微軟正黑體" pitchFamily="34" charset="-120"/>
                <a:ea typeface="微軟正黑體" pitchFamily="34" charset="-120"/>
              </a:rPr>
              <a:t>5</a:t>
            </a:r>
            <a:r>
              <a:rPr lang="zh-TW" altLang="en-US" sz="2800" b="1" dirty="0" smtClean="0">
                <a:solidFill>
                  <a:schemeClr val="accent1">
                    <a:lumMod val="25000"/>
                  </a:schemeClr>
                </a:solidFill>
                <a:latin typeface="微軟正黑體" pitchFamily="34" charset="-120"/>
                <a:ea typeface="微軟正黑體" pitchFamily="34" charset="-120"/>
              </a:rPr>
              <a:t>月</a:t>
            </a:r>
            <a:endParaRPr lang="zh-TW" altLang="en-US" sz="2800" b="1" dirty="0">
              <a:solidFill>
                <a:schemeClr val="accent1">
                  <a:lumMod val="25000"/>
                </a:schemeClr>
              </a:solidFill>
              <a:latin typeface="微軟正黑體" pitchFamily="34" charset="-120"/>
              <a:ea typeface="微軟正黑體" pitchFamily="34" charset="-120"/>
            </a:endParaRPr>
          </a:p>
        </p:txBody>
      </p:sp>
      <p:sp>
        <p:nvSpPr>
          <p:cNvPr id="18437" name="Rectangle 4"/>
          <p:cNvSpPr>
            <a:spLocks noRot="1" noChangeArrowheads="1"/>
          </p:cNvSpPr>
          <p:nvPr/>
        </p:nvSpPr>
        <p:spPr bwMode="auto">
          <a:xfrm>
            <a:off x="914400" y="381000"/>
            <a:ext cx="8001000" cy="1449388"/>
          </a:xfrm>
          <a:prstGeom prst="rect">
            <a:avLst/>
          </a:prstGeom>
          <a:noFill/>
          <a:ln w="9525">
            <a:noFill/>
            <a:miter lim="800000"/>
            <a:headEnd/>
            <a:tailEnd/>
          </a:ln>
        </p:spPr>
        <p:txBody>
          <a:bodyPr anchor="ctr"/>
          <a:lstStyle/>
          <a:p>
            <a:pPr algn="ctr"/>
            <a:endParaRPr lang="zh-TW" altLang="zh-TW" sz="4400" b="1" u="sng">
              <a:solidFill>
                <a:srgbClr val="000000"/>
              </a:solidFill>
              <a:latin typeface="標楷體" pitchFamily="65" charset="-120"/>
              <a:ea typeface="標楷體" pitchFamily="65" charset="-120"/>
            </a:endParaRPr>
          </a:p>
        </p:txBody>
      </p:sp>
      <p:pic>
        <p:nvPicPr>
          <p:cNvPr id="6" name="Picture 5" descr="農委會"/>
          <p:cNvPicPr>
            <a:picLocks noChangeAspect="1" noChangeArrowheads="1"/>
          </p:cNvPicPr>
          <p:nvPr/>
        </p:nvPicPr>
        <p:blipFill>
          <a:blip r:embed="rId5" cstate="print"/>
          <a:srcRect/>
          <a:stretch>
            <a:fillRect/>
          </a:stretch>
        </p:blipFill>
        <p:spPr bwMode="auto">
          <a:xfrm>
            <a:off x="8062912" y="15618"/>
            <a:ext cx="1081088" cy="98266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AutoShape 4"/>
          <p:cNvSpPr>
            <a:spLocks noChangeArrowheads="1"/>
          </p:cNvSpPr>
          <p:nvPr/>
        </p:nvSpPr>
        <p:spPr bwMode="auto">
          <a:xfrm>
            <a:off x="1331640" y="260003"/>
            <a:ext cx="4751388" cy="720725"/>
          </a:xfrm>
          <a:prstGeom prst="roundRect">
            <a:avLst>
              <a:gd name="adj" fmla="val 16667"/>
            </a:avLst>
          </a:prstGeom>
          <a:solidFill>
            <a:schemeClr val="folHlink"/>
          </a:solidFill>
          <a:ln w="9525" algn="ctr">
            <a:solidFill>
              <a:schemeClr val="tx1"/>
            </a:solidFill>
            <a:round/>
            <a:headEnd/>
            <a:tailEnd/>
          </a:ln>
        </p:spPr>
        <p:txBody>
          <a:bodyPr wrap="none" anchor="ctr"/>
          <a:lstStyle/>
          <a:p>
            <a:pPr algn="ctr"/>
            <a:r>
              <a:rPr lang="zh-TW" altLang="en-US" sz="3200" b="1" dirty="0">
                <a:ea typeface="微軟正黑體" pitchFamily="34" charset="-120"/>
              </a:rPr>
              <a:t>農業設施免建築執照規定</a:t>
            </a:r>
          </a:p>
        </p:txBody>
      </p:sp>
      <p:sp>
        <p:nvSpPr>
          <p:cNvPr id="24578" name="Rectangle 2"/>
          <p:cNvSpPr txBox="1">
            <a:spLocks noChangeArrowheads="1"/>
          </p:cNvSpPr>
          <p:nvPr/>
        </p:nvSpPr>
        <p:spPr bwMode="auto">
          <a:xfrm>
            <a:off x="250825" y="1052736"/>
            <a:ext cx="8661400" cy="4536504"/>
          </a:xfrm>
          <a:prstGeom prst="rect">
            <a:avLst/>
          </a:prstGeom>
          <a:noFill/>
          <a:ln w="9525">
            <a:noFill/>
            <a:miter lim="800000"/>
            <a:headEnd/>
            <a:tailEnd/>
          </a:ln>
        </p:spPr>
        <p:txBody>
          <a:bodyPr/>
          <a:lstStyle/>
          <a:p>
            <a:pPr marL="444500" indent="-444500" algn="just">
              <a:spcBef>
                <a:spcPts val="500"/>
              </a:spcBef>
              <a:buClr>
                <a:srgbClr val="A50021"/>
              </a:buClr>
              <a:buSzPct val="75000"/>
              <a:buFont typeface="Wingdings" pitchFamily="2" charset="2"/>
              <a:buNone/>
            </a:pPr>
            <a:r>
              <a:rPr lang="zh-TW" altLang="en-US" sz="2200" dirty="0">
                <a:solidFill>
                  <a:srgbClr val="006600"/>
                </a:solidFill>
                <a:ea typeface="標楷體" pitchFamily="65" charset="-120"/>
                <a:cs typeface="Times New Roman" pitchFamily="18" charset="0"/>
              </a:rPr>
              <a:t>■</a:t>
            </a:r>
            <a:r>
              <a:rPr kumimoji="0" lang="zh-TW" altLang="en-US" sz="2200" b="1" dirty="0">
                <a:solidFill>
                  <a:srgbClr val="FF0000"/>
                </a:solidFill>
                <a:ea typeface="標楷體" pitchFamily="65" charset="-120"/>
                <a:cs typeface="Times New Roman" panose="02020603050405020304" pitchFamily="18" charset="0"/>
              </a:rPr>
              <a:t>「有固定基礎」之農業設施，是否須申請建築執照之認定條件</a:t>
            </a:r>
            <a:endParaRPr kumimoji="0" lang="en-US" altLang="zh-TW" sz="2200" b="1" dirty="0">
              <a:solidFill>
                <a:srgbClr val="FF0000"/>
              </a:solidFill>
              <a:ea typeface="標楷體" pitchFamily="65" charset="-120"/>
              <a:cs typeface="Times New Roman" panose="02020603050405020304" pitchFamily="18" charset="0"/>
            </a:endParaRPr>
          </a:p>
          <a:p>
            <a:pPr marL="804863" indent="-804863" algn="just">
              <a:spcBef>
                <a:spcPts val="500"/>
              </a:spcBef>
              <a:buClr>
                <a:srgbClr val="A50021"/>
              </a:buClr>
              <a:buSzPct val="75000"/>
              <a:buFont typeface="Wingdings" pitchFamily="2" charset="2"/>
              <a:buNone/>
            </a:pPr>
            <a:r>
              <a:rPr kumimoji="0" lang="zh-TW" altLang="en-US" sz="2000" b="1" dirty="0">
                <a:ea typeface="標楷體" pitchFamily="65" charset="-120"/>
                <a:cs typeface="Times New Roman" panose="02020603050405020304" pitchFamily="18" charset="0"/>
              </a:rPr>
              <a:t>（一）</a:t>
            </a:r>
            <a:r>
              <a:rPr kumimoji="0" lang="zh-TW" altLang="en-US" b="1" dirty="0">
                <a:solidFill>
                  <a:srgbClr val="0000FF"/>
                </a:solidFill>
                <a:ea typeface="標楷體" pitchFamily="65" charset="-120"/>
                <a:cs typeface="Times New Roman" panose="02020603050405020304" pitchFamily="18" charset="0"/>
              </a:rPr>
              <a:t>應申請容許使用及建築執照者：</a:t>
            </a:r>
            <a:r>
              <a:rPr kumimoji="0" lang="zh-TW" altLang="en-US" sz="2200" b="1" dirty="0">
                <a:ea typeface="標楷體" pitchFamily="65" charset="-120"/>
                <a:cs typeface="Times New Roman" panose="02020603050405020304" pitchFamily="18" charset="0"/>
              </a:rPr>
              <a:t>具建築法第</a:t>
            </a:r>
            <a:r>
              <a:rPr kumimoji="0" lang="en-US" altLang="zh-TW" sz="2200" b="1" dirty="0">
                <a:ea typeface="標楷體" pitchFamily="65" charset="-120"/>
                <a:cs typeface="Times New Roman" panose="02020603050405020304" pitchFamily="18" charset="0"/>
              </a:rPr>
              <a:t>4</a:t>
            </a:r>
            <a:r>
              <a:rPr kumimoji="0" lang="zh-TW" altLang="en-US" sz="2200" b="1" dirty="0">
                <a:ea typeface="標楷體" pitchFamily="65" charset="-120"/>
                <a:cs typeface="Times New Roman" panose="02020603050405020304" pitchFamily="18" charset="0"/>
              </a:rPr>
              <a:t>條及第</a:t>
            </a:r>
            <a:r>
              <a:rPr kumimoji="0" lang="en-US" altLang="zh-TW" sz="2200" b="1" dirty="0">
                <a:ea typeface="標楷體" pitchFamily="65" charset="-120"/>
                <a:cs typeface="Times New Roman" panose="02020603050405020304" pitchFamily="18" charset="0"/>
              </a:rPr>
              <a:t>8</a:t>
            </a:r>
            <a:r>
              <a:rPr kumimoji="0" lang="zh-TW" altLang="en-US" sz="2200" b="1" dirty="0">
                <a:ea typeface="標楷體" pitchFamily="65" charset="-120"/>
                <a:cs typeface="Times New Roman" panose="02020603050405020304" pitchFamily="18" charset="0"/>
              </a:rPr>
              <a:t>條規定之建築構造（含牆壁、樑柱、屋頂及地板）之建築物者。</a:t>
            </a:r>
          </a:p>
          <a:p>
            <a:pPr marL="444500" indent="-444500" algn="just">
              <a:spcBef>
                <a:spcPts val="500"/>
              </a:spcBef>
              <a:buClr>
                <a:srgbClr val="A50021"/>
              </a:buClr>
              <a:buSzPct val="75000"/>
              <a:buFont typeface="Wingdings" pitchFamily="2" charset="2"/>
              <a:buNone/>
            </a:pPr>
            <a:r>
              <a:rPr kumimoji="0" lang="zh-TW" altLang="en-US" sz="2000" b="1" dirty="0">
                <a:ea typeface="標楷體" pitchFamily="65" charset="-120"/>
                <a:cs typeface="Times New Roman" panose="02020603050405020304" pitchFamily="18" charset="0"/>
              </a:rPr>
              <a:t>（二）</a:t>
            </a:r>
            <a:r>
              <a:rPr kumimoji="0" lang="zh-TW" altLang="en-US" b="1" dirty="0">
                <a:solidFill>
                  <a:srgbClr val="0000FF"/>
                </a:solidFill>
                <a:ea typeface="標楷體" pitchFamily="65" charset="-120"/>
                <a:cs typeface="Times New Roman" panose="02020603050405020304" pitchFamily="18" charset="0"/>
              </a:rPr>
              <a:t>應申請容許使用，但免申請建築執照者：</a:t>
            </a:r>
            <a:endParaRPr kumimoji="0" lang="en-US" altLang="zh-TW" b="1" dirty="0">
              <a:solidFill>
                <a:srgbClr val="0000FF"/>
              </a:solidFill>
              <a:ea typeface="標楷體" pitchFamily="65" charset="-120"/>
              <a:cs typeface="Times New Roman" panose="02020603050405020304" pitchFamily="18" charset="0"/>
            </a:endParaRPr>
          </a:p>
          <a:p>
            <a:pPr marL="265113" indent="-265113" algn="just">
              <a:spcBef>
                <a:spcPts val="500"/>
              </a:spcBef>
              <a:buClr>
                <a:srgbClr val="A50021"/>
              </a:buClr>
              <a:buSzPct val="75000"/>
              <a:buFont typeface="Wingdings" pitchFamily="2" charset="2"/>
              <a:buNone/>
            </a:pPr>
            <a:r>
              <a:rPr kumimoji="0" lang="en-US" altLang="zh-TW" sz="2200" b="1" dirty="0">
                <a:ea typeface="標楷體" pitchFamily="65" charset="-120"/>
                <a:cs typeface="Times New Roman" panose="02020603050405020304" pitchFamily="18" charset="0"/>
              </a:rPr>
              <a:t> 1.</a:t>
            </a:r>
            <a:r>
              <a:rPr kumimoji="0" lang="zh-TW" altLang="en-US" sz="2200" b="1" dirty="0">
                <a:ea typeface="標楷體" pitchFamily="65" charset="-120"/>
                <a:cs typeface="Times New Roman" panose="02020603050405020304" pitchFamily="18" charset="0"/>
              </a:rPr>
              <a:t>非屬建築物之平面型設施，如曬場、農路、水產養殖管理設施之轉運及操作處理場等，非屬建築法所稱之建築物。</a:t>
            </a:r>
            <a:endParaRPr kumimoji="0" lang="en-US" altLang="zh-TW" sz="2200" b="1" dirty="0">
              <a:ea typeface="標楷體" pitchFamily="65" charset="-120"/>
              <a:cs typeface="Times New Roman" panose="02020603050405020304" pitchFamily="18" charset="0"/>
            </a:endParaRPr>
          </a:p>
          <a:p>
            <a:pPr marL="265113" indent="-265113" algn="just">
              <a:spcBef>
                <a:spcPts val="500"/>
              </a:spcBef>
              <a:buClr>
                <a:srgbClr val="A50021"/>
              </a:buClr>
              <a:buSzPct val="75000"/>
              <a:buFont typeface="Wingdings" pitchFamily="2" charset="2"/>
              <a:buNone/>
            </a:pPr>
            <a:r>
              <a:rPr kumimoji="0" lang="en-US" altLang="zh-TW" sz="2200" b="1" dirty="0">
                <a:ea typeface="標楷體" pitchFamily="65" charset="-120"/>
                <a:cs typeface="Times New Roman" panose="02020603050405020304" pitchFamily="18" charset="0"/>
              </a:rPr>
              <a:t> 2.</a:t>
            </a:r>
            <a:r>
              <a:rPr kumimoji="0" lang="zh-TW" altLang="en-US" sz="2200" b="1" dirty="0">
                <a:ea typeface="標楷體" pitchFamily="65" charset="-120"/>
                <a:cs typeface="Times New Roman" panose="02020603050405020304" pitchFamily="18" charset="0"/>
              </a:rPr>
              <a:t>部分農業設施內部，雖有</a:t>
            </a:r>
            <a:r>
              <a:rPr kumimoji="0" lang="zh-TW" altLang="en-US" sz="2200" b="1" u="sng" dirty="0">
                <a:solidFill>
                  <a:srgbClr val="FF0000"/>
                </a:solidFill>
                <a:ea typeface="標楷體" pitchFamily="65" charset="-120"/>
                <a:cs typeface="Times New Roman" panose="02020603050405020304" pitchFamily="18" charset="0"/>
              </a:rPr>
              <a:t>鋪設水泥地板</a:t>
            </a:r>
            <a:r>
              <a:rPr kumimoji="0" lang="zh-TW" altLang="en-US" sz="2200" b="1" dirty="0">
                <a:ea typeface="標楷體" pitchFamily="65" charset="-120"/>
                <a:cs typeface="Times New Roman" panose="02020603050405020304" pitchFamily="18" charset="0"/>
              </a:rPr>
              <a:t>，但以鍍鋅錏管等為主要支架，並僅覆蓋塑膠布、遮陰網或防蟲網；或者雖有頂蓋、支架但無密閉式外牆，屬開放性之生產設施者，得免申請建築執照。</a:t>
            </a:r>
            <a:endParaRPr kumimoji="0" lang="en-US" altLang="zh-TW" sz="2200" b="1" dirty="0">
              <a:ea typeface="標楷體" pitchFamily="65" charset="-120"/>
              <a:cs typeface="Times New Roman" panose="02020603050405020304" pitchFamily="18" charset="0"/>
            </a:endParaRPr>
          </a:p>
          <a:p>
            <a:pPr marL="265113" indent="-265113" algn="just">
              <a:spcBef>
                <a:spcPts val="500"/>
              </a:spcBef>
              <a:buClr>
                <a:srgbClr val="A50021"/>
              </a:buClr>
              <a:buSzPct val="75000"/>
              <a:buFont typeface="Wingdings" pitchFamily="2" charset="2"/>
              <a:buNone/>
            </a:pPr>
            <a:r>
              <a:rPr kumimoji="0" lang="en-US" altLang="zh-TW" sz="2200" b="1" dirty="0">
                <a:ea typeface="標楷體" pitchFamily="65" charset="-120"/>
                <a:cs typeface="Times New Roman" panose="02020603050405020304" pitchFamily="18" charset="0"/>
              </a:rPr>
              <a:t> 3.</a:t>
            </a:r>
            <a:r>
              <a:rPr kumimoji="0" lang="zh-TW" altLang="en-US" sz="2200" b="1" dirty="0">
                <a:ea typeface="標楷體" pitchFamily="65" charset="-120"/>
                <a:cs typeface="Times New Roman" panose="02020603050405020304" pitchFamily="18" charset="0"/>
              </a:rPr>
              <a:t>應申請容許使用，但免申請雜項執照：部分農業設施，如養殖池循環水設施、農田灌溉排水設施及污水處理設施等，非屬建築法規定之雜項工作物，得免申請雜項執照。</a:t>
            </a:r>
            <a:endParaRPr kumimoji="0" lang="en-US" altLang="zh-TW" sz="2200" b="1" dirty="0">
              <a:ea typeface="標楷體" pitchFamily="65" charset="-120"/>
              <a:cs typeface="Times New Roman" panose="02020603050405020304" pitchFamily="18" charset="0"/>
            </a:endParaRPr>
          </a:p>
        </p:txBody>
      </p:sp>
      <p:sp>
        <p:nvSpPr>
          <p:cNvPr id="24579" name="文字方塊 4"/>
          <p:cNvSpPr txBox="1">
            <a:spLocks noChangeArrowheads="1"/>
          </p:cNvSpPr>
          <p:nvPr/>
        </p:nvSpPr>
        <p:spPr bwMode="auto">
          <a:xfrm>
            <a:off x="6155037" y="262389"/>
            <a:ext cx="3025475" cy="646331"/>
          </a:xfrm>
          <a:prstGeom prst="rect">
            <a:avLst/>
          </a:prstGeom>
          <a:noFill/>
          <a:ln w="9525">
            <a:noFill/>
            <a:miter lim="800000"/>
            <a:headEnd/>
            <a:tailEnd/>
          </a:ln>
        </p:spPr>
        <p:txBody>
          <a:bodyPr wrap="square">
            <a:spAutoFit/>
          </a:bodyPr>
          <a:lstStyle/>
          <a:p>
            <a:r>
              <a:rPr lang="en-US" altLang="zh-TW" sz="1800" b="1" dirty="0">
                <a:solidFill>
                  <a:srgbClr val="006600"/>
                </a:solidFill>
                <a:ea typeface="標楷體" panose="03000509000000000000" pitchFamily="65" charset="-120"/>
                <a:cs typeface="Times New Roman" panose="02020603050405020304" pitchFamily="18" charset="0"/>
              </a:rPr>
              <a:t>103</a:t>
            </a:r>
            <a:r>
              <a:rPr lang="zh-TW" altLang="en-US" sz="1800" b="1" dirty="0">
                <a:solidFill>
                  <a:srgbClr val="006600"/>
                </a:solidFill>
                <a:ea typeface="標楷體" panose="03000509000000000000" pitchFamily="65" charset="-120"/>
                <a:cs typeface="Times New Roman" panose="02020603050405020304" pitchFamily="18" charset="0"/>
              </a:rPr>
              <a:t>年</a:t>
            </a:r>
            <a:r>
              <a:rPr lang="en-US" altLang="zh-TW" sz="1800" b="1" dirty="0">
                <a:solidFill>
                  <a:srgbClr val="006600"/>
                </a:solidFill>
                <a:ea typeface="標楷體" panose="03000509000000000000" pitchFamily="65" charset="-120"/>
                <a:cs typeface="Times New Roman" panose="02020603050405020304" pitchFamily="18" charset="0"/>
              </a:rPr>
              <a:t>12</a:t>
            </a:r>
            <a:r>
              <a:rPr lang="zh-TW" altLang="en-US" sz="1800" b="1" dirty="0">
                <a:solidFill>
                  <a:srgbClr val="006600"/>
                </a:solidFill>
                <a:ea typeface="標楷體" panose="03000509000000000000" pitchFamily="65" charset="-120"/>
                <a:cs typeface="Times New Roman" panose="02020603050405020304" pitchFamily="18" charset="0"/>
              </a:rPr>
              <a:t>月</a:t>
            </a:r>
            <a:r>
              <a:rPr lang="en-US" altLang="zh-TW" sz="1800" b="1" dirty="0">
                <a:solidFill>
                  <a:srgbClr val="006600"/>
                </a:solidFill>
                <a:ea typeface="標楷體" panose="03000509000000000000" pitchFamily="65" charset="-120"/>
                <a:cs typeface="Times New Roman" panose="02020603050405020304" pitchFamily="18" charset="0"/>
              </a:rPr>
              <a:t>30</a:t>
            </a:r>
            <a:r>
              <a:rPr lang="zh-TW" altLang="en-US" sz="1800" b="1" dirty="0">
                <a:solidFill>
                  <a:srgbClr val="006600"/>
                </a:solidFill>
                <a:ea typeface="標楷體" panose="03000509000000000000" pitchFamily="65" charset="-120"/>
                <a:cs typeface="Times New Roman" panose="02020603050405020304" pitchFamily="18" charset="0"/>
              </a:rPr>
              <a:t>日</a:t>
            </a:r>
          </a:p>
          <a:p>
            <a:r>
              <a:rPr lang="zh-TW" altLang="en-US" sz="1800" b="1" dirty="0">
                <a:solidFill>
                  <a:srgbClr val="006600"/>
                </a:solidFill>
                <a:ea typeface="標楷體" panose="03000509000000000000" pitchFamily="65" charset="-120"/>
                <a:cs typeface="Times New Roman" panose="02020603050405020304" pitchFamily="18" charset="0"/>
              </a:rPr>
              <a:t>農企字第</a:t>
            </a:r>
            <a:r>
              <a:rPr lang="en-US" altLang="zh-TW" sz="1800" b="1" dirty="0">
                <a:solidFill>
                  <a:srgbClr val="006600"/>
                </a:solidFill>
                <a:ea typeface="標楷體" panose="03000509000000000000" pitchFamily="65" charset="-120"/>
                <a:cs typeface="Times New Roman" panose="02020603050405020304" pitchFamily="18" charset="0"/>
              </a:rPr>
              <a:t>1030012942</a:t>
            </a:r>
            <a:r>
              <a:rPr lang="zh-TW" altLang="en-US" sz="1800" b="1" dirty="0">
                <a:solidFill>
                  <a:srgbClr val="006600"/>
                </a:solidFill>
                <a:ea typeface="標楷體" panose="03000509000000000000" pitchFamily="65" charset="-120"/>
                <a:cs typeface="Times New Roman" panose="02020603050405020304" pitchFamily="18" charset="0"/>
              </a:rPr>
              <a:t>號通函</a:t>
            </a:r>
          </a:p>
        </p:txBody>
      </p:sp>
      <p:sp>
        <p:nvSpPr>
          <p:cNvPr id="24581" name="Rectangle 9"/>
          <p:cNvSpPr>
            <a:spLocks noChangeArrowheads="1"/>
          </p:cNvSpPr>
          <p:nvPr/>
        </p:nvSpPr>
        <p:spPr bwMode="auto">
          <a:xfrm>
            <a:off x="107504" y="313492"/>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2</a:t>
            </a:r>
            <a:endParaRPr lang="en-US" altLang="zh-TW" sz="2800" dirty="0">
              <a:solidFill>
                <a:srgbClr val="006600"/>
              </a:solidFill>
            </a:endParaRPr>
          </a:p>
        </p:txBody>
      </p:sp>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10</a:t>
            </a:fld>
            <a:endParaRPr lang="en-US" altLang="zh-TW" dirty="0"/>
          </a:p>
        </p:txBody>
      </p:sp>
      <p:sp>
        <p:nvSpPr>
          <p:cNvPr id="7" name="文字方塊 6"/>
          <p:cNvSpPr txBox="1"/>
          <p:nvPr/>
        </p:nvSpPr>
        <p:spPr>
          <a:xfrm>
            <a:off x="296863" y="5589240"/>
            <a:ext cx="8569324" cy="877676"/>
          </a:xfrm>
          <a:prstGeom prst="rect">
            <a:avLst/>
          </a:prstGeom>
          <a:noFill/>
        </p:spPr>
        <p:txBody>
          <a:bodyPr wrap="square" rtlCol="0">
            <a:spAutoFit/>
          </a:bodyPr>
          <a:lstStyle/>
          <a:p>
            <a:pPr marL="266700" indent="-266700" algn="just">
              <a:lnSpc>
                <a:spcPts val="3200"/>
              </a:lnSpc>
            </a:pPr>
            <a:r>
              <a:rPr lang="zh-TW" altLang="en-US" sz="2000" b="1" dirty="0">
                <a:solidFill>
                  <a:srgbClr val="FF0000"/>
                </a:solidFill>
                <a:latin typeface="標楷體" pitchFamily="65" charset="-120"/>
                <a:ea typeface="標楷體" pitchFamily="65" charset="-120"/>
                <a:cs typeface="Times New Roman" pitchFamily="18" charset="0"/>
              </a:rPr>
              <a:t>◎</a:t>
            </a:r>
            <a:r>
              <a:rPr kumimoji="0" lang="zh-TW" altLang="en-US" sz="2200" b="1" dirty="0">
                <a:solidFill>
                  <a:srgbClr val="7030A0"/>
                </a:solidFill>
                <a:ea typeface="標楷體" pitchFamily="65" charset="-120"/>
                <a:cs typeface="Times New Roman" panose="02020603050405020304" pitchFamily="18" charset="0"/>
              </a:rPr>
              <a:t>內政部</a:t>
            </a:r>
            <a:r>
              <a:rPr kumimoji="0" lang="en-US" altLang="zh-TW" sz="2200" b="1" dirty="0">
                <a:solidFill>
                  <a:srgbClr val="7030A0"/>
                </a:solidFill>
                <a:ea typeface="標楷體" pitchFamily="65" charset="-120"/>
                <a:cs typeface="Times New Roman" panose="02020603050405020304" pitchFamily="18" charset="0"/>
              </a:rPr>
              <a:t>104</a:t>
            </a:r>
            <a:r>
              <a:rPr kumimoji="0" lang="zh-TW" altLang="en-US" sz="2200" b="1" dirty="0">
                <a:solidFill>
                  <a:srgbClr val="7030A0"/>
                </a:solidFill>
                <a:ea typeface="標楷體" pitchFamily="65" charset="-120"/>
                <a:cs typeface="Times New Roman" panose="02020603050405020304" pitchFamily="18" charset="0"/>
              </a:rPr>
              <a:t>年</a:t>
            </a:r>
            <a:r>
              <a:rPr kumimoji="0" lang="en-US" altLang="zh-TW" sz="2200" b="1" dirty="0">
                <a:solidFill>
                  <a:srgbClr val="7030A0"/>
                </a:solidFill>
                <a:ea typeface="標楷體" pitchFamily="65" charset="-120"/>
                <a:cs typeface="Times New Roman" panose="02020603050405020304" pitchFamily="18" charset="0"/>
              </a:rPr>
              <a:t>1</a:t>
            </a:r>
            <a:r>
              <a:rPr kumimoji="0" lang="zh-TW" altLang="en-US" sz="2200" b="1" dirty="0">
                <a:solidFill>
                  <a:srgbClr val="7030A0"/>
                </a:solidFill>
                <a:ea typeface="標楷體" pitchFamily="65" charset="-120"/>
                <a:cs typeface="Times New Roman" panose="02020603050405020304" pitchFamily="18" charset="0"/>
              </a:rPr>
              <a:t>月</a:t>
            </a:r>
            <a:r>
              <a:rPr kumimoji="0" lang="en-US" altLang="zh-TW" sz="2200" b="1" dirty="0">
                <a:solidFill>
                  <a:srgbClr val="7030A0"/>
                </a:solidFill>
                <a:ea typeface="標楷體" pitchFamily="65" charset="-120"/>
                <a:cs typeface="Times New Roman" panose="02020603050405020304" pitchFamily="18" charset="0"/>
              </a:rPr>
              <a:t>12</a:t>
            </a:r>
            <a:r>
              <a:rPr kumimoji="0" lang="zh-TW" altLang="en-US" sz="2200" b="1" dirty="0">
                <a:solidFill>
                  <a:srgbClr val="7030A0"/>
                </a:solidFill>
                <a:ea typeface="標楷體" pitchFamily="65" charset="-120"/>
                <a:cs typeface="Times New Roman" panose="02020603050405020304" pitchFamily="18" charset="0"/>
              </a:rPr>
              <a:t>日內授營建管字第</a:t>
            </a:r>
            <a:r>
              <a:rPr kumimoji="0" lang="en-US" altLang="zh-TW" sz="2200" b="1" dirty="0">
                <a:solidFill>
                  <a:srgbClr val="7030A0"/>
                </a:solidFill>
                <a:ea typeface="標楷體" pitchFamily="65" charset="-120"/>
                <a:cs typeface="Times New Roman" panose="02020603050405020304" pitchFamily="18" charset="0"/>
              </a:rPr>
              <a:t>1040800132</a:t>
            </a:r>
            <a:r>
              <a:rPr kumimoji="0" lang="zh-TW" altLang="en-US" sz="2200" b="1" dirty="0">
                <a:solidFill>
                  <a:srgbClr val="7030A0"/>
                </a:solidFill>
                <a:ea typeface="標楷體" pitchFamily="65" charset="-120"/>
                <a:cs typeface="Times New Roman" panose="02020603050405020304" pitchFamily="18" charset="0"/>
              </a:rPr>
              <a:t>號函請建築管理單位就本會農業設施得免申請建築執照之審認事宜配合辦理。</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9"/>
          <p:cNvSpPr txBox="1">
            <a:spLocks noChangeArrowheads="1"/>
          </p:cNvSpPr>
          <p:nvPr/>
        </p:nvSpPr>
        <p:spPr bwMode="auto">
          <a:xfrm>
            <a:off x="179511" y="214313"/>
            <a:ext cx="993651" cy="528637"/>
          </a:xfrm>
          <a:prstGeom prst="rect">
            <a:avLst/>
          </a:prstGeom>
          <a:solidFill>
            <a:srgbClr val="FFFFCC"/>
          </a:solidFill>
          <a:ln w="9525">
            <a:solidFill>
              <a:schemeClr val="tx1"/>
            </a:solidFill>
            <a:miter lim="800000"/>
            <a:headEnd/>
            <a:tailEnd/>
          </a:ln>
        </p:spPr>
        <p:txBody>
          <a:bodyPr wrap="square">
            <a:spAutoFit/>
          </a:bodyPr>
          <a:lstStyle/>
          <a:p>
            <a:pPr>
              <a:spcBef>
                <a:spcPct val="50000"/>
              </a:spcBef>
            </a:pPr>
            <a:r>
              <a:rPr lang="zh-TW" altLang="en-US" sz="2800" b="1" dirty="0">
                <a:solidFill>
                  <a:srgbClr val="008000"/>
                </a:solidFill>
                <a:ea typeface="微軟正黑體" pitchFamily="34" charset="-120"/>
              </a:rPr>
              <a:t>圖例</a:t>
            </a:r>
            <a:endParaRPr lang="en-US" altLang="zh-TW" sz="2800" b="1" dirty="0">
              <a:solidFill>
                <a:srgbClr val="008000"/>
              </a:solidFill>
              <a:ea typeface="微軟正黑體" pitchFamily="34" charset="-120"/>
            </a:endParaRPr>
          </a:p>
        </p:txBody>
      </p:sp>
      <p:pic>
        <p:nvPicPr>
          <p:cNvPr id="36866" name="圖片 11"/>
          <p:cNvPicPr>
            <a:picLocks noChangeAspect="1" noChangeArrowheads="1"/>
          </p:cNvPicPr>
          <p:nvPr/>
        </p:nvPicPr>
        <p:blipFill>
          <a:blip r:embed="rId2"/>
          <a:srcRect/>
          <a:stretch>
            <a:fillRect/>
          </a:stretch>
        </p:blipFill>
        <p:spPr bwMode="auto">
          <a:xfrm>
            <a:off x="1173163" y="1103313"/>
            <a:ext cx="3452812" cy="2671762"/>
          </a:xfrm>
          <a:prstGeom prst="rect">
            <a:avLst/>
          </a:prstGeom>
          <a:noFill/>
          <a:ln w="9525">
            <a:noFill/>
            <a:miter lim="800000"/>
            <a:headEnd/>
            <a:tailEnd/>
          </a:ln>
        </p:spPr>
      </p:pic>
      <p:pic>
        <p:nvPicPr>
          <p:cNvPr id="36867" name="yui_3_5_1_1_1418175671566_1744" descr="https://sp.yimg.com/ib/th?id=HN.608050546386538108&amp;pid=15.1&amp;P=0"/>
          <p:cNvPicPr>
            <a:picLocks noChangeAspect="1" noChangeArrowheads="1"/>
          </p:cNvPicPr>
          <p:nvPr/>
        </p:nvPicPr>
        <p:blipFill>
          <a:blip r:embed="rId3"/>
          <a:srcRect/>
          <a:stretch>
            <a:fillRect/>
          </a:stretch>
        </p:blipFill>
        <p:spPr bwMode="auto">
          <a:xfrm>
            <a:off x="4787900" y="1089025"/>
            <a:ext cx="3459163" cy="2732088"/>
          </a:xfrm>
          <a:prstGeom prst="rect">
            <a:avLst/>
          </a:prstGeom>
          <a:noFill/>
          <a:ln w="9525">
            <a:noFill/>
            <a:miter lim="800000"/>
            <a:headEnd/>
            <a:tailEnd/>
          </a:ln>
        </p:spPr>
      </p:pic>
      <p:pic>
        <p:nvPicPr>
          <p:cNvPr id="36868" name="圖片 24"/>
          <p:cNvPicPr>
            <a:picLocks noChangeAspect="1" noChangeArrowheads="1"/>
          </p:cNvPicPr>
          <p:nvPr/>
        </p:nvPicPr>
        <p:blipFill>
          <a:blip r:embed="rId4"/>
          <a:srcRect/>
          <a:stretch>
            <a:fillRect/>
          </a:stretch>
        </p:blipFill>
        <p:spPr bwMode="auto">
          <a:xfrm>
            <a:off x="1158875" y="4049713"/>
            <a:ext cx="3479800" cy="2616200"/>
          </a:xfrm>
          <a:prstGeom prst="rect">
            <a:avLst/>
          </a:prstGeom>
          <a:noFill/>
          <a:ln w="9525">
            <a:noFill/>
            <a:miter lim="800000"/>
            <a:headEnd/>
            <a:tailEnd/>
          </a:ln>
        </p:spPr>
      </p:pic>
      <p:pic>
        <p:nvPicPr>
          <p:cNvPr id="36869" name="圖片 14"/>
          <p:cNvPicPr>
            <a:picLocks noChangeAspect="1" noChangeArrowheads="1"/>
          </p:cNvPicPr>
          <p:nvPr/>
        </p:nvPicPr>
        <p:blipFill>
          <a:blip r:embed="rId5"/>
          <a:srcRect/>
          <a:stretch>
            <a:fillRect/>
          </a:stretch>
        </p:blipFill>
        <p:spPr bwMode="auto">
          <a:xfrm>
            <a:off x="4824413" y="4049713"/>
            <a:ext cx="3422650" cy="2616200"/>
          </a:xfrm>
          <a:prstGeom prst="rect">
            <a:avLst/>
          </a:prstGeom>
          <a:noFill/>
          <a:ln w="9525">
            <a:noFill/>
            <a:miter lim="800000"/>
            <a:headEnd/>
            <a:tailEnd/>
          </a:ln>
        </p:spPr>
      </p:pic>
      <p:sp>
        <p:nvSpPr>
          <p:cNvPr id="36870" name="文字方塊 1"/>
          <p:cNvSpPr txBox="1">
            <a:spLocks noChangeArrowheads="1"/>
          </p:cNvSpPr>
          <p:nvPr/>
        </p:nvSpPr>
        <p:spPr bwMode="auto">
          <a:xfrm>
            <a:off x="1331913" y="188913"/>
            <a:ext cx="7515225" cy="803275"/>
          </a:xfrm>
          <a:prstGeom prst="rect">
            <a:avLst/>
          </a:prstGeom>
          <a:noFill/>
          <a:ln w="9525">
            <a:noFill/>
            <a:miter lim="800000"/>
            <a:headEnd/>
            <a:tailEnd/>
          </a:ln>
        </p:spPr>
        <p:txBody>
          <a:bodyPr>
            <a:spAutoFit/>
          </a:bodyPr>
          <a:lstStyle/>
          <a:p>
            <a:pPr>
              <a:lnSpc>
                <a:spcPts val="2800"/>
              </a:lnSpc>
            </a:pPr>
            <a:r>
              <a:rPr lang="zh-TW" altLang="en-US" sz="2000" b="1">
                <a:latin typeface="微軟正黑體" pitchFamily="34" charset="-120"/>
                <a:ea typeface="微軟正黑體" pitchFamily="34" charset="-120"/>
              </a:rPr>
              <a:t>「</a:t>
            </a:r>
            <a:r>
              <a:rPr lang="zh-TW" altLang="en-US" sz="2000" b="1">
                <a:solidFill>
                  <a:srgbClr val="FF0000"/>
                </a:solidFill>
                <a:latin typeface="微軟正黑體" pitchFamily="34" charset="-120"/>
                <a:ea typeface="微軟正黑體" pitchFamily="34" charset="-120"/>
              </a:rPr>
              <a:t>有固定基礎</a:t>
            </a:r>
            <a:r>
              <a:rPr lang="zh-TW" altLang="en-US" sz="2000" b="1">
                <a:latin typeface="微軟正黑體" pitchFamily="34" charset="-120"/>
                <a:ea typeface="微軟正黑體" pitchFamily="34" charset="-120"/>
              </a:rPr>
              <a:t>」之農業設施，</a:t>
            </a:r>
            <a:r>
              <a:rPr lang="zh-TW" altLang="en-US" sz="2000" b="1">
                <a:solidFill>
                  <a:srgbClr val="FF0000"/>
                </a:solidFill>
                <a:latin typeface="微軟正黑體" pitchFamily="34" charset="-120"/>
                <a:ea typeface="微軟正黑體" pitchFamily="34" charset="-120"/>
              </a:rPr>
              <a:t>應申請容許使用但免申請建築執照</a:t>
            </a:r>
            <a:r>
              <a:rPr lang="zh-TW" altLang="en-US" sz="2000" b="1">
                <a:latin typeface="微軟正黑體" pitchFamily="34" charset="-120"/>
                <a:ea typeface="微軟正黑體" pitchFamily="34" charset="-120"/>
              </a:rPr>
              <a:t>之開放性生產設施</a:t>
            </a:r>
          </a:p>
        </p:txBody>
      </p:sp>
      <p:sp>
        <p:nvSpPr>
          <p:cNvPr id="36871" name="文字方塊 3"/>
          <p:cNvSpPr txBox="1">
            <a:spLocks noChangeArrowheads="1"/>
          </p:cNvSpPr>
          <p:nvPr/>
        </p:nvSpPr>
        <p:spPr bwMode="auto">
          <a:xfrm>
            <a:off x="450850" y="1103313"/>
            <a:ext cx="492125" cy="709612"/>
          </a:xfrm>
          <a:prstGeom prst="rect">
            <a:avLst/>
          </a:prstGeom>
          <a:noFill/>
          <a:ln w="9525">
            <a:solidFill>
              <a:srgbClr val="000000"/>
            </a:solidFill>
            <a:miter lim="800000"/>
            <a:headEnd/>
            <a:tailEnd/>
          </a:ln>
        </p:spPr>
        <p:txBody>
          <a:bodyPr vert="eaVert">
            <a:spAutoFit/>
          </a:bodyPr>
          <a:lstStyle/>
          <a:p>
            <a:r>
              <a:rPr lang="zh-TW" altLang="en-US" sz="2000" b="1">
                <a:latin typeface="微軟正黑體" pitchFamily="34" charset="-120"/>
                <a:ea typeface="微軟正黑體" pitchFamily="34" charset="-120"/>
              </a:rPr>
              <a:t>溫室</a:t>
            </a:r>
          </a:p>
        </p:txBody>
      </p:sp>
      <p:sp>
        <p:nvSpPr>
          <p:cNvPr id="36872" name="文字方塊 10"/>
          <p:cNvSpPr txBox="1">
            <a:spLocks noChangeArrowheads="1"/>
          </p:cNvSpPr>
          <p:nvPr/>
        </p:nvSpPr>
        <p:spPr bwMode="auto">
          <a:xfrm>
            <a:off x="8429625" y="1135063"/>
            <a:ext cx="493713" cy="709612"/>
          </a:xfrm>
          <a:prstGeom prst="rect">
            <a:avLst/>
          </a:prstGeom>
          <a:noFill/>
          <a:ln w="9525">
            <a:solidFill>
              <a:srgbClr val="000000"/>
            </a:solidFill>
            <a:miter lim="800000"/>
            <a:headEnd/>
            <a:tailEnd/>
          </a:ln>
        </p:spPr>
        <p:txBody>
          <a:bodyPr vert="eaVert">
            <a:spAutoFit/>
          </a:bodyPr>
          <a:lstStyle/>
          <a:p>
            <a:r>
              <a:rPr lang="zh-TW" altLang="en-US" sz="2000" b="1">
                <a:latin typeface="微軟正黑體" pitchFamily="34" charset="-120"/>
                <a:ea typeface="微軟正黑體" pitchFamily="34" charset="-120"/>
              </a:rPr>
              <a:t>溫室</a:t>
            </a:r>
          </a:p>
        </p:txBody>
      </p:sp>
      <p:sp>
        <p:nvSpPr>
          <p:cNvPr id="36873" name="文字方塊 11"/>
          <p:cNvSpPr txBox="1">
            <a:spLocks noChangeArrowheads="1"/>
          </p:cNvSpPr>
          <p:nvPr/>
        </p:nvSpPr>
        <p:spPr bwMode="auto">
          <a:xfrm>
            <a:off x="450850" y="4078288"/>
            <a:ext cx="492125" cy="709612"/>
          </a:xfrm>
          <a:prstGeom prst="rect">
            <a:avLst/>
          </a:prstGeom>
          <a:noFill/>
          <a:ln w="9525">
            <a:solidFill>
              <a:srgbClr val="000000"/>
            </a:solidFill>
            <a:miter lim="800000"/>
            <a:headEnd/>
            <a:tailEnd/>
          </a:ln>
        </p:spPr>
        <p:txBody>
          <a:bodyPr vert="eaVert">
            <a:spAutoFit/>
          </a:bodyPr>
          <a:lstStyle/>
          <a:p>
            <a:r>
              <a:rPr lang="zh-TW" altLang="en-US" sz="2000" b="1">
                <a:latin typeface="微軟正黑體" pitchFamily="34" charset="-120"/>
                <a:ea typeface="微軟正黑體" pitchFamily="34" charset="-120"/>
              </a:rPr>
              <a:t>禽舍</a:t>
            </a:r>
          </a:p>
        </p:txBody>
      </p:sp>
      <p:sp>
        <p:nvSpPr>
          <p:cNvPr id="36874" name="文字方塊 12"/>
          <p:cNvSpPr txBox="1">
            <a:spLocks noChangeArrowheads="1"/>
          </p:cNvSpPr>
          <p:nvPr/>
        </p:nvSpPr>
        <p:spPr bwMode="auto">
          <a:xfrm>
            <a:off x="8451850" y="4049713"/>
            <a:ext cx="492125" cy="709612"/>
          </a:xfrm>
          <a:prstGeom prst="rect">
            <a:avLst/>
          </a:prstGeom>
          <a:noFill/>
          <a:ln w="9525">
            <a:solidFill>
              <a:srgbClr val="000000"/>
            </a:solidFill>
            <a:miter lim="800000"/>
            <a:headEnd/>
            <a:tailEnd/>
          </a:ln>
        </p:spPr>
        <p:txBody>
          <a:bodyPr vert="eaVert">
            <a:spAutoFit/>
          </a:bodyPr>
          <a:lstStyle/>
          <a:p>
            <a:r>
              <a:rPr lang="zh-TW" altLang="en-US" sz="2000" b="1">
                <a:latin typeface="微軟正黑體" pitchFamily="34" charset="-120"/>
                <a:ea typeface="微軟正黑體" pitchFamily="34" charset="-120"/>
              </a:rPr>
              <a:t>畜舍</a:t>
            </a:r>
          </a:p>
        </p:txBody>
      </p:sp>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11</a:t>
            </a:fld>
            <a:endParaRPr lang="en-US" altLang="zh-TW" dirty="0"/>
          </a:p>
        </p:txBody>
      </p:sp>
    </p:spTree>
    <p:extLst>
      <p:ext uri="{BB962C8B-B14F-4D97-AF65-F5344CB8AC3E}">
        <p14:creationId xmlns:p14="http://schemas.microsoft.com/office/powerpoint/2010/main" val="3477769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ChangeArrowheads="1"/>
          </p:cNvSpPr>
          <p:nvPr/>
        </p:nvSpPr>
        <p:spPr bwMode="auto">
          <a:xfrm>
            <a:off x="674439" y="2048357"/>
            <a:ext cx="8064500" cy="876587"/>
          </a:xfrm>
          <a:prstGeom prst="rect">
            <a:avLst/>
          </a:prstGeom>
          <a:noFill/>
          <a:ln w="9525">
            <a:noFill/>
            <a:miter lim="800000"/>
            <a:headEnd/>
            <a:tailEnd/>
          </a:ln>
        </p:spPr>
        <p:txBody>
          <a:bodyPr anchor="ctr">
            <a:spAutoFit/>
          </a:bodyPr>
          <a:lstStyle/>
          <a:p>
            <a:pPr algn="just">
              <a:lnSpc>
                <a:spcPct val="110000"/>
              </a:lnSpc>
              <a:buClr>
                <a:srgbClr val="006600"/>
              </a:buClr>
            </a:pPr>
            <a:r>
              <a:rPr lang="zh-TW" altLang="en-US" dirty="0">
                <a:solidFill>
                  <a:srgbClr val="006600"/>
                </a:solidFill>
                <a:ea typeface="標楷體" pitchFamily="65" charset="-120"/>
                <a:cs typeface="Times New Roman" pitchFamily="18" charset="0"/>
              </a:rPr>
              <a:t>■</a:t>
            </a:r>
            <a:r>
              <a:rPr lang="zh-TW" altLang="en-US" b="1" dirty="0">
                <a:solidFill>
                  <a:srgbClr val="0000FF"/>
                </a:solidFill>
                <a:ea typeface="標楷體" pitchFamily="65" charset="-120"/>
                <a:cs typeface="Times New Roman" panose="02020603050405020304" pitchFamily="18" charset="0"/>
              </a:rPr>
              <a:t>依本項規定訂定本辦法以為執行依據。</a:t>
            </a:r>
            <a:r>
              <a:rPr lang="zh-TW" altLang="en-US" sz="2000" b="1" dirty="0">
                <a:solidFill>
                  <a:srgbClr val="FF0000"/>
                </a:solidFill>
                <a:ea typeface="標楷體" pitchFamily="65" charset="-120"/>
                <a:cs typeface="Times New Roman" panose="02020603050405020304" pitchFamily="18" charset="0"/>
              </a:rPr>
              <a:t> </a:t>
            </a:r>
          </a:p>
          <a:p>
            <a:pPr marL="354013" indent="-354013" algn="just">
              <a:lnSpc>
                <a:spcPct val="110000"/>
              </a:lnSpc>
              <a:buClr>
                <a:srgbClr val="FF0000"/>
              </a:buClr>
              <a:buFont typeface="Wingdings" pitchFamily="2" charset="2"/>
              <a:buNone/>
            </a:pPr>
            <a:r>
              <a:rPr lang="zh-TW" altLang="en-US" sz="2000" b="1" dirty="0">
                <a:solidFill>
                  <a:srgbClr val="FF0000"/>
                </a:solidFill>
                <a:ea typeface="標楷體" pitchFamily="65" charset="-120"/>
                <a:cs typeface="Times New Roman" panose="02020603050405020304" pitchFamily="18" charset="0"/>
              </a:rPr>
              <a:t>　 </a:t>
            </a:r>
            <a:r>
              <a:rPr lang="zh-TW" altLang="en-US" b="1" dirty="0">
                <a:solidFill>
                  <a:srgbClr val="0000FF"/>
                </a:solidFill>
                <a:ea typeface="標楷體" pitchFamily="65" charset="-120"/>
                <a:cs typeface="Times New Roman" panose="02020603050405020304" pitchFamily="18" charset="0"/>
              </a:rPr>
              <a:t>適用本辦法者，均屬需申請容許使用之農業設施。</a:t>
            </a:r>
          </a:p>
        </p:txBody>
      </p:sp>
      <p:sp>
        <p:nvSpPr>
          <p:cNvPr id="29698" name="Rectangle 4"/>
          <p:cNvSpPr>
            <a:spLocks noChangeArrowheads="1"/>
          </p:cNvSpPr>
          <p:nvPr/>
        </p:nvSpPr>
        <p:spPr bwMode="auto">
          <a:xfrm>
            <a:off x="674440" y="5397023"/>
            <a:ext cx="8281045" cy="1200329"/>
          </a:xfrm>
          <a:prstGeom prst="rect">
            <a:avLst/>
          </a:prstGeom>
          <a:noFill/>
          <a:ln w="9525">
            <a:noFill/>
            <a:miter lim="800000"/>
            <a:headEnd/>
            <a:tailEnd/>
          </a:ln>
        </p:spPr>
        <p:txBody>
          <a:bodyPr wrap="square">
            <a:spAutoFit/>
          </a:bodyPr>
          <a:lstStyle/>
          <a:p>
            <a:pPr marL="355600" indent="-355600">
              <a:buClr>
                <a:srgbClr val="006600"/>
              </a:buClr>
            </a:pPr>
            <a:r>
              <a:rPr lang="zh-TW" altLang="en-US" dirty="0">
                <a:solidFill>
                  <a:srgbClr val="006600"/>
                </a:solidFill>
                <a:ea typeface="標楷體" pitchFamily="65" charset="-120"/>
                <a:cs typeface="Times New Roman" pitchFamily="18" charset="0"/>
              </a:rPr>
              <a:t>■</a:t>
            </a:r>
            <a:r>
              <a:rPr lang="zh-TW" altLang="en-US" b="1" dirty="0">
                <a:solidFill>
                  <a:srgbClr val="0000FF"/>
                </a:solidFill>
                <a:ea typeface="標楷體" pitchFamily="65" charset="-120"/>
                <a:cs typeface="Times New Roman" panose="02020603050405020304" pitchFamily="18" charset="0"/>
              </a:rPr>
              <a:t>本會農糧署</a:t>
            </a:r>
            <a:r>
              <a:rPr lang="en-US" altLang="zh-TW" b="1" dirty="0">
                <a:solidFill>
                  <a:srgbClr val="0000FF"/>
                </a:solidFill>
                <a:ea typeface="標楷體" pitchFamily="65" charset="-120"/>
                <a:cs typeface="Times New Roman" panose="02020603050405020304" pitchFamily="18" charset="0"/>
              </a:rPr>
              <a:t>106</a:t>
            </a:r>
            <a:r>
              <a:rPr lang="zh-TW" altLang="en-US" b="1" dirty="0">
                <a:solidFill>
                  <a:srgbClr val="0000FF"/>
                </a:solidFill>
                <a:ea typeface="標楷體" pitchFamily="65" charset="-120"/>
                <a:cs typeface="Times New Roman" panose="02020603050405020304" pitchFamily="18" charset="0"/>
              </a:rPr>
              <a:t>年</a:t>
            </a:r>
            <a:r>
              <a:rPr lang="en-US" altLang="zh-TW" b="1" dirty="0">
                <a:solidFill>
                  <a:srgbClr val="0000FF"/>
                </a:solidFill>
                <a:ea typeface="標楷體" pitchFamily="65" charset="-120"/>
                <a:cs typeface="Times New Roman" panose="02020603050405020304" pitchFamily="18" charset="0"/>
              </a:rPr>
              <a:t>1</a:t>
            </a:r>
            <a:r>
              <a:rPr lang="zh-TW" altLang="en-US" b="1" dirty="0">
                <a:solidFill>
                  <a:srgbClr val="0000FF"/>
                </a:solidFill>
                <a:ea typeface="標楷體" pitchFamily="65" charset="-120"/>
                <a:cs typeface="Times New Roman" panose="02020603050405020304" pitchFamily="18" charset="0"/>
              </a:rPr>
              <a:t>月</a:t>
            </a:r>
            <a:r>
              <a:rPr lang="en-US" altLang="zh-TW" b="1" dirty="0">
                <a:solidFill>
                  <a:srgbClr val="0000FF"/>
                </a:solidFill>
                <a:ea typeface="標楷體" pitchFamily="65" charset="-120"/>
                <a:cs typeface="Times New Roman" panose="02020603050405020304" pitchFamily="18" charset="0"/>
              </a:rPr>
              <a:t>11</a:t>
            </a:r>
            <a:r>
              <a:rPr lang="zh-TW" altLang="en-US" b="1" dirty="0">
                <a:solidFill>
                  <a:srgbClr val="0000FF"/>
                </a:solidFill>
                <a:ea typeface="標楷體" pitchFamily="65" charset="-120"/>
                <a:cs typeface="Times New Roman" panose="02020603050405020304" pitchFamily="18" charset="0"/>
              </a:rPr>
              <a:t>日修正發布「六種農業溫室標準圖樣及其結構計算書」，可至本會農糧署網站（檢索路徑首頁</a:t>
            </a:r>
            <a:r>
              <a:rPr lang="en-US" altLang="zh-TW" b="1" dirty="0">
                <a:solidFill>
                  <a:srgbClr val="0000FF"/>
                </a:solidFill>
                <a:ea typeface="標楷體" pitchFamily="65" charset="-120"/>
                <a:cs typeface="Times New Roman" panose="02020603050405020304" pitchFamily="18" charset="0"/>
              </a:rPr>
              <a:t>&gt;</a:t>
            </a:r>
            <a:r>
              <a:rPr lang="zh-TW" altLang="en-US" b="1" dirty="0">
                <a:solidFill>
                  <a:srgbClr val="0000FF"/>
                </a:solidFill>
                <a:ea typeface="標楷體" pitchFamily="65" charset="-120"/>
                <a:cs typeface="Times New Roman" panose="02020603050405020304" pitchFamily="18" charset="0"/>
              </a:rPr>
              <a:t>農業訊息及公告</a:t>
            </a:r>
            <a:r>
              <a:rPr lang="en-US" altLang="zh-TW" b="1" dirty="0">
                <a:solidFill>
                  <a:srgbClr val="0000FF"/>
                </a:solidFill>
                <a:ea typeface="標楷體" pitchFamily="65" charset="-120"/>
                <a:cs typeface="Times New Roman" panose="02020603050405020304" pitchFamily="18" charset="0"/>
              </a:rPr>
              <a:t>&gt;</a:t>
            </a:r>
            <a:r>
              <a:rPr lang="zh-TW" altLang="en-US" b="1" dirty="0">
                <a:solidFill>
                  <a:srgbClr val="0000FF"/>
                </a:solidFill>
                <a:ea typeface="標楷體" pitchFamily="65" charset="-120"/>
                <a:cs typeface="Times New Roman" panose="02020603050405020304" pitchFamily="18" charset="0"/>
              </a:rPr>
              <a:t>公告）查詢</a:t>
            </a:r>
            <a:endParaRPr lang="en-US" altLang="zh-TW" b="1" dirty="0">
              <a:solidFill>
                <a:srgbClr val="0000FF"/>
              </a:solidFill>
              <a:ea typeface="標楷體" pitchFamily="65" charset="-120"/>
              <a:cs typeface="Times New Roman" panose="02020603050405020304" pitchFamily="18" charset="0"/>
            </a:endParaRPr>
          </a:p>
        </p:txBody>
      </p:sp>
      <p:sp>
        <p:nvSpPr>
          <p:cNvPr id="29702" name="Rectangle 4"/>
          <p:cNvSpPr>
            <a:spLocks noChangeArrowheads="1"/>
          </p:cNvSpPr>
          <p:nvPr/>
        </p:nvSpPr>
        <p:spPr bwMode="auto">
          <a:xfrm>
            <a:off x="683269" y="4840387"/>
            <a:ext cx="7777163" cy="604837"/>
          </a:xfrm>
          <a:prstGeom prst="rect">
            <a:avLst/>
          </a:prstGeom>
          <a:noFill/>
          <a:ln w="9525">
            <a:noFill/>
            <a:miter lim="800000"/>
            <a:headEnd/>
            <a:tailEnd/>
          </a:ln>
        </p:spPr>
        <p:txBody>
          <a:bodyPr lIns="95793" tIns="47897" rIns="95793" bIns="47897"/>
          <a:lstStyle/>
          <a:p>
            <a:pPr marL="449263" indent="-449263" algn="just">
              <a:buClr>
                <a:srgbClr val="006600"/>
              </a:buClr>
              <a:buFont typeface="Wingdings" pitchFamily="2" charset="2"/>
              <a:buNone/>
              <a:tabLst>
                <a:tab pos="7707313" algn="l"/>
              </a:tabLst>
            </a:pPr>
            <a:r>
              <a:rPr lang="zh-TW" altLang="en-US" b="1" dirty="0">
                <a:solidFill>
                  <a:srgbClr val="FF0000"/>
                </a:solidFill>
                <a:latin typeface="標楷體" pitchFamily="65" charset="-120"/>
                <a:ea typeface="標楷體" pitchFamily="65" charset="-120"/>
                <a:cs typeface="Times New Roman" pitchFamily="18" charset="0"/>
              </a:rPr>
              <a:t>◎ </a:t>
            </a:r>
            <a:r>
              <a:rPr lang="zh-TW" altLang="en-US" b="1" dirty="0">
                <a:solidFill>
                  <a:srgbClr val="660066"/>
                </a:solidFill>
                <a:latin typeface="標楷體" pitchFamily="65" charset="-120"/>
                <a:ea typeface="標楷體" pitchFamily="65" charset="-120"/>
                <a:cs typeface="Times New Roman" pitchFamily="18" charset="0"/>
              </a:rPr>
              <a:t>標準圖樣，不論中央或縣市皆可訂定</a:t>
            </a:r>
            <a:endParaRPr lang="zh-TW" altLang="en-US" dirty="0">
              <a:solidFill>
                <a:srgbClr val="660066"/>
              </a:solidFill>
              <a:ea typeface="標楷體" pitchFamily="65" charset="-120"/>
              <a:cs typeface="Times New Roman" pitchFamily="18" charset="0"/>
            </a:endParaRPr>
          </a:p>
        </p:txBody>
      </p:sp>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12</a:t>
            </a:fld>
            <a:endParaRPr lang="en-US" altLang="zh-TW" dirty="0"/>
          </a:p>
        </p:txBody>
      </p:sp>
      <p:sp>
        <p:nvSpPr>
          <p:cNvPr id="3" name="文字方塊 2">
            <a:extLst>
              <a:ext uri="{FF2B5EF4-FFF2-40B4-BE49-F238E27FC236}">
                <a16:creationId xmlns:a16="http://schemas.microsoft.com/office/drawing/2014/main" xmlns="" id="{6F0ABBFC-F5EC-4788-9231-083A4E4ED37A}"/>
              </a:ext>
            </a:extLst>
          </p:cNvPr>
          <p:cNvSpPr txBox="1"/>
          <p:nvPr/>
        </p:nvSpPr>
        <p:spPr>
          <a:xfrm>
            <a:off x="674439" y="260648"/>
            <a:ext cx="8064500" cy="1646605"/>
          </a:xfrm>
          <a:prstGeom prst="rect">
            <a:avLst/>
          </a:prstGeom>
          <a:noFill/>
          <a:ln w="19050">
            <a:solidFill>
              <a:schemeClr val="tx1"/>
            </a:solidFill>
          </a:ln>
        </p:spPr>
        <p:txBody>
          <a:bodyPr wrap="square" rtlCol="0">
            <a:spAutoFit/>
          </a:bodyPr>
          <a:lstStyle/>
          <a:p>
            <a:pPr algn="just">
              <a:spcBef>
                <a:spcPts val="600"/>
              </a:spcBef>
              <a:buClr>
                <a:srgbClr val="FF0000"/>
              </a:buClr>
            </a:pPr>
            <a:r>
              <a:rPr lang="zh-TW" altLang="en-US" sz="2400" b="1" dirty="0">
                <a:solidFill>
                  <a:srgbClr val="0000FF"/>
                </a:solidFill>
                <a:latin typeface="標楷體" pitchFamily="65" charset="-120"/>
                <a:ea typeface="標楷體" pitchFamily="65" charset="-120"/>
              </a:rPr>
              <a:t>農業發展條例第八條之一</a:t>
            </a:r>
            <a:endParaRPr lang="en-US" altLang="zh-TW" sz="2400" b="1" u="sng" dirty="0">
              <a:solidFill>
                <a:srgbClr val="000000"/>
              </a:solidFill>
              <a:latin typeface="Times New Roman" panose="02020603050405020304" pitchFamily="18" charset="0"/>
              <a:ea typeface="標楷體" pitchFamily="65" charset="-120"/>
              <a:cs typeface="Times New Roman" panose="02020603050405020304" pitchFamily="18" charset="0"/>
            </a:endParaRPr>
          </a:p>
          <a:p>
            <a:pPr algn="just">
              <a:spcBef>
                <a:spcPts val="600"/>
              </a:spcBef>
              <a:buClr>
                <a:srgbClr val="FF0000"/>
              </a:buClr>
            </a:pPr>
            <a:r>
              <a:rPr lang="zh-TW" altLang="en-US" b="1" dirty="0">
                <a:solidFill>
                  <a:srgbClr val="292929"/>
                </a:solidFill>
                <a:ea typeface="標楷體" panose="03000509000000000000" pitchFamily="65" charset="-120"/>
                <a:cs typeface="Times New Roman" panose="02020603050405020304" pitchFamily="18" charset="0"/>
              </a:rPr>
              <a:t>前項農業設施容許使用與興建之種類、興建面積與高度、申請程序及其他應遵行事項之辦法，由中央主管機關會商有關機關定之。</a:t>
            </a:r>
            <a:r>
              <a:rPr lang="zh-TW" altLang="en-US" sz="2000" b="1" dirty="0">
                <a:solidFill>
                  <a:srgbClr val="FF0000"/>
                </a:solidFill>
                <a:ea typeface="標楷體" pitchFamily="65" charset="-120"/>
                <a:cs typeface="Times New Roman" panose="02020603050405020304" pitchFamily="18" charset="0"/>
              </a:rPr>
              <a:t>（第三項）</a:t>
            </a:r>
            <a:endParaRPr lang="en-US" altLang="zh-TW" sz="2000" b="1" dirty="0">
              <a:solidFill>
                <a:srgbClr val="FF0000"/>
              </a:solidFill>
              <a:ea typeface="標楷體" pitchFamily="65" charset="-120"/>
              <a:cs typeface="Times New Roman" panose="02020603050405020304" pitchFamily="18" charset="0"/>
            </a:endParaRPr>
          </a:p>
        </p:txBody>
      </p:sp>
      <p:sp>
        <p:nvSpPr>
          <p:cNvPr id="4" name="文字方塊 3">
            <a:extLst>
              <a:ext uri="{FF2B5EF4-FFF2-40B4-BE49-F238E27FC236}">
                <a16:creationId xmlns:a16="http://schemas.microsoft.com/office/drawing/2014/main" xmlns="" id="{6F25C2FF-B5A6-4B01-83FA-EE0546D0F7B2}"/>
              </a:ext>
            </a:extLst>
          </p:cNvPr>
          <p:cNvSpPr txBox="1"/>
          <p:nvPr/>
        </p:nvSpPr>
        <p:spPr>
          <a:xfrm>
            <a:off x="674439" y="3078539"/>
            <a:ext cx="8064500" cy="1646605"/>
          </a:xfrm>
          <a:prstGeom prst="rect">
            <a:avLst/>
          </a:prstGeom>
          <a:noFill/>
          <a:ln w="19050">
            <a:solidFill>
              <a:schemeClr val="tx1"/>
            </a:solidFill>
          </a:ln>
        </p:spPr>
        <p:txBody>
          <a:bodyPr wrap="square" rtlCol="0">
            <a:spAutoFit/>
          </a:bodyPr>
          <a:lstStyle/>
          <a:p>
            <a:pPr>
              <a:spcBef>
                <a:spcPts val="600"/>
              </a:spcBef>
            </a:pPr>
            <a:r>
              <a:rPr lang="zh-TW" altLang="en-US" sz="2400" b="1" dirty="0">
                <a:solidFill>
                  <a:srgbClr val="0000FF"/>
                </a:solidFill>
                <a:latin typeface="標楷體" pitchFamily="65" charset="-120"/>
                <a:ea typeface="標楷體" pitchFamily="65" charset="-120"/>
              </a:rPr>
              <a:t>農業發展條例第八條之一</a:t>
            </a:r>
            <a:endParaRPr lang="en-US" altLang="zh-TW" sz="2400" b="1" u="sng" dirty="0">
              <a:solidFill>
                <a:srgbClr val="000000"/>
              </a:solidFill>
              <a:latin typeface="Times New Roman" panose="02020603050405020304" pitchFamily="18" charset="0"/>
              <a:ea typeface="標楷體" pitchFamily="65" charset="-120"/>
              <a:cs typeface="Times New Roman" panose="02020603050405020304" pitchFamily="18" charset="0"/>
            </a:endParaRPr>
          </a:p>
          <a:p>
            <a:pPr>
              <a:spcBef>
                <a:spcPts val="600"/>
              </a:spcBef>
            </a:pPr>
            <a:r>
              <a:rPr lang="zh-TW" altLang="en-US" b="1" dirty="0">
                <a:solidFill>
                  <a:srgbClr val="292929"/>
                </a:solidFill>
                <a:ea typeface="標楷體" panose="03000509000000000000" pitchFamily="65" charset="-120"/>
                <a:cs typeface="Times New Roman" panose="02020603050405020304" pitchFamily="18" charset="0"/>
              </a:rPr>
              <a:t>對於農民需求較多且可提高農業經營附加價值之農業設施，主管機關得訂定農業設施標準圖樣。採用該圖樣於農業用地施設者，</a:t>
            </a:r>
            <a:r>
              <a:rPr lang="zh-TW" altLang="en-US" b="1" dirty="0">
                <a:solidFill>
                  <a:srgbClr val="FF0000"/>
                </a:solidFill>
                <a:ea typeface="標楷體" panose="03000509000000000000" pitchFamily="65" charset="-120"/>
                <a:cs typeface="Times New Roman" panose="02020603050405020304" pitchFamily="18" charset="0"/>
              </a:rPr>
              <a:t>得免由建築師設計監造或營造廠承建</a:t>
            </a:r>
            <a:r>
              <a:rPr lang="zh-TW" altLang="en-US" dirty="0">
                <a:solidFill>
                  <a:srgbClr val="FF0000"/>
                </a:solidFill>
                <a:ea typeface="標楷體" panose="03000509000000000000" pitchFamily="65" charset="-120"/>
                <a:cs typeface="Times New Roman" panose="02020603050405020304" pitchFamily="18" charset="0"/>
              </a:rPr>
              <a:t>。</a:t>
            </a:r>
            <a:r>
              <a:rPr lang="zh-TW" altLang="en-US" sz="2000" b="1" dirty="0">
                <a:ea typeface="標楷體" pitchFamily="65" charset="-120"/>
                <a:cs typeface="Times New Roman" panose="02020603050405020304" pitchFamily="18" charset="0"/>
              </a:rPr>
              <a:t>（第四項）</a:t>
            </a:r>
          </a:p>
        </p:txBody>
      </p:sp>
    </p:spTree>
    <p:extLst>
      <p:ext uri="{BB962C8B-B14F-4D97-AF65-F5344CB8AC3E}">
        <p14:creationId xmlns:p14="http://schemas.microsoft.com/office/powerpoint/2010/main" val="1226492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7" name="AutoShape 5"/>
          <p:cNvSpPr>
            <a:spLocks noChangeArrowheads="1"/>
          </p:cNvSpPr>
          <p:nvPr/>
        </p:nvSpPr>
        <p:spPr bwMode="auto">
          <a:xfrm>
            <a:off x="2447925" y="116632"/>
            <a:ext cx="4248150" cy="576263"/>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lgn="ctr">
              <a:defRPr/>
            </a:pPr>
            <a:r>
              <a:rPr lang="zh-TW" altLang="en-US" sz="3200" b="1" dirty="0">
                <a:ea typeface="微軟正黑體" pitchFamily="34" charset="-120"/>
              </a:rPr>
              <a:t>本辦法之適用範圍</a:t>
            </a:r>
          </a:p>
        </p:txBody>
      </p:sp>
      <p:sp>
        <p:nvSpPr>
          <p:cNvPr id="30723" name="Text Box 7"/>
          <p:cNvSpPr txBox="1">
            <a:spLocks noChangeArrowheads="1"/>
          </p:cNvSpPr>
          <p:nvPr/>
        </p:nvSpPr>
        <p:spPr bwMode="auto">
          <a:xfrm>
            <a:off x="323528" y="908720"/>
            <a:ext cx="8569325" cy="5647700"/>
          </a:xfrm>
          <a:prstGeom prst="rect">
            <a:avLst/>
          </a:prstGeom>
          <a:noFill/>
          <a:ln w="19050">
            <a:solidFill>
              <a:schemeClr val="tx1"/>
            </a:solidFill>
            <a:miter lim="800000"/>
            <a:headEnd/>
            <a:tailEnd/>
          </a:ln>
        </p:spPr>
        <p:txBody>
          <a:bodyPr>
            <a:spAutoFit/>
          </a:bodyPr>
          <a:lstStyle/>
          <a:p>
            <a:pPr marL="622300" indent="-622300" algn="just">
              <a:spcBef>
                <a:spcPts val="600"/>
              </a:spcBef>
            </a:pPr>
            <a:r>
              <a:rPr lang="zh-TW" altLang="en-US" b="1" dirty="0">
                <a:solidFill>
                  <a:srgbClr val="006600"/>
                </a:solidFill>
                <a:ea typeface="標楷體" pitchFamily="65" charset="-120"/>
              </a:rPr>
              <a:t>第二條</a:t>
            </a:r>
          </a:p>
          <a:p>
            <a:pPr marL="622300" indent="-622300" algn="just">
              <a:spcBef>
                <a:spcPts val="600"/>
              </a:spcBef>
            </a:pPr>
            <a:r>
              <a:rPr lang="zh-TW" altLang="zh-TW" b="1" dirty="0">
                <a:solidFill>
                  <a:srgbClr val="000000"/>
                </a:solidFill>
                <a:ea typeface="標楷體" pitchFamily="65" charset="-120"/>
              </a:rPr>
              <a:t>本辦法所稱農業用地之範圍如下：</a:t>
            </a:r>
            <a:endParaRPr lang="zh-TW" altLang="zh-TW" b="1" dirty="0"/>
          </a:p>
          <a:p>
            <a:pPr marL="622300" indent="-622300" algn="just">
              <a:spcBef>
                <a:spcPts val="600"/>
              </a:spcBef>
            </a:pPr>
            <a:r>
              <a:rPr lang="zh-TW" altLang="zh-TW" b="1" dirty="0">
                <a:solidFill>
                  <a:srgbClr val="000000"/>
                </a:solidFill>
                <a:ea typeface="標楷體" pitchFamily="65" charset="-120"/>
              </a:rPr>
              <a:t>一、依區域計畫法劃定為各種使用分區內所編定之</a:t>
            </a:r>
            <a:r>
              <a:rPr lang="zh-TW" altLang="zh-TW" b="1" dirty="0">
                <a:solidFill>
                  <a:srgbClr val="FF0000"/>
                </a:solidFill>
                <a:ea typeface="標楷體" pitchFamily="65" charset="-120"/>
              </a:rPr>
              <a:t>農牧用地、林業用地、養殖用地</a:t>
            </a:r>
            <a:r>
              <a:rPr lang="zh-TW" altLang="zh-TW" b="1" dirty="0">
                <a:solidFill>
                  <a:srgbClr val="000000"/>
                </a:solidFill>
                <a:ea typeface="標楷體" pitchFamily="65" charset="-120"/>
              </a:rPr>
              <a:t>、國土保安用地，及上開分區內</a:t>
            </a:r>
            <a:r>
              <a:rPr lang="zh-TW" altLang="zh-TW" b="1" dirty="0">
                <a:solidFill>
                  <a:srgbClr val="FF0000"/>
                </a:solidFill>
                <a:ea typeface="標楷體" pitchFamily="65" charset="-120"/>
              </a:rPr>
              <a:t>暫未依法編定用地別之土地</a:t>
            </a:r>
            <a:r>
              <a:rPr lang="zh-TW" altLang="zh-TW" b="1" dirty="0">
                <a:solidFill>
                  <a:srgbClr val="000000"/>
                </a:solidFill>
                <a:ea typeface="標楷體" pitchFamily="65" charset="-120"/>
              </a:rPr>
              <a:t>。</a:t>
            </a:r>
            <a:endParaRPr lang="zh-TW" altLang="zh-TW" b="1" dirty="0"/>
          </a:p>
          <a:p>
            <a:pPr marL="622300" indent="-622300" algn="just">
              <a:spcBef>
                <a:spcPts val="600"/>
              </a:spcBef>
            </a:pPr>
            <a:r>
              <a:rPr lang="zh-TW" altLang="zh-TW" b="1" dirty="0">
                <a:solidFill>
                  <a:srgbClr val="000000"/>
                </a:solidFill>
                <a:ea typeface="標楷體" pitchFamily="65" charset="-120"/>
              </a:rPr>
              <a:t>二、依都市計畫法劃定為</a:t>
            </a:r>
            <a:r>
              <a:rPr lang="zh-TW" altLang="zh-TW" b="1" dirty="0">
                <a:solidFill>
                  <a:srgbClr val="FF0000"/>
                </a:solidFill>
                <a:ea typeface="標楷體" pitchFamily="65" charset="-120"/>
              </a:rPr>
              <a:t>農業區、保護區</a:t>
            </a:r>
            <a:r>
              <a:rPr lang="zh-TW" altLang="zh-TW" b="1" dirty="0">
                <a:solidFill>
                  <a:srgbClr val="000000"/>
                </a:solidFill>
                <a:ea typeface="標楷體" pitchFamily="65" charset="-120"/>
              </a:rPr>
              <a:t>內之土地。</a:t>
            </a:r>
            <a:endParaRPr lang="zh-TW" altLang="zh-TW" b="1" dirty="0"/>
          </a:p>
          <a:p>
            <a:pPr marL="622300" indent="-622300" algn="just">
              <a:spcBef>
                <a:spcPts val="600"/>
              </a:spcBef>
            </a:pPr>
            <a:r>
              <a:rPr lang="zh-TW" altLang="zh-TW" b="1" dirty="0">
                <a:solidFill>
                  <a:srgbClr val="000000"/>
                </a:solidFill>
                <a:latin typeface="標楷體" pitchFamily="65" charset="-120"/>
                <a:ea typeface="標楷體" pitchFamily="65" charset="-120"/>
                <a:cs typeface="Times New Roman" pitchFamily="18" charset="0"/>
              </a:rPr>
              <a:t>三、</a:t>
            </a:r>
            <a:r>
              <a:rPr lang="zh-TW" altLang="zh-TW" b="1" dirty="0">
                <a:latin typeface="標楷體" pitchFamily="65" charset="-120"/>
                <a:ea typeface="標楷體" pitchFamily="65" charset="-120"/>
                <a:cs typeface="Times New Roman" pitchFamily="18" charset="0"/>
              </a:rPr>
              <a:t>依國家公園法劃定為國家公園區內按各種分區別及使用性質，經國家公園管理機關會同有關機關認定作為農業用地使用之土地。</a:t>
            </a:r>
            <a:endParaRPr lang="en-US" altLang="zh-TW" b="1" dirty="0">
              <a:latin typeface="標楷體" pitchFamily="65" charset="-120"/>
              <a:ea typeface="標楷體" pitchFamily="65" charset="-120"/>
              <a:cs typeface="Times New Roman" pitchFamily="18" charset="0"/>
            </a:endParaRPr>
          </a:p>
          <a:p>
            <a:pPr algn="just">
              <a:spcBef>
                <a:spcPts val="600"/>
              </a:spcBef>
            </a:pPr>
            <a:r>
              <a:rPr lang="zh-TW" altLang="en-US" b="1" dirty="0">
                <a:ea typeface="標楷體" pitchFamily="65" charset="-120"/>
                <a:cs typeface="Times New Roman" panose="02020603050405020304" pitchFamily="18" charset="0"/>
              </a:rPr>
              <a:t>前項第一款所定依區域計畫法劃定為各種使用分區內</a:t>
            </a:r>
            <a:r>
              <a:rPr lang="zh-TW" altLang="en-US" b="1" dirty="0">
                <a:solidFill>
                  <a:srgbClr val="FF0000"/>
                </a:solidFill>
                <a:ea typeface="標楷體" pitchFamily="65" charset="-120"/>
                <a:cs typeface="Times New Roman" panose="02020603050405020304" pitchFamily="18" charset="0"/>
              </a:rPr>
              <a:t>暫未依法編定用地別之土地，申請前應先補註使用地類別</a:t>
            </a:r>
            <a:r>
              <a:rPr lang="zh-TW" altLang="en-US" b="1" dirty="0">
                <a:ea typeface="標楷體" pitchFamily="65" charset="-120"/>
                <a:cs typeface="Times New Roman" panose="02020603050405020304" pitchFamily="18" charset="0"/>
              </a:rPr>
              <a:t>。但位屬山坡地範圍內森林區、山坡地保育區及風景區之土地，依非都市土地使用管制規則第七條規定</a:t>
            </a:r>
            <a:r>
              <a:rPr lang="zh-TW" altLang="en-US" b="1" dirty="0">
                <a:solidFill>
                  <a:srgbClr val="0000FF"/>
                </a:solidFill>
                <a:ea typeface="標楷體" pitchFamily="65" charset="-120"/>
                <a:cs typeface="Times New Roman" panose="02020603050405020304" pitchFamily="18" charset="0"/>
              </a:rPr>
              <a:t>適用林業用地管制，並依林業用地申請使用者，不在此限</a:t>
            </a:r>
            <a:r>
              <a:rPr lang="zh-TW" altLang="en-US" b="1" dirty="0">
                <a:cs typeface="Times New Roman" panose="02020603050405020304" pitchFamily="18" charset="0"/>
              </a:rPr>
              <a:t>。</a:t>
            </a:r>
            <a:r>
              <a:rPr lang="zh-TW" altLang="en-US" b="1" dirty="0">
                <a:ea typeface="標楷體" pitchFamily="65" charset="-120"/>
                <a:cs typeface="Times New Roman" panose="02020603050405020304" pitchFamily="18" charset="0"/>
              </a:rPr>
              <a:t> </a:t>
            </a:r>
          </a:p>
        </p:txBody>
      </p:sp>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13</a:t>
            </a:fld>
            <a:endParaRPr lang="en-US" altLang="zh-TW"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14</a:t>
            </a:fld>
            <a:endParaRPr lang="en-US" altLang="zh-TW" dirty="0"/>
          </a:p>
        </p:txBody>
      </p:sp>
      <p:sp>
        <p:nvSpPr>
          <p:cNvPr id="3" name="Rectangle 6"/>
          <p:cNvSpPr>
            <a:spLocks noChangeArrowheads="1"/>
          </p:cNvSpPr>
          <p:nvPr/>
        </p:nvSpPr>
        <p:spPr bwMode="auto">
          <a:xfrm>
            <a:off x="107504" y="951809"/>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1</a:t>
            </a:r>
            <a:endParaRPr lang="zh-TW" altLang="en-US" sz="2800" dirty="0">
              <a:solidFill>
                <a:srgbClr val="006600"/>
              </a:solidFill>
            </a:endParaRPr>
          </a:p>
        </p:txBody>
      </p:sp>
      <p:sp>
        <p:nvSpPr>
          <p:cNvPr id="4" name="矩形 3"/>
          <p:cNvSpPr/>
          <p:nvPr/>
        </p:nvSpPr>
        <p:spPr>
          <a:xfrm>
            <a:off x="1364680" y="908720"/>
            <a:ext cx="7704856" cy="609398"/>
          </a:xfrm>
          <a:prstGeom prst="rect">
            <a:avLst/>
          </a:prstGeom>
        </p:spPr>
        <p:txBody>
          <a:bodyPr wrap="square">
            <a:spAutoFit/>
          </a:bodyPr>
          <a:lstStyle/>
          <a:p>
            <a:pPr marL="354013" indent="-354013">
              <a:lnSpc>
                <a:spcPct val="120000"/>
              </a:lnSpc>
              <a:buClr>
                <a:srgbClr val="006600"/>
              </a:buClr>
              <a:tabLst>
                <a:tab pos="7707313" algn="l"/>
              </a:tabLst>
            </a:pPr>
            <a:r>
              <a:rPr lang="zh-TW" altLang="en-US" sz="2800" b="1" dirty="0">
                <a:solidFill>
                  <a:srgbClr val="0000FF"/>
                </a:solidFill>
                <a:ea typeface="標楷體" pitchFamily="65" charset="-120"/>
              </a:rPr>
              <a:t>設施同時坐落於建築用地及毗鄰農業用地之審查</a:t>
            </a:r>
          </a:p>
        </p:txBody>
      </p:sp>
      <p:sp>
        <p:nvSpPr>
          <p:cNvPr id="5" name="矩形 4"/>
          <p:cNvSpPr/>
          <p:nvPr/>
        </p:nvSpPr>
        <p:spPr>
          <a:xfrm>
            <a:off x="395536" y="1916832"/>
            <a:ext cx="8352928" cy="3847207"/>
          </a:xfrm>
          <a:prstGeom prst="rect">
            <a:avLst/>
          </a:prstGeom>
        </p:spPr>
        <p:txBody>
          <a:bodyPr wrap="square">
            <a:spAutoFit/>
          </a:bodyPr>
          <a:lstStyle/>
          <a:p>
            <a:pPr marL="720725" indent="-720725" algn="just">
              <a:spcBef>
                <a:spcPts val="600"/>
              </a:spcBef>
            </a:pPr>
            <a:r>
              <a:rPr lang="zh-TW" altLang="en-US" sz="2600" b="1" dirty="0">
                <a:solidFill>
                  <a:srgbClr val="000000"/>
                </a:solidFill>
                <a:ea typeface="標楷體" pitchFamily="65" charset="-120"/>
              </a:rPr>
              <a:t>一、建築用地非屬農業用地，無容辦法之適用。</a:t>
            </a:r>
            <a:endParaRPr lang="en-US" altLang="zh-TW" sz="2600" b="1" dirty="0">
              <a:solidFill>
                <a:srgbClr val="000000"/>
              </a:solidFill>
              <a:ea typeface="標楷體" pitchFamily="65" charset="-120"/>
            </a:endParaRPr>
          </a:p>
          <a:p>
            <a:pPr marL="720725" indent="-720725" algn="just">
              <a:spcBef>
                <a:spcPts val="600"/>
              </a:spcBef>
            </a:pPr>
            <a:r>
              <a:rPr lang="zh-TW" altLang="en-US" sz="2600" b="1" dirty="0">
                <a:solidFill>
                  <a:srgbClr val="000000"/>
                </a:solidFill>
                <a:ea typeface="標楷體" pitchFamily="65" charset="-120"/>
              </a:rPr>
              <a:t>二、考量一農業設施之完整性，倘一農業設施同時坐落於建築用地及毗鄰之農業用地，應於其經營計畫書敘明該設施於建築用地之基地地號、興建面積及設施建造方式等事項，並於設施配置圖一併載明，就整體設施予以認定。</a:t>
            </a:r>
            <a:endParaRPr lang="en-US" altLang="zh-TW" sz="2600" b="1" dirty="0">
              <a:solidFill>
                <a:srgbClr val="000000"/>
              </a:solidFill>
              <a:ea typeface="標楷體" pitchFamily="65" charset="-120"/>
            </a:endParaRPr>
          </a:p>
          <a:p>
            <a:pPr marL="720725" indent="-720725" algn="just">
              <a:spcBef>
                <a:spcPts val="600"/>
              </a:spcBef>
            </a:pPr>
            <a:r>
              <a:rPr lang="zh-TW" altLang="en-US" sz="2600" b="1" dirty="0">
                <a:solidFill>
                  <a:srgbClr val="000000"/>
                </a:solidFill>
                <a:ea typeface="標楷體" pitchFamily="65" charset="-120"/>
              </a:rPr>
              <a:t>三、於核發農業用地作農業設施容許使用同意書時，應</a:t>
            </a:r>
            <a:r>
              <a:rPr lang="zh-TW" altLang="en-US" sz="2600" b="1" dirty="0">
                <a:solidFill>
                  <a:srgbClr val="FF0000"/>
                </a:solidFill>
                <a:ea typeface="標楷體" pitchFamily="65" charset="-120"/>
              </a:rPr>
              <a:t>於容許使用同意書之附註載明該容許申請案件有關於建築用地之農業設施情形</a:t>
            </a:r>
            <a:r>
              <a:rPr lang="zh-TW" altLang="en-US" sz="2600" b="1" dirty="0">
                <a:solidFill>
                  <a:srgbClr val="000000"/>
                </a:solidFill>
                <a:ea typeface="標楷體" pitchFamily="65" charset="-120"/>
              </a:rPr>
              <a:t>。</a:t>
            </a:r>
          </a:p>
        </p:txBody>
      </p:sp>
    </p:spTree>
    <p:extLst>
      <p:ext uri="{BB962C8B-B14F-4D97-AF65-F5344CB8AC3E}">
        <p14:creationId xmlns:p14="http://schemas.microsoft.com/office/powerpoint/2010/main" val="2785078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1692275" y="908720"/>
            <a:ext cx="3671888" cy="576263"/>
          </a:xfrm>
          <a:prstGeom prst="rect">
            <a:avLst/>
          </a:prstGeom>
          <a:noFill/>
          <a:ln w="9525">
            <a:noFill/>
            <a:miter lim="800000"/>
            <a:headEnd/>
            <a:tailEnd/>
          </a:ln>
        </p:spPr>
        <p:txBody>
          <a:bodyPr lIns="95793" tIns="47897" rIns="95793" bIns="47897"/>
          <a:lstStyle/>
          <a:p>
            <a:pPr marL="354013" indent="-354013">
              <a:lnSpc>
                <a:spcPct val="120000"/>
              </a:lnSpc>
              <a:buClr>
                <a:srgbClr val="006600"/>
              </a:buClr>
              <a:buFont typeface="Wingdings" pitchFamily="2" charset="2"/>
              <a:buNone/>
              <a:tabLst>
                <a:tab pos="7707313" algn="l"/>
              </a:tabLst>
            </a:pPr>
            <a:r>
              <a:rPr lang="zh-TW" altLang="en-US" sz="2800" b="1" dirty="0">
                <a:solidFill>
                  <a:srgbClr val="0000FF"/>
                </a:solidFill>
                <a:ea typeface="標楷體" pitchFamily="65" charset="-120"/>
              </a:rPr>
              <a:t>從來使用之概念</a:t>
            </a:r>
            <a:endParaRPr lang="zh-TW" altLang="en-US" sz="2800" b="1" dirty="0">
              <a:solidFill>
                <a:srgbClr val="008000"/>
              </a:solidFill>
              <a:ea typeface="標楷體" pitchFamily="65" charset="-120"/>
            </a:endParaRPr>
          </a:p>
        </p:txBody>
      </p:sp>
      <p:sp>
        <p:nvSpPr>
          <p:cNvPr id="31748" name="Rectangle 6"/>
          <p:cNvSpPr>
            <a:spLocks noChangeArrowheads="1"/>
          </p:cNvSpPr>
          <p:nvPr/>
        </p:nvSpPr>
        <p:spPr bwMode="auto">
          <a:xfrm>
            <a:off x="468313" y="935241"/>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2</a:t>
            </a:r>
            <a:endParaRPr lang="zh-TW" altLang="en-US" sz="2800" dirty="0">
              <a:solidFill>
                <a:srgbClr val="006600"/>
              </a:solidFill>
            </a:endParaRPr>
          </a:p>
        </p:txBody>
      </p:sp>
      <p:sp>
        <p:nvSpPr>
          <p:cNvPr id="2" name="文字方塊 1"/>
          <p:cNvSpPr txBox="1"/>
          <p:nvPr/>
        </p:nvSpPr>
        <p:spPr>
          <a:xfrm>
            <a:off x="433059" y="1796699"/>
            <a:ext cx="8136905" cy="1600438"/>
          </a:xfrm>
          <a:prstGeom prst="rect">
            <a:avLst/>
          </a:prstGeom>
          <a:noFill/>
        </p:spPr>
        <p:txBody>
          <a:bodyPr wrap="square" rtlCol="0">
            <a:spAutoFit/>
          </a:bodyPr>
          <a:lstStyle/>
          <a:p>
            <a:r>
              <a:rPr kumimoji="0" lang="zh-TW" altLang="zh-TW" sz="2600" b="1" dirty="0">
                <a:solidFill>
                  <a:srgbClr val="00007D"/>
                </a:solidFill>
                <a:ea typeface="標楷體" pitchFamily="65" charset="-120"/>
                <a:cs typeface="Times New Roman" panose="02020603050405020304" pitchFamily="18" charset="0"/>
              </a:rPr>
              <a:t>＊</a:t>
            </a:r>
            <a:r>
              <a:rPr kumimoji="0" lang="zh-TW" altLang="en-US" sz="2600" b="1" dirty="0">
                <a:solidFill>
                  <a:srgbClr val="00007D"/>
                </a:solidFill>
                <a:ea typeface="標楷體" pitchFamily="65" charset="-120"/>
                <a:cs typeface="Times New Roman" panose="02020603050405020304" pitchFamily="18" charset="0"/>
              </a:rPr>
              <a:t>非都市土地使用管制規第</a:t>
            </a:r>
            <a:r>
              <a:rPr kumimoji="0" lang="en-US" altLang="zh-TW" sz="2600" b="1" dirty="0">
                <a:solidFill>
                  <a:srgbClr val="00007D"/>
                </a:solidFill>
                <a:ea typeface="標楷體" pitchFamily="65" charset="-120"/>
                <a:cs typeface="Times New Roman" panose="02020603050405020304" pitchFamily="18" charset="0"/>
              </a:rPr>
              <a:t>8</a:t>
            </a:r>
            <a:r>
              <a:rPr kumimoji="0" lang="zh-TW" altLang="en-US" sz="2600" b="1" dirty="0">
                <a:solidFill>
                  <a:srgbClr val="00007D"/>
                </a:solidFill>
                <a:ea typeface="標楷體" pitchFamily="65" charset="-120"/>
                <a:cs typeface="Times New Roman" panose="02020603050405020304" pitchFamily="18" charset="0"/>
              </a:rPr>
              <a:t>條</a:t>
            </a:r>
            <a:endParaRPr kumimoji="0" lang="en-US" altLang="zh-TW" sz="2600" b="1" dirty="0">
              <a:solidFill>
                <a:srgbClr val="00007D"/>
              </a:solidFill>
              <a:ea typeface="標楷體" pitchFamily="65" charset="-120"/>
              <a:cs typeface="Times New Roman" panose="02020603050405020304" pitchFamily="18" charset="0"/>
            </a:endParaRPr>
          </a:p>
          <a:p>
            <a:r>
              <a:rPr kumimoji="0" lang="zh-TW" altLang="en-US" b="1" dirty="0">
                <a:ea typeface="標楷體" pitchFamily="65" charset="-120"/>
                <a:cs typeface="Times New Roman" panose="02020603050405020304" pitchFamily="18" charset="0"/>
              </a:rPr>
              <a:t>土地使用編定後，其</a:t>
            </a:r>
            <a:r>
              <a:rPr kumimoji="0" lang="zh-TW" altLang="en-US" b="1" dirty="0">
                <a:solidFill>
                  <a:srgbClr val="FF0000"/>
                </a:solidFill>
                <a:ea typeface="標楷體" pitchFamily="65" charset="-120"/>
                <a:cs typeface="Times New Roman" panose="02020603050405020304" pitchFamily="18" charset="0"/>
              </a:rPr>
              <a:t>原有使用或原有建築物不合土地使用分區規定者</a:t>
            </a:r>
            <a:r>
              <a:rPr kumimoji="0" lang="zh-TW" altLang="en-US" b="1" dirty="0">
                <a:ea typeface="標楷體" pitchFamily="65" charset="-120"/>
                <a:cs typeface="Times New Roman" panose="02020603050405020304" pitchFamily="18" charset="0"/>
              </a:rPr>
              <a:t>，在政府令其變更使用或拆除建築物前，得為</a:t>
            </a:r>
            <a:r>
              <a:rPr kumimoji="0" lang="zh-TW" altLang="en-US" b="1" u="sng" dirty="0">
                <a:ea typeface="標楷體" pitchFamily="65" charset="-120"/>
                <a:cs typeface="Times New Roman" panose="02020603050405020304" pitchFamily="18" charset="0"/>
              </a:rPr>
              <a:t>從來之使用</a:t>
            </a:r>
            <a:r>
              <a:rPr kumimoji="0" lang="zh-TW" altLang="en-US" b="1" dirty="0">
                <a:ea typeface="標楷體" pitchFamily="65" charset="-120"/>
                <a:cs typeface="Times New Roman" panose="02020603050405020304" pitchFamily="18" charset="0"/>
              </a:rPr>
              <a:t>。原有建築物除准修繕外，不得增建或改建。</a:t>
            </a:r>
          </a:p>
        </p:txBody>
      </p:sp>
      <p:sp>
        <p:nvSpPr>
          <p:cNvPr id="3" name="投影片編號版面配置區 2"/>
          <p:cNvSpPr>
            <a:spLocks noGrp="1"/>
          </p:cNvSpPr>
          <p:nvPr>
            <p:ph type="sldNum" sz="quarter" idx="12"/>
          </p:nvPr>
        </p:nvSpPr>
        <p:spPr/>
        <p:txBody>
          <a:bodyPr/>
          <a:lstStyle/>
          <a:p>
            <a:pPr>
              <a:defRPr/>
            </a:pPr>
            <a:fld id="{134A2387-EBFD-423B-9A2C-CAFA9904E6D7}" type="slidenum">
              <a:rPr lang="en-US" altLang="zh-TW" smtClean="0"/>
              <a:pPr>
                <a:defRPr/>
              </a:pPr>
              <a:t>15</a:t>
            </a:fld>
            <a:endParaRPr lang="en-US" altLang="zh-TW" dirty="0"/>
          </a:p>
        </p:txBody>
      </p:sp>
      <p:sp>
        <p:nvSpPr>
          <p:cNvPr id="7" name="文字方塊 6"/>
          <p:cNvSpPr txBox="1"/>
          <p:nvPr/>
        </p:nvSpPr>
        <p:spPr>
          <a:xfrm>
            <a:off x="433060" y="3861048"/>
            <a:ext cx="8136905" cy="1231106"/>
          </a:xfrm>
          <a:prstGeom prst="rect">
            <a:avLst/>
          </a:prstGeom>
          <a:noFill/>
        </p:spPr>
        <p:txBody>
          <a:bodyPr wrap="square" rtlCol="0">
            <a:spAutoFit/>
          </a:bodyPr>
          <a:lstStyle/>
          <a:p>
            <a:r>
              <a:rPr kumimoji="0" lang="zh-TW" altLang="zh-TW" sz="2600" b="1" dirty="0">
                <a:solidFill>
                  <a:srgbClr val="00007D"/>
                </a:solidFill>
                <a:ea typeface="標楷體" pitchFamily="65" charset="-120"/>
                <a:cs typeface="Times New Roman" panose="02020603050405020304" pitchFamily="18" charset="0"/>
              </a:rPr>
              <a:t>＊</a:t>
            </a:r>
            <a:r>
              <a:rPr kumimoji="0" lang="zh-TW" altLang="en-US" sz="2600" b="1" dirty="0">
                <a:solidFill>
                  <a:srgbClr val="00007D"/>
                </a:solidFill>
                <a:ea typeface="標楷體" pitchFamily="65" charset="-120"/>
                <a:cs typeface="Times New Roman" panose="02020603050405020304" pitchFamily="18" charset="0"/>
              </a:rPr>
              <a:t>都市計畫法第</a:t>
            </a:r>
            <a:r>
              <a:rPr kumimoji="0" lang="en-US" altLang="zh-TW" sz="2600" b="1" dirty="0">
                <a:solidFill>
                  <a:srgbClr val="00007D"/>
                </a:solidFill>
                <a:ea typeface="標楷體" pitchFamily="65" charset="-120"/>
                <a:cs typeface="Times New Roman" panose="02020603050405020304" pitchFamily="18" charset="0"/>
              </a:rPr>
              <a:t>41</a:t>
            </a:r>
            <a:r>
              <a:rPr kumimoji="0" lang="zh-TW" altLang="en-US" sz="2600" b="1" dirty="0">
                <a:solidFill>
                  <a:srgbClr val="00007D"/>
                </a:solidFill>
                <a:ea typeface="標楷體" pitchFamily="65" charset="-120"/>
                <a:cs typeface="Times New Roman" panose="02020603050405020304" pitchFamily="18" charset="0"/>
              </a:rPr>
              <a:t>條</a:t>
            </a:r>
          </a:p>
          <a:p>
            <a:r>
              <a:rPr kumimoji="0" lang="zh-TW" altLang="en-US" b="1" dirty="0">
                <a:ea typeface="標楷體" pitchFamily="65" charset="-120"/>
                <a:cs typeface="Times New Roman" panose="02020603050405020304" pitchFamily="18" charset="0"/>
              </a:rPr>
              <a:t>都市計畫發布實施後，其土地上原有建築物不合土地使用分區規定者，除准修繕外，不得增建或改建。</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9"/>
          <p:cNvSpPr>
            <a:spLocks noChangeArrowheads="1"/>
          </p:cNvSpPr>
          <p:nvPr/>
        </p:nvSpPr>
        <p:spPr bwMode="auto">
          <a:xfrm>
            <a:off x="352624" y="3933056"/>
            <a:ext cx="8424863" cy="2525243"/>
          </a:xfrm>
          <a:prstGeom prst="rect">
            <a:avLst/>
          </a:prstGeom>
          <a:noFill/>
          <a:ln w="9525">
            <a:noFill/>
            <a:miter lim="800000"/>
            <a:headEnd/>
            <a:tailEnd/>
          </a:ln>
        </p:spPr>
        <p:txBody>
          <a:bodyPr anchor="ctr">
            <a:spAutoFit/>
          </a:bodyPr>
          <a:lstStyle/>
          <a:p>
            <a:pPr marL="266700" indent="-266700" algn="just">
              <a:lnSpc>
                <a:spcPts val="3200"/>
              </a:lnSpc>
            </a:pPr>
            <a:r>
              <a:rPr kumimoji="0" lang="zh-TW" altLang="zh-TW" b="1" dirty="0">
                <a:solidFill>
                  <a:srgbClr val="00007D"/>
                </a:solidFill>
                <a:ea typeface="標楷體" pitchFamily="65" charset="-120"/>
                <a:cs typeface="Times New Roman" panose="02020603050405020304" pitchFamily="18" charset="0"/>
              </a:rPr>
              <a:t>＊都市計畫屬</a:t>
            </a:r>
            <a:r>
              <a:rPr kumimoji="0" lang="zh-TW" altLang="en-US" b="1" dirty="0">
                <a:solidFill>
                  <a:srgbClr val="00007D"/>
                </a:solidFill>
                <a:ea typeface="標楷體" pitchFamily="65" charset="-120"/>
                <a:cs typeface="Times New Roman" panose="02020603050405020304" pitchFamily="18" charset="0"/>
              </a:rPr>
              <a:t>農業發展條例第</a:t>
            </a:r>
            <a:r>
              <a:rPr kumimoji="0" lang="en-US" altLang="zh-TW" b="1" dirty="0">
                <a:solidFill>
                  <a:srgbClr val="00007D"/>
                </a:solidFill>
                <a:ea typeface="標楷體" pitchFamily="65" charset="-120"/>
                <a:cs typeface="Times New Roman" panose="02020603050405020304" pitchFamily="18" charset="0"/>
              </a:rPr>
              <a:t>38</a:t>
            </a:r>
            <a:r>
              <a:rPr kumimoji="0" lang="zh-TW" altLang="en-US" b="1" dirty="0">
                <a:solidFill>
                  <a:srgbClr val="00007D"/>
                </a:solidFill>
                <a:ea typeface="標楷體" pitchFamily="65" charset="-120"/>
                <a:cs typeface="Times New Roman" panose="02020603050405020304" pitchFamily="18" charset="0"/>
              </a:rPr>
              <a:t>之</a:t>
            </a:r>
            <a:r>
              <a:rPr kumimoji="0" lang="en-US" altLang="zh-TW" b="1" dirty="0">
                <a:solidFill>
                  <a:srgbClr val="00007D"/>
                </a:solidFill>
                <a:ea typeface="標楷體" pitchFamily="65" charset="-120"/>
                <a:cs typeface="Times New Roman" panose="02020603050405020304" pitchFamily="18" charset="0"/>
              </a:rPr>
              <a:t>1</a:t>
            </a:r>
            <a:r>
              <a:rPr kumimoji="0" lang="zh-TW" altLang="en-US" b="1" dirty="0">
                <a:solidFill>
                  <a:srgbClr val="00007D"/>
                </a:solidFill>
                <a:ea typeface="標楷體" pitchFamily="65" charset="-120"/>
                <a:cs typeface="Times New Roman" panose="02020603050405020304" pitchFamily="18" charset="0"/>
              </a:rPr>
              <a:t>條土地，於變更為非農業區或保護區之其他使用分區前已存在之合法使用及設施，未能符合變更後之土地使用分區管制規定者，依都市計畫法第</a:t>
            </a:r>
            <a:r>
              <a:rPr kumimoji="0" lang="en-US" altLang="zh-TW" b="1" dirty="0">
                <a:solidFill>
                  <a:srgbClr val="00007D"/>
                </a:solidFill>
                <a:ea typeface="標楷體" pitchFamily="65" charset="-120"/>
                <a:cs typeface="Times New Roman" panose="02020603050405020304" pitchFamily="18" charset="0"/>
              </a:rPr>
              <a:t>40</a:t>
            </a:r>
            <a:r>
              <a:rPr kumimoji="0" lang="zh-TW" altLang="en-US" b="1" dirty="0">
                <a:solidFill>
                  <a:srgbClr val="00007D"/>
                </a:solidFill>
                <a:ea typeface="標楷體" pitchFamily="65" charset="-120"/>
                <a:cs typeface="Times New Roman" panose="02020603050405020304" pitchFamily="18" charset="0"/>
              </a:rPr>
              <a:t>條及同法臺灣省施行細則第</a:t>
            </a:r>
            <a:r>
              <a:rPr kumimoji="0" lang="en-US" altLang="zh-TW" b="1" dirty="0">
                <a:solidFill>
                  <a:srgbClr val="00007D"/>
                </a:solidFill>
                <a:ea typeface="標楷體" pitchFamily="65" charset="-120"/>
                <a:cs typeface="Times New Roman" panose="02020603050405020304" pitchFamily="18" charset="0"/>
              </a:rPr>
              <a:t>31</a:t>
            </a:r>
            <a:r>
              <a:rPr kumimoji="0" lang="zh-TW" altLang="en-US" b="1" dirty="0">
                <a:solidFill>
                  <a:srgbClr val="00007D"/>
                </a:solidFill>
                <a:ea typeface="標楷體" pitchFamily="65" charset="-120"/>
                <a:cs typeface="Times New Roman" panose="02020603050405020304" pitchFamily="18" charset="0"/>
              </a:rPr>
              <a:t>條規定，得繼續為原來之使用，惟除准修繕外，不得增建或改建；</a:t>
            </a:r>
            <a:r>
              <a:rPr kumimoji="0" lang="zh-TW" altLang="zh-TW" b="1" dirty="0">
                <a:solidFill>
                  <a:srgbClr val="00007D"/>
                </a:solidFill>
                <a:ea typeface="標楷體" pitchFamily="65" charset="-120"/>
                <a:cs typeface="Times New Roman" panose="02020603050405020304" pitchFamily="18" charset="0"/>
              </a:rPr>
              <a:t>至如擬設置新設施，應由都市計畫主管機關依都市計畫法令規定核處</a:t>
            </a:r>
            <a:r>
              <a:rPr kumimoji="0" lang="zh-TW" altLang="en-US" b="1" dirty="0">
                <a:solidFill>
                  <a:srgbClr val="00007D"/>
                </a:solidFill>
                <a:ea typeface="標楷體" pitchFamily="65" charset="-120"/>
                <a:cs typeface="Times New Roman" panose="02020603050405020304" pitchFamily="18" charset="0"/>
              </a:rPr>
              <a:t>。</a:t>
            </a:r>
          </a:p>
        </p:txBody>
      </p:sp>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16</a:t>
            </a:fld>
            <a:endParaRPr lang="en-US" altLang="zh-TW" dirty="0"/>
          </a:p>
        </p:txBody>
      </p:sp>
      <p:sp>
        <p:nvSpPr>
          <p:cNvPr id="8" name="Rectangle 3"/>
          <p:cNvSpPr txBox="1">
            <a:spLocks noChangeArrowheads="1"/>
          </p:cNvSpPr>
          <p:nvPr/>
        </p:nvSpPr>
        <p:spPr bwMode="auto">
          <a:xfrm>
            <a:off x="340750" y="116632"/>
            <a:ext cx="8448610" cy="3744416"/>
          </a:xfrm>
          <a:prstGeom prst="rect">
            <a:avLst/>
          </a:prstGeom>
          <a:noFill/>
          <a:ln w="9525">
            <a:noFill/>
            <a:miter lim="800000"/>
            <a:headEnd/>
            <a:tailEnd/>
          </a:ln>
        </p:spPr>
        <p:txBody>
          <a:bodyPr/>
          <a:lstStyle/>
          <a:p>
            <a:pPr marL="622300" indent="-622300" algn="just">
              <a:buClr>
                <a:srgbClr val="000099"/>
              </a:buClr>
              <a:buSzPct val="90000"/>
              <a:buFont typeface="Wingdings" pitchFamily="2" charset="2"/>
              <a:buNone/>
              <a:tabLst>
                <a:tab pos="622300" algn="l"/>
                <a:tab pos="812800" algn="l"/>
              </a:tabLst>
            </a:pPr>
            <a:r>
              <a:rPr kumimoji="0" lang="zh-TW" altLang="zh-TW" sz="2600" b="1" dirty="0">
                <a:solidFill>
                  <a:srgbClr val="00007D"/>
                </a:solidFill>
                <a:ea typeface="標楷體" pitchFamily="65" charset="-120"/>
                <a:cs typeface="Times New Roman" panose="02020603050405020304" pitchFamily="18" charset="0"/>
              </a:rPr>
              <a:t>＊</a:t>
            </a:r>
            <a:r>
              <a:rPr kumimoji="0" lang="zh-TW" altLang="en-US" sz="2600" b="1" dirty="0">
                <a:solidFill>
                  <a:srgbClr val="00007D"/>
                </a:solidFill>
                <a:ea typeface="標楷體" pitchFamily="65" charset="-120"/>
                <a:cs typeface="Times New Roman" panose="02020603050405020304" pitchFamily="18" charset="0"/>
              </a:rPr>
              <a:t>都市計畫法臺灣省施行細則第</a:t>
            </a:r>
            <a:r>
              <a:rPr kumimoji="0" lang="en-US" altLang="zh-TW" sz="2600" b="1" dirty="0">
                <a:solidFill>
                  <a:srgbClr val="00007D"/>
                </a:solidFill>
                <a:ea typeface="標楷體" pitchFamily="65" charset="-120"/>
                <a:cs typeface="Times New Roman" panose="02020603050405020304" pitchFamily="18" charset="0"/>
              </a:rPr>
              <a:t>31</a:t>
            </a:r>
            <a:r>
              <a:rPr kumimoji="0" lang="zh-TW" altLang="en-US" sz="2600" b="1" dirty="0">
                <a:solidFill>
                  <a:srgbClr val="00007D"/>
                </a:solidFill>
                <a:ea typeface="標楷體" pitchFamily="65" charset="-120"/>
                <a:cs typeface="Times New Roman" panose="02020603050405020304" pitchFamily="18" charset="0"/>
              </a:rPr>
              <a:t>條</a:t>
            </a:r>
          </a:p>
          <a:p>
            <a:pPr algn="just">
              <a:buClr>
                <a:srgbClr val="000099"/>
              </a:buClr>
              <a:buSzPct val="90000"/>
              <a:buFont typeface="Wingdings" pitchFamily="2" charset="2"/>
              <a:buNone/>
              <a:tabLst>
                <a:tab pos="0" algn="l"/>
                <a:tab pos="812800" algn="l"/>
              </a:tabLst>
            </a:pPr>
            <a:r>
              <a:rPr lang="zh-TW" altLang="en-US" b="1" dirty="0">
                <a:solidFill>
                  <a:srgbClr val="000000"/>
                </a:solidFill>
                <a:ea typeface="標楷體" pitchFamily="65" charset="-120"/>
                <a:cs typeface="Times New Roman" panose="02020603050405020304" pitchFamily="18" charset="0"/>
              </a:rPr>
              <a:t>都市計畫發布實施後，不合分區使用規定之建築物，除經縣（市）政府或鄉（鎮、市）公所命其變更使用或遷移者外，</a:t>
            </a:r>
            <a:r>
              <a:rPr lang="zh-TW" altLang="en-US" b="1" dirty="0">
                <a:solidFill>
                  <a:srgbClr val="FF0000"/>
                </a:solidFill>
                <a:ea typeface="標楷體" pitchFamily="65" charset="-120"/>
                <a:cs typeface="Times New Roman" panose="02020603050405020304" pitchFamily="18" charset="0"/>
              </a:rPr>
              <a:t>得繼續為原有之使用</a:t>
            </a:r>
            <a:r>
              <a:rPr lang="zh-TW" altLang="en-US" b="1" dirty="0">
                <a:solidFill>
                  <a:srgbClr val="000000"/>
                </a:solidFill>
                <a:ea typeface="標楷體" pitchFamily="65" charset="-120"/>
                <a:cs typeface="Times New Roman" panose="02020603050405020304" pitchFamily="18" charset="0"/>
              </a:rPr>
              <a:t>，並依下列規定處理之：</a:t>
            </a:r>
          </a:p>
          <a:p>
            <a:pPr marL="622300" indent="-622300" algn="just">
              <a:buClr>
                <a:srgbClr val="000099"/>
              </a:buClr>
              <a:buSzPct val="90000"/>
              <a:buFont typeface="Wingdings" pitchFamily="2" charset="2"/>
              <a:buNone/>
              <a:tabLst>
                <a:tab pos="622300" algn="l"/>
                <a:tab pos="812800" algn="l"/>
              </a:tabLst>
            </a:pPr>
            <a:r>
              <a:rPr lang="zh-TW" altLang="en-US" b="1" dirty="0">
                <a:solidFill>
                  <a:srgbClr val="000000"/>
                </a:solidFill>
                <a:ea typeface="標楷體" pitchFamily="65" charset="-120"/>
                <a:cs typeface="Times New Roman" panose="02020603050405020304" pitchFamily="18" charset="0"/>
              </a:rPr>
              <a:t>一、</a:t>
            </a:r>
            <a:r>
              <a:rPr lang="zh-TW" altLang="en-US" b="1" u="sng" dirty="0">
                <a:solidFill>
                  <a:srgbClr val="000000"/>
                </a:solidFill>
                <a:ea typeface="標楷體" pitchFamily="65" charset="-120"/>
                <a:cs typeface="Times New Roman" panose="02020603050405020304" pitchFamily="18" charset="0"/>
              </a:rPr>
              <a:t>原有合法建築物不得增建、改建、增加設備或變更為其他不合規定之使用</a:t>
            </a:r>
            <a:r>
              <a:rPr lang="zh-TW" altLang="en-US" b="1" dirty="0">
                <a:solidFill>
                  <a:srgbClr val="000000"/>
                </a:solidFill>
                <a:ea typeface="標楷體" pitchFamily="65" charset="-120"/>
                <a:cs typeface="Times New Roman" panose="02020603050405020304" pitchFamily="18" charset="0"/>
              </a:rPr>
              <a:t>。</a:t>
            </a:r>
            <a:endParaRPr lang="en-US" altLang="zh-TW" b="1" dirty="0">
              <a:solidFill>
                <a:srgbClr val="000000"/>
              </a:solidFill>
              <a:ea typeface="標楷體" pitchFamily="65" charset="-120"/>
              <a:cs typeface="Times New Roman" panose="02020603050405020304" pitchFamily="18" charset="0"/>
            </a:endParaRPr>
          </a:p>
          <a:p>
            <a:pPr marL="622300" indent="-622300" algn="just">
              <a:buClr>
                <a:srgbClr val="000099"/>
              </a:buClr>
              <a:buSzPct val="90000"/>
              <a:buFont typeface="Wingdings" pitchFamily="2" charset="2"/>
              <a:buNone/>
              <a:tabLst>
                <a:tab pos="622300" algn="l"/>
                <a:tab pos="812800" algn="l"/>
              </a:tabLst>
            </a:pPr>
            <a:r>
              <a:rPr lang="zh-TW" altLang="en-US" b="1" dirty="0">
                <a:solidFill>
                  <a:srgbClr val="000000"/>
                </a:solidFill>
                <a:ea typeface="標楷體" pitchFamily="65" charset="-120"/>
                <a:cs typeface="Times New Roman" panose="02020603050405020304" pitchFamily="18" charset="0"/>
              </a:rPr>
              <a:t>二、建築物有危險之虞，確有修建之必要，得在維持原有使用範圍內核准修建。但以縣（市）政府或鄉（鎮、市）公所尚無限期要求變更使用或遷移計畫者為限。</a:t>
            </a:r>
          </a:p>
          <a:p>
            <a:pPr marL="622300" indent="-622300" algn="just">
              <a:buClr>
                <a:srgbClr val="000099"/>
              </a:buClr>
              <a:buSzPct val="90000"/>
              <a:buFont typeface="Wingdings" pitchFamily="2" charset="2"/>
              <a:buNone/>
              <a:tabLst>
                <a:tab pos="622300" algn="l"/>
                <a:tab pos="812800" algn="l"/>
              </a:tabLst>
            </a:pPr>
            <a:r>
              <a:rPr lang="zh-TW" altLang="en-US" b="1" dirty="0">
                <a:solidFill>
                  <a:srgbClr val="000000"/>
                </a:solidFill>
                <a:ea typeface="標楷體" pitchFamily="65" charset="-120"/>
                <a:cs typeface="Times New Roman" panose="02020603050405020304" pitchFamily="18" charset="0"/>
              </a:rPr>
              <a:t>三、因災害毀損之建築物，不得以原用途申請重建。</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矩形 2"/>
          <p:cNvSpPr>
            <a:spLocks noChangeArrowheads="1"/>
          </p:cNvSpPr>
          <p:nvPr/>
        </p:nvSpPr>
        <p:spPr bwMode="auto">
          <a:xfrm>
            <a:off x="827088" y="908720"/>
            <a:ext cx="7056437" cy="457200"/>
          </a:xfrm>
          <a:prstGeom prst="rect">
            <a:avLst/>
          </a:prstGeom>
          <a:noFill/>
          <a:ln w="9525">
            <a:noFill/>
            <a:miter lim="800000"/>
            <a:headEnd/>
            <a:tailEnd/>
          </a:ln>
        </p:spPr>
        <p:txBody>
          <a:bodyPr>
            <a:spAutoFit/>
          </a:bodyPr>
          <a:lstStyle/>
          <a:p>
            <a:r>
              <a:rPr lang="en-US" altLang="zh-TW" b="1" dirty="0">
                <a:solidFill>
                  <a:srgbClr val="FF0000"/>
                </a:solidFill>
                <a:ea typeface="標楷體" pitchFamily="65" charset="-120"/>
                <a:cs typeface="Times New Roman" panose="02020603050405020304" pitchFamily="18" charset="0"/>
              </a:rPr>
              <a:t>☆</a:t>
            </a:r>
            <a:r>
              <a:rPr lang="zh-TW" altLang="zh-TW" b="1" dirty="0">
                <a:solidFill>
                  <a:srgbClr val="000000"/>
                </a:solidFill>
                <a:ea typeface="標楷體" pitchFamily="65" charset="-120"/>
                <a:cs typeface="Times New Roman" panose="02020603050405020304" pitchFamily="18" charset="0"/>
              </a:rPr>
              <a:t>各縣市非都市土地編定公告日期：</a:t>
            </a:r>
          </a:p>
        </p:txBody>
      </p:sp>
      <p:graphicFrame>
        <p:nvGraphicFramePr>
          <p:cNvPr id="32814" name="Group 46"/>
          <p:cNvGraphicFramePr>
            <a:graphicFrameLocks noGrp="1"/>
          </p:cNvGraphicFramePr>
          <p:nvPr>
            <p:extLst>
              <p:ext uri="{D42A27DB-BD31-4B8C-83A1-F6EECF244321}">
                <p14:modId xmlns:p14="http://schemas.microsoft.com/office/powerpoint/2010/main" val="426968362"/>
              </p:ext>
            </p:extLst>
          </p:nvPr>
        </p:nvGraphicFramePr>
        <p:xfrm>
          <a:off x="971550" y="1557338"/>
          <a:ext cx="7345363" cy="4854580"/>
        </p:xfrm>
        <a:graphic>
          <a:graphicData uri="http://schemas.openxmlformats.org/drawingml/2006/table">
            <a:tbl>
              <a:tblPr/>
              <a:tblGrid>
                <a:gridCol w="3816350">
                  <a:extLst>
                    <a:ext uri="{9D8B030D-6E8A-4147-A177-3AD203B41FA5}">
                      <a16:colId xmlns:a16="http://schemas.microsoft.com/office/drawing/2014/main" xmlns="" val="20000"/>
                    </a:ext>
                  </a:extLst>
                </a:gridCol>
                <a:gridCol w="3529013">
                  <a:extLst>
                    <a:ext uri="{9D8B030D-6E8A-4147-A177-3AD203B41FA5}">
                      <a16:colId xmlns:a16="http://schemas.microsoft.com/office/drawing/2014/main" xmlns="" val="20001"/>
                    </a:ext>
                  </a:extLst>
                </a:gridCol>
              </a:tblGrid>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itchFamily="65" charset="-120"/>
                          <a:ea typeface="標楷體" pitchFamily="65" charset="-120"/>
                        </a:rPr>
                        <a:t>縣市別</a:t>
                      </a:r>
                      <a:endParaRPr kumimoji="0" lang="zh-TW" altLang="en-US" sz="2400" b="1" i="0" u="none" strike="noStrike" cap="none" normalizeH="0" baseline="0" dirty="0">
                        <a:ln>
                          <a:noFill/>
                        </a:ln>
                        <a:solidFill>
                          <a:schemeClr val="tx1"/>
                        </a:solidFill>
                        <a:effectLst/>
                        <a:latin typeface="標楷體" pitchFamily="65" charset="-120"/>
                        <a:ea typeface="標楷體" pitchFamily="65" charset="-120"/>
                        <a:cs typeface="Times New Roman" pitchFamily="18" charset="0"/>
                      </a:endParaRPr>
                    </a:p>
                  </a:txBody>
                  <a:tcPr marL="57684" marR="57684" marT="801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a:ln>
                            <a:noFill/>
                          </a:ln>
                          <a:solidFill>
                            <a:schemeClr val="tx1"/>
                          </a:solidFill>
                          <a:effectLst/>
                          <a:latin typeface="標楷體" pitchFamily="65" charset="-120"/>
                          <a:ea typeface="標楷體" pitchFamily="65" charset="-120"/>
                        </a:rPr>
                        <a:t>非都市土地編定公告日期</a:t>
                      </a:r>
                      <a:endParaRPr kumimoji="0" lang="zh-TW" altLang="en-US" sz="2400" b="1"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57684" marR="57684" marT="801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439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a:ln>
                            <a:noFill/>
                          </a:ln>
                          <a:solidFill>
                            <a:schemeClr val="tx1"/>
                          </a:solidFill>
                          <a:effectLst/>
                          <a:latin typeface="標楷體" pitchFamily="65" charset="-120"/>
                          <a:ea typeface="標楷體" pitchFamily="65" charset="-120"/>
                        </a:rPr>
                        <a:t>屏東縣</a:t>
                      </a:r>
                      <a:endParaRPr kumimoji="0" lang="zh-TW" altLang="en-US" sz="2400" b="1"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57684" marR="57684" marT="801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9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a:ln>
                            <a:noFill/>
                          </a:ln>
                          <a:solidFill>
                            <a:schemeClr val="tx1"/>
                          </a:solidFill>
                          <a:effectLst/>
                          <a:latin typeface="Times New Roman" panose="02020603050405020304" pitchFamily="18" charset="0"/>
                          <a:ea typeface="標楷體" pitchFamily="65" charset="-120"/>
                          <a:cs typeface="Times New Roman" panose="02020603050405020304" pitchFamily="18" charset="0"/>
                        </a:rPr>
                        <a:t>64.10.06</a:t>
                      </a:r>
                      <a:endParaRPr kumimoji="0" lang="zh-TW" altLang="zh-TW" sz="2400" b="1" i="0" u="none" strike="noStrike" cap="none" normalizeH="0" baseline="0" dirty="0">
                        <a:ln>
                          <a:noFill/>
                        </a:ln>
                        <a:solidFill>
                          <a:schemeClr val="tx1"/>
                        </a:solidFill>
                        <a:effectLst/>
                        <a:latin typeface="Times New Roman" panose="02020603050405020304" pitchFamily="18" charset="0"/>
                        <a:ea typeface="標楷體" pitchFamily="65" charset="-120"/>
                        <a:cs typeface="Times New Roman" panose="02020603050405020304" pitchFamily="18" charset="0"/>
                      </a:endParaRPr>
                    </a:p>
                  </a:txBody>
                  <a:tcPr marL="57684" marR="57684" marT="801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9FC"/>
                    </a:solidFill>
                  </a:tcPr>
                </a:tc>
                <a:extLst>
                  <a:ext uri="{0D108BD9-81ED-4DB2-BD59-A6C34878D82A}">
                    <a16:rowId xmlns:a16="http://schemas.microsoft.com/office/drawing/2014/main" xmlns="" val="10001"/>
                  </a:ext>
                </a:extLst>
              </a:tr>
              <a:tr h="439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itchFamily="65" charset="-120"/>
                          <a:ea typeface="標楷體" pitchFamily="65" charset="-120"/>
                        </a:rPr>
                        <a:t>臺南縣、高雄縣</a:t>
                      </a:r>
                      <a:endParaRPr kumimoji="0" lang="zh-TW" altLang="en-US" sz="2400" b="1" i="0" u="none" strike="noStrike" cap="none" normalizeH="0" baseline="0" dirty="0">
                        <a:ln>
                          <a:noFill/>
                        </a:ln>
                        <a:solidFill>
                          <a:schemeClr val="tx1"/>
                        </a:solidFill>
                        <a:effectLst/>
                        <a:latin typeface="標楷體" pitchFamily="65" charset="-120"/>
                        <a:ea typeface="標楷體" pitchFamily="65" charset="-120"/>
                        <a:cs typeface="Times New Roman" pitchFamily="18" charset="0"/>
                      </a:endParaRPr>
                    </a:p>
                  </a:txBody>
                  <a:tcPr marL="57684" marR="57684" marT="801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a:ln>
                            <a:noFill/>
                          </a:ln>
                          <a:solidFill>
                            <a:schemeClr val="tx1"/>
                          </a:solidFill>
                          <a:effectLst/>
                          <a:latin typeface="Times New Roman" panose="02020603050405020304" pitchFamily="18" charset="0"/>
                          <a:ea typeface="標楷體" pitchFamily="65" charset="-120"/>
                          <a:cs typeface="Times New Roman" panose="02020603050405020304" pitchFamily="18" charset="0"/>
                        </a:rPr>
                        <a:t>65.06.01</a:t>
                      </a:r>
                      <a:endParaRPr kumimoji="0" lang="zh-TW" altLang="zh-TW" sz="2400" b="1" i="0" u="none" strike="noStrike" cap="none" normalizeH="0" baseline="0" dirty="0">
                        <a:ln>
                          <a:noFill/>
                        </a:ln>
                        <a:solidFill>
                          <a:schemeClr val="tx1"/>
                        </a:solidFill>
                        <a:effectLst/>
                        <a:latin typeface="Times New Roman" panose="02020603050405020304" pitchFamily="18" charset="0"/>
                        <a:ea typeface="標楷體" pitchFamily="65" charset="-120"/>
                        <a:cs typeface="Times New Roman" panose="02020603050405020304" pitchFamily="18" charset="0"/>
                      </a:endParaRPr>
                    </a:p>
                  </a:txBody>
                  <a:tcPr marL="57684" marR="57684" marT="801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439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a:ln>
                            <a:noFill/>
                          </a:ln>
                          <a:solidFill>
                            <a:schemeClr val="tx1"/>
                          </a:solidFill>
                          <a:effectLst/>
                          <a:latin typeface="標楷體" pitchFamily="65" charset="-120"/>
                          <a:ea typeface="標楷體" pitchFamily="65" charset="-120"/>
                        </a:rPr>
                        <a:t>臺中縣、彰化縣、南投縣</a:t>
                      </a:r>
                      <a:endParaRPr kumimoji="0" lang="zh-TW" altLang="en-US" sz="2400" b="1"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57684" marR="57684" marT="801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9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a:ln>
                            <a:noFill/>
                          </a:ln>
                          <a:solidFill>
                            <a:schemeClr val="tx1"/>
                          </a:solidFill>
                          <a:effectLst/>
                          <a:latin typeface="Times New Roman" panose="02020603050405020304" pitchFamily="18" charset="0"/>
                          <a:ea typeface="標楷體" pitchFamily="65" charset="-120"/>
                          <a:cs typeface="Times New Roman" panose="02020603050405020304" pitchFamily="18" charset="0"/>
                        </a:rPr>
                        <a:t>69.06.01</a:t>
                      </a:r>
                      <a:endParaRPr kumimoji="0" lang="zh-TW" altLang="zh-TW" sz="2400" b="1" i="0" u="none" strike="noStrike" cap="none" normalizeH="0" baseline="0" dirty="0">
                        <a:ln>
                          <a:noFill/>
                        </a:ln>
                        <a:solidFill>
                          <a:schemeClr val="tx1"/>
                        </a:solidFill>
                        <a:effectLst/>
                        <a:latin typeface="Times New Roman" panose="02020603050405020304" pitchFamily="18" charset="0"/>
                        <a:ea typeface="標楷體" pitchFamily="65" charset="-120"/>
                        <a:cs typeface="Times New Roman" panose="02020603050405020304" pitchFamily="18" charset="0"/>
                      </a:endParaRPr>
                    </a:p>
                  </a:txBody>
                  <a:tcPr marL="57684" marR="57684" marT="801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9FC"/>
                    </a:solidFill>
                  </a:tcPr>
                </a:tc>
                <a:extLst>
                  <a:ext uri="{0D108BD9-81ED-4DB2-BD59-A6C34878D82A}">
                    <a16:rowId xmlns:a16="http://schemas.microsoft.com/office/drawing/2014/main" xmlns="" val="10003"/>
                  </a:ext>
                </a:extLst>
              </a:tr>
              <a:tr h="439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a:ln>
                            <a:noFill/>
                          </a:ln>
                          <a:solidFill>
                            <a:schemeClr val="tx1"/>
                          </a:solidFill>
                          <a:effectLst/>
                          <a:latin typeface="標楷體" pitchFamily="65" charset="-120"/>
                          <a:ea typeface="標楷體" pitchFamily="65" charset="-120"/>
                        </a:rPr>
                        <a:t>基隆市、臺北縣、桃園縣</a:t>
                      </a:r>
                      <a:endParaRPr kumimoji="0" lang="zh-TW" altLang="en-US" sz="2400" b="1"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57684" marR="57684" marT="801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a:ln>
                            <a:noFill/>
                          </a:ln>
                          <a:solidFill>
                            <a:schemeClr val="tx1"/>
                          </a:solidFill>
                          <a:effectLst/>
                          <a:latin typeface="Times New Roman" panose="02020603050405020304" pitchFamily="18" charset="0"/>
                          <a:ea typeface="標楷體" pitchFamily="65" charset="-120"/>
                          <a:cs typeface="Times New Roman" panose="02020603050405020304" pitchFamily="18" charset="0"/>
                        </a:rPr>
                        <a:t>70.02.15</a:t>
                      </a:r>
                      <a:endParaRPr kumimoji="0" lang="zh-TW" altLang="zh-TW" sz="2400" b="1" i="0" u="none" strike="noStrike" cap="none" normalizeH="0" baseline="0" dirty="0">
                        <a:ln>
                          <a:noFill/>
                        </a:ln>
                        <a:solidFill>
                          <a:schemeClr val="tx1"/>
                        </a:solidFill>
                        <a:effectLst/>
                        <a:latin typeface="Times New Roman" panose="02020603050405020304" pitchFamily="18" charset="0"/>
                        <a:ea typeface="標楷體" pitchFamily="65" charset="-120"/>
                        <a:cs typeface="Times New Roman" panose="02020603050405020304" pitchFamily="18" charset="0"/>
                      </a:endParaRPr>
                    </a:p>
                  </a:txBody>
                  <a:tcPr marL="57684" marR="57684" marT="801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439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a:ln>
                            <a:noFill/>
                          </a:ln>
                          <a:solidFill>
                            <a:schemeClr val="tx1"/>
                          </a:solidFill>
                          <a:effectLst/>
                          <a:latin typeface="標楷體" pitchFamily="65" charset="-120"/>
                          <a:ea typeface="標楷體" pitchFamily="65" charset="-120"/>
                        </a:rPr>
                        <a:t>苗栗縣</a:t>
                      </a:r>
                      <a:endParaRPr kumimoji="0" lang="zh-TW" altLang="en-US" sz="2400" b="1"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57684" marR="57684" marT="801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9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a:ln>
                            <a:noFill/>
                          </a:ln>
                          <a:solidFill>
                            <a:schemeClr val="tx1"/>
                          </a:solidFill>
                          <a:effectLst/>
                          <a:latin typeface="Times New Roman" panose="02020603050405020304" pitchFamily="18" charset="0"/>
                          <a:ea typeface="標楷體" pitchFamily="65" charset="-120"/>
                          <a:cs typeface="Times New Roman" panose="02020603050405020304" pitchFamily="18" charset="0"/>
                        </a:rPr>
                        <a:t>73.03.31</a:t>
                      </a:r>
                      <a:endParaRPr kumimoji="0" lang="zh-TW" altLang="zh-TW" sz="2400" b="1" i="0" u="none" strike="noStrike" cap="none" normalizeH="0" baseline="0" dirty="0">
                        <a:ln>
                          <a:noFill/>
                        </a:ln>
                        <a:solidFill>
                          <a:schemeClr val="tx1"/>
                        </a:solidFill>
                        <a:effectLst/>
                        <a:latin typeface="Times New Roman" panose="02020603050405020304" pitchFamily="18" charset="0"/>
                        <a:ea typeface="標楷體" pitchFamily="65" charset="-120"/>
                        <a:cs typeface="Times New Roman" panose="02020603050405020304" pitchFamily="18" charset="0"/>
                      </a:endParaRPr>
                    </a:p>
                  </a:txBody>
                  <a:tcPr marL="57684" marR="57684" marT="801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9FC"/>
                    </a:solidFill>
                  </a:tcPr>
                </a:tc>
                <a:extLst>
                  <a:ext uri="{0D108BD9-81ED-4DB2-BD59-A6C34878D82A}">
                    <a16:rowId xmlns:a16="http://schemas.microsoft.com/office/drawing/2014/main" xmlns="" val="10005"/>
                  </a:ext>
                </a:extLst>
              </a:tr>
              <a:tr h="439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a:ln>
                            <a:noFill/>
                          </a:ln>
                          <a:solidFill>
                            <a:schemeClr val="tx1"/>
                          </a:solidFill>
                          <a:effectLst/>
                          <a:latin typeface="標楷體" pitchFamily="65" charset="-120"/>
                          <a:ea typeface="標楷體" pitchFamily="65" charset="-120"/>
                        </a:rPr>
                        <a:t>宜蘭縣、新竹縣、新竹市</a:t>
                      </a:r>
                      <a:endParaRPr kumimoji="0" lang="zh-TW" altLang="en-US" sz="2400" b="1"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57684" marR="57684" marT="801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a:ln>
                            <a:noFill/>
                          </a:ln>
                          <a:solidFill>
                            <a:schemeClr val="tx1"/>
                          </a:solidFill>
                          <a:effectLst/>
                          <a:latin typeface="Times New Roman" panose="02020603050405020304" pitchFamily="18" charset="0"/>
                          <a:ea typeface="標楷體" pitchFamily="65" charset="-120"/>
                          <a:cs typeface="Times New Roman" panose="02020603050405020304" pitchFamily="18" charset="0"/>
                        </a:rPr>
                        <a:t>73.10.15</a:t>
                      </a:r>
                      <a:endParaRPr kumimoji="0" lang="zh-TW" altLang="zh-TW" sz="2400" b="1" i="0" u="none" strike="noStrike" cap="none" normalizeH="0" baseline="0" dirty="0">
                        <a:ln>
                          <a:noFill/>
                        </a:ln>
                        <a:solidFill>
                          <a:schemeClr val="tx1"/>
                        </a:solidFill>
                        <a:effectLst/>
                        <a:latin typeface="Times New Roman" panose="02020603050405020304" pitchFamily="18" charset="0"/>
                        <a:ea typeface="標楷體" pitchFamily="65" charset="-120"/>
                        <a:cs typeface="Times New Roman" panose="02020603050405020304" pitchFamily="18" charset="0"/>
                      </a:endParaRPr>
                    </a:p>
                  </a:txBody>
                  <a:tcPr marL="57684" marR="57684" marT="801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6"/>
                  </a:ext>
                </a:extLst>
              </a:tr>
              <a:tr h="439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a:ln>
                            <a:noFill/>
                          </a:ln>
                          <a:solidFill>
                            <a:schemeClr val="tx1"/>
                          </a:solidFill>
                          <a:effectLst/>
                          <a:latin typeface="標楷體" pitchFamily="65" charset="-120"/>
                          <a:ea typeface="標楷體" pitchFamily="65" charset="-120"/>
                        </a:rPr>
                        <a:t>雲林縣</a:t>
                      </a:r>
                      <a:endParaRPr kumimoji="0" lang="zh-TW" altLang="en-US" sz="2400" b="1"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57684" marR="57684" marT="801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9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a:ln>
                            <a:noFill/>
                          </a:ln>
                          <a:solidFill>
                            <a:schemeClr val="tx1"/>
                          </a:solidFill>
                          <a:effectLst/>
                          <a:latin typeface="Times New Roman" panose="02020603050405020304" pitchFamily="18" charset="0"/>
                          <a:ea typeface="標楷體" pitchFamily="65" charset="-120"/>
                          <a:cs typeface="Times New Roman" panose="02020603050405020304" pitchFamily="18" charset="0"/>
                        </a:rPr>
                        <a:t>73.11.20</a:t>
                      </a:r>
                      <a:endParaRPr kumimoji="0" lang="zh-TW" altLang="zh-TW" sz="2400" b="1" i="0" u="none" strike="noStrike" cap="none" normalizeH="0" baseline="0" dirty="0">
                        <a:ln>
                          <a:noFill/>
                        </a:ln>
                        <a:solidFill>
                          <a:schemeClr val="tx1"/>
                        </a:solidFill>
                        <a:effectLst/>
                        <a:latin typeface="Times New Roman" panose="02020603050405020304" pitchFamily="18" charset="0"/>
                        <a:ea typeface="標楷體" pitchFamily="65" charset="-120"/>
                        <a:cs typeface="Times New Roman" panose="02020603050405020304" pitchFamily="18" charset="0"/>
                      </a:endParaRPr>
                    </a:p>
                  </a:txBody>
                  <a:tcPr marL="57684" marR="57684" marT="801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9FC"/>
                    </a:solidFill>
                  </a:tcPr>
                </a:tc>
                <a:extLst>
                  <a:ext uri="{0D108BD9-81ED-4DB2-BD59-A6C34878D82A}">
                    <a16:rowId xmlns:a16="http://schemas.microsoft.com/office/drawing/2014/main" xmlns="" val="10007"/>
                  </a:ext>
                </a:extLst>
              </a:tr>
              <a:tr h="439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a:ln>
                            <a:noFill/>
                          </a:ln>
                          <a:solidFill>
                            <a:schemeClr val="tx1"/>
                          </a:solidFill>
                          <a:effectLst/>
                          <a:latin typeface="標楷體" pitchFamily="65" charset="-120"/>
                          <a:ea typeface="標楷體" pitchFamily="65" charset="-120"/>
                        </a:rPr>
                        <a:t>花蓮縣、臺東縣</a:t>
                      </a:r>
                      <a:endParaRPr kumimoji="0" lang="zh-TW" altLang="en-US" sz="2400" b="1"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57684" marR="57684" marT="801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a:ln>
                            <a:noFill/>
                          </a:ln>
                          <a:solidFill>
                            <a:schemeClr val="tx1"/>
                          </a:solidFill>
                          <a:effectLst/>
                          <a:latin typeface="Times New Roman" panose="02020603050405020304" pitchFamily="18" charset="0"/>
                          <a:ea typeface="標楷體" pitchFamily="65" charset="-120"/>
                          <a:cs typeface="Times New Roman" panose="02020603050405020304" pitchFamily="18" charset="0"/>
                        </a:rPr>
                        <a:t>74.11.16</a:t>
                      </a:r>
                      <a:endParaRPr kumimoji="0" lang="zh-TW" altLang="zh-TW" sz="2400" b="1" i="0" u="none" strike="noStrike" cap="none" normalizeH="0" baseline="0" dirty="0">
                        <a:ln>
                          <a:noFill/>
                        </a:ln>
                        <a:solidFill>
                          <a:schemeClr val="tx1"/>
                        </a:solidFill>
                        <a:effectLst/>
                        <a:latin typeface="Times New Roman" panose="02020603050405020304" pitchFamily="18" charset="0"/>
                        <a:ea typeface="標楷體" pitchFamily="65" charset="-120"/>
                        <a:cs typeface="Times New Roman" panose="02020603050405020304" pitchFamily="18" charset="0"/>
                      </a:endParaRPr>
                    </a:p>
                  </a:txBody>
                  <a:tcPr marL="57684" marR="57684" marT="801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8"/>
                  </a:ext>
                </a:extLst>
              </a:tr>
              <a:tr h="439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a:ln>
                            <a:noFill/>
                          </a:ln>
                          <a:solidFill>
                            <a:schemeClr val="tx1"/>
                          </a:solidFill>
                          <a:effectLst/>
                          <a:latin typeface="標楷體" pitchFamily="65" charset="-120"/>
                          <a:ea typeface="標楷體" pitchFamily="65" charset="-120"/>
                        </a:rPr>
                        <a:t>澎湖縣</a:t>
                      </a:r>
                      <a:endParaRPr kumimoji="0" lang="zh-TW" altLang="en-US" sz="2400" b="1"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57684" marR="57684" marT="801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9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a:ln>
                            <a:noFill/>
                          </a:ln>
                          <a:solidFill>
                            <a:schemeClr val="tx1"/>
                          </a:solidFill>
                          <a:effectLst/>
                          <a:latin typeface="Times New Roman" panose="02020603050405020304" pitchFamily="18" charset="0"/>
                          <a:ea typeface="標楷體" pitchFamily="65" charset="-120"/>
                          <a:cs typeface="Times New Roman" panose="02020603050405020304" pitchFamily="18" charset="0"/>
                        </a:rPr>
                        <a:t>75.02.15</a:t>
                      </a:r>
                      <a:endParaRPr kumimoji="0" lang="zh-TW" altLang="zh-TW" sz="2400" b="1" i="0" u="none" strike="noStrike" cap="none" normalizeH="0" baseline="0" dirty="0">
                        <a:ln>
                          <a:noFill/>
                        </a:ln>
                        <a:solidFill>
                          <a:schemeClr val="tx1"/>
                        </a:solidFill>
                        <a:effectLst/>
                        <a:latin typeface="Times New Roman" panose="02020603050405020304" pitchFamily="18" charset="0"/>
                        <a:ea typeface="標楷體" pitchFamily="65" charset="-120"/>
                        <a:cs typeface="Times New Roman" panose="02020603050405020304" pitchFamily="18" charset="0"/>
                      </a:endParaRPr>
                    </a:p>
                  </a:txBody>
                  <a:tcPr marL="57684" marR="57684" marT="801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9FC"/>
                    </a:solidFill>
                  </a:tcPr>
                </a:tc>
                <a:extLst>
                  <a:ext uri="{0D108BD9-81ED-4DB2-BD59-A6C34878D82A}">
                    <a16:rowId xmlns:a16="http://schemas.microsoft.com/office/drawing/2014/main" xmlns="" val="10009"/>
                  </a:ext>
                </a:extLst>
              </a:tr>
              <a:tr h="439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a:ln>
                            <a:noFill/>
                          </a:ln>
                          <a:solidFill>
                            <a:schemeClr val="tx1"/>
                          </a:solidFill>
                          <a:effectLst/>
                          <a:latin typeface="標楷體" pitchFamily="65" charset="-120"/>
                          <a:ea typeface="標楷體" pitchFamily="65" charset="-120"/>
                        </a:rPr>
                        <a:t>嘉義縣</a:t>
                      </a:r>
                      <a:endParaRPr kumimoji="0" lang="zh-TW" altLang="en-US" sz="2400" b="1"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57684" marR="57684" marT="801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a:ln>
                            <a:noFill/>
                          </a:ln>
                          <a:solidFill>
                            <a:schemeClr val="tx1"/>
                          </a:solidFill>
                          <a:effectLst/>
                          <a:latin typeface="Times New Roman" panose="02020603050405020304" pitchFamily="18" charset="0"/>
                          <a:ea typeface="標楷體" pitchFamily="65" charset="-120"/>
                          <a:cs typeface="Times New Roman" panose="02020603050405020304" pitchFamily="18" charset="0"/>
                        </a:rPr>
                        <a:t>75.11.01</a:t>
                      </a:r>
                      <a:endParaRPr kumimoji="0" lang="zh-TW" altLang="zh-TW" sz="2400" b="1" i="0" u="none" strike="noStrike" cap="none" normalizeH="0" baseline="0" dirty="0">
                        <a:ln>
                          <a:noFill/>
                        </a:ln>
                        <a:solidFill>
                          <a:schemeClr val="tx1"/>
                        </a:solidFill>
                        <a:effectLst/>
                        <a:latin typeface="Times New Roman" panose="02020603050405020304" pitchFamily="18" charset="0"/>
                        <a:ea typeface="標楷體" pitchFamily="65" charset="-120"/>
                        <a:cs typeface="Times New Roman" panose="02020603050405020304" pitchFamily="18" charset="0"/>
                      </a:endParaRPr>
                    </a:p>
                  </a:txBody>
                  <a:tcPr marL="57684" marR="57684" marT="801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0"/>
                  </a:ext>
                </a:extLst>
              </a:tr>
            </a:tbl>
          </a:graphicData>
        </a:graphic>
      </p:graphicFrame>
      <p:sp>
        <p:nvSpPr>
          <p:cNvPr id="32808" name="Rectangle 4"/>
          <p:cNvSpPr>
            <a:spLocks noChangeArrowheads="1"/>
          </p:cNvSpPr>
          <p:nvPr/>
        </p:nvSpPr>
        <p:spPr bwMode="auto">
          <a:xfrm>
            <a:off x="322833" y="260648"/>
            <a:ext cx="8641655" cy="503238"/>
          </a:xfrm>
          <a:prstGeom prst="rect">
            <a:avLst/>
          </a:prstGeom>
          <a:noFill/>
          <a:ln w="9525">
            <a:noFill/>
            <a:miter lim="800000"/>
            <a:headEnd/>
            <a:tailEnd/>
          </a:ln>
        </p:spPr>
        <p:txBody>
          <a:bodyPr lIns="95793" tIns="47897" rIns="95793" bIns="47897"/>
          <a:lstStyle/>
          <a:p>
            <a:pPr marL="354013" indent="-354013">
              <a:lnSpc>
                <a:spcPct val="120000"/>
              </a:lnSpc>
              <a:buClr>
                <a:srgbClr val="006600"/>
              </a:buClr>
              <a:buFont typeface="Wingdings" pitchFamily="2" charset="2"/>
              <a:buNone/>
              <a:tabLst>
                <a:tab pos="7707313" algn="l"/>
              </a:tabLst>
            </a:pPr>
            <a:r>
              <a:rPr kumimoji="0" lang="zh-TW" altLang="zh-TW" b="1" dirty="0">
                <a:solidFill>
                  <a:srgbClr val="00007D"/>
                </a:solidFill>
                <a:ea typeface="標楷體" pitchFamily="65" charset="-120"/>
                <a:cs typeface="Times New Roman" panose="02020603050405020304" pitchFamily="18" charset="0"/>
              </a:rPr>
              <a:t>＊非</a:t>
            </a:r>
            <a:r>
              <a:rPr kumimoji="0" lang="zh-TW" altLang="en-US" b="1" dirty="0">
                <a:solidFill>
                  <a:srgbClr val="00007D"/>
                </a:solidFill>
                <a:ea typeface="標楷體" pitchFamily="65" charset="-120"/>
                <a:cs typeface="Times New Roman" panose="02020603050405020304" pitchFamily="18" charset="0"/>
              </a:rPr>
              <a:t>都市土地從來使用認定時點（非都市土地使用管制規第</a:t>
            </a:r>
            <a:r>
              <a:rPr kumimoji="0" lang="en-US" altLang="zh-TW" b="1" dirty="0">
                <a:solidFill>
                  <a:srgbClr val="00007D"/>
                </a:solidFill>
                <a:ea typeface="標楷體" pitchFamily="65" charset="-120"/>
                <a:cs typeface="Times New Roman" panose="02020603050405020304" pitchFamily="18" charset="0"/>
              </a:rPr>
              <a:t>8</a:t>
            </a:r>
            <a:r>
              <a:rPr kumimoji="0" lang="zh-TW" altLang="en-US" b="1" dirty="0">
                <a:solidFill>
                  <a:srgbClr val="00007D"/>
                </a:solidFill>
                <a:ea typeface="標楷體" pitchFamily="65" charset="-120"/>
                <a:cs typeface="Times New Roman" panose="02020603050405020304" pitchFamily="18" charset="0"/>
              </a:rPr>
              <a:t>條）</a:t>
            </a:r>
            <a:endParaRPr kumimoji="0" lang="en-US" altLang="zh-TW" b="1" dirty="0">
              <a:solidFill>
                <a:srgbClr val="00007D"/>
              </a:solidFill>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17</a:t>
            </a:fld>
            <a:endParaRPr lang="en-US" altLang="zh-TW"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4"/>
          <p:cNvSpPr>
            <a:spLocks noChangeArrowheads="1"/>
          </p:cNvSpPr>
          <p:nvPr/>
        </p:nvSpPr>
        <p:spPr bwMode="auto">
          <a:xfrm>
            <a:off x="323850" y="333375"/>
            <a:ext cx="8424863" cy="3240088"/>
          </a:xfrm>
          <a:prstGeom prst="rect">
            <a:avLst/>
          </a:prstGeom>
          <a:noFill/>
          <a:ln w="9525">
            <a:noFill/>
            <a:miter lim="800000"/>
            <a:headEnd/>
            <a:tailEnd/>
          </a:ln>
        </p:spPr>
        <p:txBody>
          <a:bodyPr lIns="95793" tIns="47897" rIns="95793" bIns="47897"/>
          <a:lstStyle/>
          <a:p>
            <a:pPr marL="357188" indent="-357188" algn="just">
              <a:lnSpc>
                <a:spcPct val="120000"/>
              </a:lnSpc>
              <a:buClr>
                <a:srgbClr val="006600"/>
              </a:buClr>
              <a:buFont typeface="Wingdings" pitchFamily="2" charset="2"/>
              <a:buNone/>
              <a:tabLst>
                <a:tab pos="7707313" algn="l"/>
              </a:tabLst>
            </a:pPr>
            <a:r>
              <a:rPr kumimoji="0" lang="zh-TW" altLang="zh-TW" sz="2200" b="1" dirty="0">
                <a:solidFill>
                  <a:srgbClr val="00007D"/>
                </a:solidFill>
                <a:ea typeface="標楷體" pitchFamily="65" charset="-120"/>
                <a:cs typeface="Times New Roman" panose="02020603050405020304" pitchFamily="18" charset="0"/>
              </a:rPr>
              <a:t>＊</a:t>
            </a:r>
            <a:r>
              <a:rPr kumimoji="0" lang="zh-TW" altLang="en-US" b="1" dirty="0">
                <a:solidFill>
                  <a:srgbClr val="00007D"/>
                </a:solidFill>
                <a:ea typeface="標楷體" pitchFamily="65" charset="-120"/>
                <a:cs typeface="Times New Roman" panose="02020603050405020304" pitchFamily="18" charset="0"/>
              </a:rPr>
              <a:t>從來使用之認定文件（內政部</a:t>
            </a:r>
            <a:r>
              <a:rPr kumimoji="0" lang="en-US" altLang="zh-TW" b="1" dirty="0">
                <a:solidFill>
                  <a:srgbClr val="00007D"/>
                </a:solidFill>
                <a:ea typeface="標楷體" pitchFamily="65" charset="-120"/>
                <a:cs typeface="Times New Roman" panose="02020603050405020304" pitchFamily="18" charset="0"/>
              </a:rPr>
              <a:t>82</a:t>
            </a:r>
            <a:r>
              <a:rPr kumimoji="0" lang="zh-TW" altLang="en-US" b="1" dirty="0">
                <a:solidFill>
                  <a:srgbClr val="00007D"/>
                </a:solidFill>
                <a:ea typeface="標楷體" pitchFamily="65" charset="-120"/>
                <a:cs typeface="Times New Roman" panose="02020603050405020304" pitchFamily="18" charset="0"/>
              </a:rPr>
              <a:t>年</a:t>
            </a:r>
            <a:r>
              <a:rPr kumimoji="0" lang="en-US" altLang="zh-TW" b="1" dirty="0">
                <a:solidFill>
                  <a:srgbClr val="00007D"/>
                </a:solidFill>
                <a:ea typeface="標楷體" pitchFamily="65" charset="-120"/>
                <a:cs typeface="Times New Roman" panose="02020603050405020304" pitchFamily="18" charset="0"/>
              </a:rPr>
              <a:t>3</a:t>
            </a:r>
            <a:r>
              <a:rPr kumimoji="0" lang="zh-TW" altLang="en-US" b="1" dirty="0">
                <a:solidFill>
                  <a:srgbClr val="00007D"/>
                </a:solidFill>
                <a:ea typeface="標楷體" pitchFamily="65" charset="-120"/>
                <a:cs typeface="Times New Roman" panose="02020603050405020304" pitchFamily="18" charset="0"/>
              </a:rPr>
              <a:t>月</a:t>
            </a:r>
            <a:r>
              <a:rPr kumimoji="0" lang="en-US" altLang="zh-TW" b="1" dirty="0">
                <a:solidFill>
                  <a:srgbClr val="00007D"/>
                </a:solidFill>
                <a:ea typeface="標楷體" pitchFamily="65" charset="-120"/>
                <a:cs typeface="Times New Roman" panose="02020603050405020304" pitchFamily="18" charset="0"/>
              </a:rPr>
              <a:t>5</a:t>
            </a:r>
            <a:r>
              <a:rPr kumimoji="0" lang="zh-TW" altLang="en-US" b="1" dirty="0">
                <a:solidFill>
                  <a:srgbClr val="00007D"/>
                </a:solidFill>
                <a:ea typeface="標楷體" pitchFamily="65" charset="-120"/>
                <a:cs typeface="Times New Roman" panose="02020603050405020304" pitchFamily="18" charset="0"/>
              </a:rPr>
              <a:t>日台</a:t>
            </a:r>
            <a:r>
              <a:rPr kumimoji="0" lang="en-US" altLang="zh-TW" b="1" dirty="0">
                <a:solidFill>
                  <a:srgbClr val="00007D"/>
                </a:solidFill>
                <a:ea typeface="標楷體" pitchFamily="65" charset="-120"/>
                <a:cs typeface="Times New Roman" panose="02020603050405020304" pitchFamily="18" charset="0"/>
              </a:rPr>
              <a:t>82</a:t>
            </a:r>
            <a:r>
              <a:rPr kumimoji="0" lang="zh-TW" altLang="en-US" b="1" dirty="0">
                <a:solidFill>
                  <a:srgbClr val="00007D"/>
                </a:solidFill>
                <a:ea typeface="標楷體" pitchFamily="65" charset="-120"/>
                <a:cs typeface="Times New Roman" panose="02020603050405020304" pitchFamily="18" charset="0"/>
              </a:rPr>
              <a:t>內地字第</a:t>
            </a:r>
            <a:r>
              <a:rPr kumimoji="0" lang="en-US" altLang="zh-TW" b="1" dirty="0">
                <a:solidFill>
                  <a:srgbClr val="00007D"/>
                </a:solidFill>
                <a:ea typeface="標楷體" pitchFamily="65" charset="-120"/>
                <a:cs typeface="Times New Roman" panose="02020603050405020304" pitchFamily="18" charset="0"/>
              </a:rPr>
              <a:t>8202898</a:t>
            </a:r>
            <a:r>
              <a:rPr kumimoji="0" lang="zh-TW" altLang="en-US" b="1" dirty="0">
                <a:solidFill>
                  <a:srgbClr val="00007D"/>
                </a:solidFill>
                <a:ea typeface="標楷體" pitchFamily="65" charset="-120"/>
                <a:cs typeface="Times New Roman" panose="02020603050405020304" pitchFamily="18" charset="0"/>
              </a:rPr>
              <a:t>號函）</a:t>
            </a:r>
            <a:endParaRPr kumimoji="0" lang="en-US" altLang="zh-TW" b="1" dirty="0">
              <a:solidFill>
                <a:srgbClr val="00007D"/>
              </a:solidFill>
              <a:ea typeface="標楷體" pitchFamily="65" charset="-120"/>
              <a:cs typeface="Times New Roman" panose="02020603050405020304" pitchFamily="18" charset="0"/>
            </a:endParaRPr>
          </a:p>
          <a:p>
            <a:pPr algn="just">
              <a:lnSpc>
                <a:spcPct val="110000"/>
              </a:lnSpc>
              <a:buClr>
                <a:srgbClr val="006600"/>
              </a:buClr>
              <a:buFont typeface="Wingdings" pitchFamily="2" charset="2"/>
              <a:buNone/>
              <a:tabLst>
                <a:tab pos="7707313" algn="l"/>
              </a:tabLst>
            </a:pPr>
            <a:r>
              <a:rPr kumimoji="0" lang="zh-TW" altLang="en-US" b="1" dirty="0">
                <a:ea typeface="標楷體" pitchFamily="65" charset="-120"/>
                <a:cs typeface="Times New Roman" panose="02020603050405020304" pitchFamily="18" charset="0"/>
              </a:rPr>
              <a:t>       </a:t>
            </a:r>
            <a:r>
              <a:rPr kumimoji="0" lang="zh-TW" altLang="en-US" sz="2200" b="1" dirty="0">
                <a:ea typeface="標楷體" pitchFamily="65" charset="-120"/>
                <a:cs typeface="Times New Roman" panose="02020603050405020304" pitchFamily="18" charset="0"/>
              </a:rPr>
              <a:t>可由縣市政府主動查證或由土地所有權人（或使用人）檢具下列文件之一：（一）編定公告前已作該項使用之</a:t>
            </a:r>
            <a:r>
              <a:rPr kumimoji="0" lang="zh-TW" altLang="en-US" sz="2200" b="1" dirty="0">
                <a:solidFill>
                  <a:srgbClr val="FF0000"/>
                </a:solidFill>
                <a:ea typeface="標楷體" pitchFamily="65" charset="-120"/>
                <a:cs typeface="Times New Roman" panose="02020603050405020304" pitchFamily="18" charset="0"/>
              </a:rPr>
              <a:t>航照圖或基本圖</a:t>
            </a:r>
            <a:r>
              <a:rPr kumimoji="0" lang="zh-TW" altLang="en-US" sz="2200" b="1" dirty="0">
                <a:ea typeface="標楷體" pitchFamily="65" charset="-120"/>
                <a:cs typeface="Times New Roman" panose="02020603050405020304" pitchFamily="18" charset="0"/>
              </a:rPr>
              <a:t>，（二）編定公告前，其地目足以顯示作該項使用之</a:t>
            </a:r>
            <a:r>
              <a:rPr kumimoji="0" lang="zh-TW" altLang="en-US" sz="2200" b="1" dirty="0">
                <a:solidFill>
                  <a:srgbClr val="FF0000"/>
                </a:solidFill>
                <a:ea typeface="標楷體" pitchFamily="65" charset="-120"/>
                <a:cs typeface="Times New Roman" panose="02020603050405020304" pitchFamily="18" charset="0"/>
              </a:rPr>
              <a:t>地籍謄本</a:t>
            </a:r>
            <a:r>
              <a:rPr kumimoji="0" lang="zh-TW" altLang="en-US" sz="2200" b="1" dirty="0">
                <a:ea typeface="標楷體" pitchFamily="65" charset="-120"/>
                <a:cs typeface="Times New Roman" panose="02020603050405020304" pitchFamily="18" charset="0"/>
              </a:rPr>
              <a:t>，（三）編定公告前</a:t>
            </a:r>
            <a:r>
              <a:rPr kumimoji="0" lang="zh-TW" altLang="en-US" sz="2200" b="1" dirty="0">
                <a:solidFill>
                  <a:srgbClr val="FF0000"/>
                </a:solidFill>
                <a:ea typeface="標楷體" pitchFamily="65" charset="-120"/>
                <a:cs typeface="Times New Roman" panose="02020603050405020304" pitchFamily="18" charset="0"/>
              </a:rPr>
              <a:t>相關機關核准或證明已作該項使用</a:t>
            </a:r>
            <a:r>
              <a:rPr kumimoji="0" lang="zh-TW" altLang="en-US" sz="2200" b="1" dirty="0">
                <a:ea typeface="標楷體" pitchFamily="65" charset="-120"/>
                <a:cs typeface="Times New Roman" panose="02020603050405020304" pitchFamily="18" charset="0"/>
              </a:rPr>
              <a:t>之文件，（四）</a:t>
            </a:r>
            <a:r>
              <a:rPr kumimoji="0" lang="zh-TW" altLang="en-US" sz="2200" b="1" dirty="0">
                <a:solidFill>
                  <a:srgbClr val="FF0000"/>
                </a:solidFill>
                <a:ea typeface="標楷體" pitchFamily="65" charset="-120"/>
                <a:cs typeface="Times New Roman" panose="02020603050405020304" pitchFamily="18" charset="0"/>
              </a:rPr>
              <a:t>其他</a:t>
            </a:r>
            <a:r>
              <a:rPr kumimoji="0" lang="zh-TW" altLang="en-US" sz="2200" b="1" dirty="0">
                <a:ea typeface="標楷體" pitchFamily="65" charset="-120"/>
                <a:cs typeface="Times New Roman" panose="02020603050405020304" pitchFamily="18" charset="0"/>
              </a:rPr>
              <a:t>足堪證明在編定公告前已作該項使用之相關文件。經當地縣市政府認定確為編定前已作該項使用後，准予維持從來之使用。</a:t>
            </a:r>
            <a:endParaRPr kumimoji="0" lang="en-US" altLang="zh-TW" sz="2200" b="1" dirty="0">
              <a:ea typeface="標楷體" pitchFamily="65" charset="-120"/>
              <a:cs typeface="Times New Roman" panose="02020603050405020304" pitchFamily="18" charset="0"/>
            </a:endParaRPr>
          </a:p>
        </p:txBody>
      </p:sp>
      <p:sp>
        <p:nvSpPr>
          <p:cNvPr id="34818" name="Rectangle 4"/>
          <p:cNvSpPr>
            <a:spLocks noChangeArrowheads="1"/>
          </p:cNvSpPr>
          <p:nvPr/>
        </p:nvSpPr>
        <p:spPr bwMode="auto">
          <a:xfrm>
            <a:off x="323850" y="3573463"/>
            <a:ext cx="8569325" cy="2979737"/>
          </a:xfrm>
          <a:prstGeom prst="rect">
            <a:avLst/>
          </a:prstGeom>
          <a:noFill/>
          <a:ln w="9525">
            <a:noFill/>
            <a:miter lim="800000"/>
            <a:headEnd/>
            <a:tailEnd/>
          </a:ln>
        </p:spPr>
        <p:txBody>
          <a:bodyPr lIns="95793" tIns="47897" rIns="95793" bIns="47897"/>
          <a:lstStyle/>
          <a:p>
            <a:pPr marL="357188" indent="-357188" algn="just">
              <a:lnSpc>
                <a:spcPct val="120000"/>
              </a:lnSpc>
              <a:buClr>
                <a:srgbClr val="006600"/>
              </a:buClr>
              <a:buFont typeface="Wingdings" pitchFamily="2" charset="2"/>
              <a:buNone/>
              <a:tabLst>
                <a:tab pos="7707313" algn="l"/>
              </a:tabLst>
            </a:pPr>
            <a:r>
              <a:rPr kumimoji="0" lang="zh-TW" altLang="zh-TW" b="1" dirty="0">
                <a:solidFill>
                  <a:srgbClr val="00007D"/>
                </a:solidFill>
                <a:ea typeface="標楷體" pitchFamily="65" charset="-120"/>
                <a:cs typeface="Times New Roman" panose="02020603050405020304" pitchFamily="18" charset="0"/>
              </a:rPr>
              <a:t>＊</a:t>
            </a:r>
            <a:r>
              <a:rPr kumimoji="0" lang="zh-TW" altLang="en-US" b="1" dirty="0">
                <a:solidFill>
                  <a:srgbClr val="00007D"/>
                </a:solidFill>
                <a:ea typeface="標楷體" pitchFamily="65" charset="-120"/>
                <a:cs typeface="Times New Roman" panose="02020603050405020304" pitchFamily="18" charset="0"/>
              </a:rPr>
              <a:t>合法建築物之認定文件（內政部</a:t>
            </a:r>
            <a:r>
              <a:rPr kumimoji="0" lang="en-US" altLang="zh-TW" b="1" dirty="0">
                <a:solidFill>
                  <a:srgbClr val="00007D"/>
                </a:solidFill>
                <a:ea typeface="標楷體" pitchFamily="65" charset="-120"/>
                <a:cs typeface="Times New Roman" panose="02020603050405020304" pitchFamily="18" charset="0"/>
              </a:rPr>
              <a:t>89</a:t>
            </a:r>
            <a:r>
              <a:rPr kumimoji="0" lang="zh-TW" altLang="en-US" b="1" dirty="0">
                <a:solidFill>
                  <a:srgbClr val="00007D"/>
                </a:solidFill>
                <a:ea typeface="標楷體" pitchFamily="65" charset="-120"/>
                <a:cs typeface="Times New Roman" panose="02020603050405020304" pitchFamily="18" charset="0"/>
              </a:rPr>
              <a:t>年</a:t>
            </a:r>
            <a:r>
              <a:rPr kumimoji="0" lang="en-US" altLang="zh-TW" b="1" dirty="0">
                <a:solidFill>
                  <a:srgbClr val="00007D"/>
                </a:solidFill>
                <a:ea typeface="標楷體" pitchFamily="65" charset="-120"/>
                <a:cs typeface="Times New Roman" panose="02020603050405020304" pitchFamily="18" charset="0"/>
              </a:rPr>
              <a:t>4</a:t>
            </a:r>
            <a:r>
              <a:rPr kumimoji="0" lang="zh-TW" altLang="en-US" b="1" dirty="0">
                <a:solidFill>
                  <a:srgbClr val="00007D"/>
                </a:solidFill>
                <a:ea typeface="標楷體" pitchFamily="65" charset="-120"/>
                <a:cs typeface="Times New Roman" panose="02020603050405020304" pitchFamily="18" charset="0"/>
              </a:rPr>
              <a:t>月</a:t>
            </a:r>
            <a:r>
              <a:rPr kumimoji="0" lang="en-US" altLang="zh-TW" b="1" dirty="0">
                <a:solidFill>
                  <a:srgbClr val="00007D"/>
                </a:solidFill>
                <a:ea typeface="標楷體" pitchFamily="65" charset="-120"/>
                <a:cs typeface="Times New Roman" panose="02020603050405020304" pitchFamily="18" charset="0"/>
              </a:rPr>
              <a:t>24</a:t>
            </a:r>
            <a:r>
              <a:rPr kumimoji="0" lang="zh-TW" altLang="en-US" b="1" dirty="0">
                <a:solidFill>
                  <a:srgbClr val="00007D"/>
                </a:solidFill>
                <a:ea typeface="標楷體" pitchFamily="65" charset="-120"/>
                <a:cs typeface="Times New Roman" panose="02020603050405020304" pitchFamily="18" charset="0"/>
              </a:rPr>
              <a:t>日台</a:t>
            </a:r>
            <a:r>
              <a:rPr kumimoji="0" lang="en-US" altLang="zh-TW" b="1" dirty="0">
                <a:solidFill>
                  <a:srgbClr val="00007D"/>
                </a:solidFill>
                <a:ea typeface="標楷體" pitchFamily="65" charset="-120"/>
                <a:cs typeface="Times New Roman" panose="02020603050405020304" pitchFamily="18" charset="0"/>
              </a:rPr>
              <a:t>89</a:t>
            </a:r>
            <a:r>
              <a:rPr kumimoji="0" lang="zh-TW" altLang="en-US" b="1" dirty="0">
                <a:solidFill>
                  <a:srgbClr val="00007D"/>
                </a:solidFill>
                <a:ea typeface="標楷體" pitchFamily="65" charset="-120"/>
                <a:cs typeface="Times New Roman" panose="02020603050405020304" pitchFamily="18" charset="0"/>
              </a:rPr>
              <a:t>內營字第</a:t>
            </a:r>
            <a:r>
              <a:rPr kumimoji="0" lang="en-US" altLang="zh-TW" b="1" dirty="0">
                <a:solidFill>
                  <a:srgbClr val="00007D"/>
                </a:solidFill>
                <a:ea typeface="標楷體" pitchFamily="65" charset="-120"/>
                <a:cs typeface="Times New Roman" panose="02020603050405020304" pitchFamily="18" charset="0"/>
              </a:rPr>
              <a:t>8904763</a:t>
            </a:r>
            <a:r>
              <a:rPr kumimoji="0" lang="zh-TW" altLang="en-US" b="1" dirty="0">
                <a:solidFill>
                  <a:srgbClr val="00007D"/>
                </a:solidFill>
                <a:ea typeface="標楷體" pitchFamily="65" charset="-120"/>
                <a:cs typeface="Times New Roman" panose="02020603050405020304" pitchFamily="18" charset="0"/>
              </a:rPr>
              <a:t>號函）</a:t>
            </a:r>
            <a:endParaRPr kumimoji="0" lang="en-US" altLang="zh-TW" b="1" dirty="0">
              <a:solidFill>
                <a:srgbClr val="00007D"/>
              </a:solidFill>
              <a:ea typeface="標楷體" pitchFamily="65" charset="-120"/>
              <a:cs typeface="Times New Roman" panose="02020603050405020304" pitchFamily="18" charset="0"/>
            </a:endParaRPr>
          </a:p>
          <a:p>
            <a:pPr algn="just">
              <a:lnSpc>
                <a:spcPct val="110000"/>
              </a:lnSpc>
              <a:buClr>
                <a:srgbClr val="006600"/>
              </a:buClr>
              <a:buFont typeface="Wingdings" pitchFamily="2" charset="2"/>
              <a:buNone/>
              <a:tabLst>
                <a:tab pos="7707313" algn="l"/>
              </a:tabLst>
            </a:pPr>
            <a:r>
              <a:rPr kumimoji="0" lang="zh-TW" altLang="en-US" b="1" dirty="0">
                <a:solidFill>
                  <a:srgbClr val="00007D"/>
                </a:solidFill>
                <a:ea typeface="標楷體" pitchFamily="65" charset="-120"/>
                <a:cs typeface="Times New Roman" panose="02020603050405020304" pitchFamily="18" charset="0"/>
              </a:rPr>
              <a:t>       </a:t>
            </a:r>
            <a:r>
              <a:rPr kumimoji="0" lang="zh-TW" altLang="en-US" sz="2200" b="1" dirty="0">
                <a:ea typeface="標楷體" pitchFamily="65" charset="-120"/>
                <a:cs typeface="Times New Roman" panose="02020603050405020304" pitchFamily="18" charset="0"/>
              </a:rPr>
              <a:t>實施建築管理前已建造完成之合法建築物之證明文件之ㄧ，包括建築執照、建物登記證明、未實施建築管理地區建築物完工證明書、載有該建築物資料之土地使用現況調查清冊或卡片之謄本、</a:t>
            </a:r>
            <a:r>
              <a:rPr kumimoji="0" lang="zh-TW" altLang="en-US" sz="2200" b="1" dirty="0">
                <a:solidFill>
                  <a:srgbClr val="FF0000"/>
                </a:solidFill>
                <a:ea typeface="標楷體" pitchFamily="65" charset="-120"/>
                <a:cs typeface="Times New Roman" panose="02020603050405020304" pitchFamily="18" charset="0"/>
              </a:rPr>
              <a:t>完納稅捐證明</a:t>
            </a:r>
            <a:r>
              <a:rPr kumimoji="0" lang="zh-TW" altLang="en-US" sz="2200" b="1" dirty="0">
                <a:ea typeface="標楷體" pitchFamily="65" charset="-120"/>
                <a:cs typeface="Times New Roman" panose="02020603050405020304" pitchFamily="18" charset="0"/>
              </a:rPr>
              <a:t>、</a:t>
            </a:r>
            <a:r>
              <a:rPr kumimoji="0" lang="zh-TW" altLang="en-US" sz="2200" b="1" dirty="0">
                <a:solidFill>
                  <a:srgbClr val="FF0000"/>
                </a:solidFill>
                <a:ea typeface="標楷體" pitchFamily="65" charset="-120"/>
                <a:cs typeface="Times New Roman" panose="02020603050405020304" pitchFamily="18" charset="0"/>
              </a:rPr>
              <a:t>繳納自來水費或電費證明</a:t>
            </a:r>
            <a:r>
              <a:rPr kumimoji="0" lang="zh-TW" altLang="en-US" sz="2200" b="1" dirty="0">
                <a:ea typeface="標楷體" pitchFamily="65" charset="-120"/>
                <a:cs typeface="Times New Roman" panose="02020603050405020304" pitchFamily="18" charset="0"/>
              </a:rPr>
              <a:t>、</a:t>
            </a:r>
            <a:r>
              <a:rPr kumimoji="0" lang="zh-TW" altLang="en-US" sz="2200" b="1" dirty="0">
                <a:solidFill>
                  <a:srgbClr val="FF0000"/>
                </a:solidFill>
                <a:ea typeface="標楷體" pitchFamily="65" charset="-120"/>
                <a:cs typeface="Times New Roman" panose="02020603050405020304" pitchFamily="18" charset="0"/>
              </a:rPr>
              <a:t>戶口遷入證明</a:t>
            </a:r>
            <a:r>
              <a:rPr kumimoji="0" lang="zh-TW" altLang="en-US" sz="2200" b="1" dirty="0">
                <a:ea typeface="標楷體" pitchFamily="65" charset="-120"/>
                <a:cs typeface="Times New Roman" panose="02020603050405020304" pitchFamily="18" charset="0"/>
              </a:rPr>
              <a:t>、地形圖、都市計畫現況圖、都市計畫禁建圖、</a:t>
            </a:r>
            <a:r>
              <a:rPr kumimoji="0" lang="zh-TW" altLang="en-US" sz="2200" b="1" dirty="0">
                <a:solidFill>
                  <a:srgbClr val="FF0000"/>
                </a:solidFill>
                <a:ea typeface="標楷體" pitchFamily="65" charset="-120"/>
                <a:cs typeface="Times New Roman" panose="02020603050405020304" pitchFamily="18" charset="0"/>
              </a:rPr>
              <a:t>航照圖</a:t>
            </a:r>
            <a:r>
              <a:rPr kumimoji="0" lang="zh-TW" altLang="en-US" sz="2200" b="1" dirty="0">
                <a:ea typeface="標楷體" pitchFamily="65" charset="-120"/>
                <a:cs typeface="Times New Roman" panose="02020603050405020304" pitchFamily="18" charset="0"/>
              </a:rPr>
              <a:t>或政府機關測繪地圖等。</a:t>
            </a:r>
            <a:endParaRPr kumimoji="0" lang="en-US" altLang="zh-TW" sz="2200" b="1" dirty="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18</a:t>
            </a:fld>
            <a:endParaRPr lang="en-US" altLang="zh-TW"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內容版面配置區 2"/>
          <p:cNvSpPr>
            <a:spLocks noGrp="1"/>
          </p:cNvSpPr>
          <p:nvPr>
            <p:ph idx="1"/>
          </p:nvPr>
        </p:nvSpPr>
        <p:spPr>
          <a:xfrm>
            <a:off x="1259632" y="1628800"/>
            <a:ext cx="6913563" cy="4103861"/>
          </a:xfrm>
          <a:ln w="19050">
            <a:solidFill>
              <a:schemeClr val="tx1"/>
            </a:solidFill>
          </a:ln>
        </p:spPr>
        <p:txBody>
          <a:bodyPr/>
          <a:lstStyle/>
          <a:p>
            <a:pPr marL="0" indent="0">
              <a:spcBef>
                <a:spcPts val="600"/>
              </a:spcBef>
              <a:buNone/>
            </a:pPr>
            <a:r>
              <a:rPr lang="zh-TW" altLang="en-US" sz="2400" b="1" dirty="0">
                <a:solidFill>
                  <a:srgbClr val="006600"/>
                </a:solidFill>
                <a:ea typeface="標楷體" pitchFamily="65" charset="-120"/>
              </a:rPr>
              <a:t>第三條 </a:t>
            </a:r>
            <a:endParaRPr lang="zh-TW" altLang="en-US" sz="2400" dirty="0"/>
          </a:p>
          <a:p>
            <a:pPr marL="0" indent="0">
              <a:spcBef>
                <a:spcPts val="600"/>
              </a:spcBef>
              <a:buFont typeface="Wingdings" pitchFamily="2" charset="2"/>
              <a:buNone/>
            </a:pPr>
            <a:r>
              <a:rPr lang="zh-TW" altLang="en-US" sz="2400" b="1" dirty="0">
                <a:solidFill>
                  <a:srgbClr val="000000"/>
                </a:solidFill>
                <a:latin typeface="標楷體" pitchFamily="65" charset="-120"/>
                <a:ea typeface="標楷體" pitchFamily="65" charset="-120"/>
              </a:rPr>
              <a:t>本辦法所稱農業設施之種類如下： </a:t>
            </a:r>
            <a:endParaRPr lang="en-US" altLang="zh-TW" sz="2400" b="1" dirty="0">
              <a:solidFill>
                <a:srgbClr val="000000"/>
              </a:solidFill>
              <a:latin typeface="標楷體" pitchFamily="65" charset="-120"/>
              <a:ea typeface="標楷體" pitchFamily="65" charset="-120"/>
            </a:endParaRPr>
          </a:p>
          <a:p>
            <a:pPr marL="0" indent="0">
              <a:spcBef>
                <a:spcPts val="600"/>
              </a:spcBef>
              <a:buFont typeface="Wingdings" pitchFamily="2" charset="2"/>
              <a:buNone/>
            </a:pPr>
            <a:r>
              <a:rPr lang="zh-TW" altLang="en-US" sz="2400" b="1" dirty="0">
                <a:latin typeface="標楷體" pitchFamily="65" charset="-120"/>
                <a:ea typeface="標楷體" pitchFamily="65" charset="-120"/>
              </a:rPr>
              <a:t>一、農作產銷設施。 </a:t>
            </a:r>
            <a:endParaRPr lang="en-US" altLang="zh-TW" sz="2400" b="1" dirty="0">
              <a:latin typeface="標楷體" pitchFamily="65" charset="-120"/>
              <a:ea typeface="標楷體" pitchFamily="65" charset="-120"/>
            </a:endParaRPr>
          </a:p>
          <a:p>
            <a:pPr marL="0" indent="0">
              <a:spcBef>
                <a:spcPts val="600"/>
              </a:spcBef>
              <a:buFont typeface="Wingdings" pitchFamily="2" charset="2"/>
              <a:buNone/>
            </a:pPr>
            <a:r>
              <a:rPr lang="zh-TW" altLang="en-US" sz="2400" b="1" dirty="0">
                <a:latin typeface="標楷體" pitchFamily="65" charset="-120"/>
                <a:ea typeface="標楷體" pitchFamily="65" charset="-120"/>
              </a:rPr>
              <a:t>二、林業設施。</a:t>
            </a:r>
            <a:endParaRPr lang="en-US" altLang="zh-TW" sz="2400" b="1" dirty="0">
              <a:latin typeface="標楷體" pitchFamily="65" charset="-120"/>
              <a:ea typeface="標楷體" pitchFamily="65" charset="-120"/>
            </a:endParaRPr>
          </a:p>
          <a:p>
            <a:pPr marL="0" indent="0">
              <a:spcBef>
                <a:spcPts val="600"/>
              </a:spcBef>
              <a:buFont typeface="Wingdings" pitchFamily="2" charset="2"/>
              <a:buNone/>
            </a:pPr>
            <a:r>
              <a:rPr lang="zh-TW" altLang="en-US" sz="2400" b="1" dirty="0">
                <a:latin typeface="標楷體" pitchFamily="65" charset="-120"/>
                <a:ea typeface="標楷體" pitchFamily="65" charset="-120"/>
              </a:rPr>
              <a:t>三、自然保育設施。</a:t>
            </a:r>
            <a:endParaRPr lang="en-US" altLang="zh-TW" sz="2400" b="1" dirty="0">
              <a:latin typeface="標楷體" pitchFamily="65" charset="-120"/>
              <a:ea typeface="標楷體" pitchFamily="65" charset="-120"/>
            </a:endParaRPr>
          </a:p>
          <a:p>
            <a:pPr marL="0" indent="0">
              <a:spcBef>
                <a:spcPts val="600"/>
              </a:spcBef>
              <a:buFont typeface="Wingdings" pitchFamily="2" charset="2"/>
              <a:buNone/>
            </a:pPr>
            <a:r>
              <a:rPr lang="zh-TW" altLang="en-US" sz="2400" b="1" dirty="0">
                <a:latin typeface="標楷體" pitchFamily="65" charset="-120"/>
                <a:ea typeface="標楷體" pitchFamily="65" charset="-120"/>
              </a:rPr>
              <a:t>四、水產養殖設施。</a:t>
            </a:r>
            <a:endParaRPr lang="en-US" altLang="zh-TW" sz="2400" b="1" dirty="0">
              <a:latin typeface="標楷體" pitchFamily="65" charset="-120"/>
              <a:ea typeface="標楷體" pitchFamily="65" charset="-120"/>
            </a:endParaRPr>
          </a:p>
          <a:p>
            <a:pPr marL="0" indent="0">
              <a:spcBef>
                <a:spcPts val="600"/>
              </a:spcBef>
              <a:buFont typeface="Wingdings" pitchFamily="2" charset="2"/>
              <a:buNone/>
            </a:pPr>
            <a:r>
              <a:rPr lang="zh-TW" altLang="en-US" sz="2400" b="1" dirty="0">
                <a:latin typeface="標楷體" pitchFamily="65" charset="-120"/>
                <a:ea typeface="標楷體" pitchFamily="65" charset="-120"/>
              </a:rPr>
              <a:t>五、畜牧設施。</a:t>
            </a:r>
            <a:endParaRPr lang="en-US" altLang="zh-TW" sz="2400" b="1" dirty="0">
              <a:latin typeface="標楷體" pitchFamily="65" charset="-120"/>
              <a:ea typeface="標楷體" pitchFamily="65" charset="-120"/>
            </a:endParaRPr>
          </a:p>
          <a:p>
            <a:pPr marL="0" indent="0">
              <a:spcBef>
                <a:spcPts val="600"/>
              </a:spcBef>
              <a:buFont typeface="Wingdings" pitchFamily="2" charset="2"/>
              <a:buNone/>
            </a:pPr>
            <a:r>
              <a:rPr lang="zh-TW" altLang="en-US" sz="2400" b="1" dirty="0">
                <a:latin typeface="標楷體" pitchFamily="65" charset="-120"/>
                <a:ea typeface="標楷體" pitchFamily="65" charset="-120"/>
              </a:rPr>
              <a:t>六、休閒農業設施。</a:t>
            </a:r>
            <a:endParaRPr lang="en-US" altLang="zh-TW" sz="2400" b="1" dirty="0">
              <a:latin typeface="標楷體" pitchFamily="65" charset="-120"/>
              <a:ea typeface="標楷體" pitchFamily="65" charset="-120"/>
            </a:endParaRPr>
          </a:p>
          <a:p>
            <a:pPr marL="0" indent="0">
              <a:spcBef>
                <a:spcPts val="600"/>
              </a:spcBef>
              <a:buFont typeface="Wingdings" pitchFamily="2" charset="2"/>
              <a:buNone/>
            </a:pPr>
            <a:r>
              <a:rPr lang="zh-TW" altLang="en-US" sz="2400" b="1" dirty="0">
                <a:latin typeface="標楷體" pitchFamily="65" charset="-120"/>
                <a:ea typeface="標楷體" pitchFamily="65" charset="-120"/>
              </a:rPr>
              <a:t>七、綠能設施。</a:t>
            </a:r>
            <a:endParaRPr lang="zh-TW" altLang="en-US" b="1" dirty="0">
              <a:latin typeface="標楷體" pitchFamily="65" charset="-120"/>
              <a:ea typeface="標楷體" pitchFamily="65" charset="-120"/>
            </a:endParaRPr>
          </a:p>
        </p:txBody>
      </p:sp>
      <p:sp>
        <p:nvSpPr>
          <p:cNvPr id="5" name="AutoShape 5"/>
          <p:cNvSpPr>
            <a:spLocks noChangeArrowheads="1"/>
          </p:cNvSpPr>
          <p:nvPr/>
        </p:nvSpPr>
        <p:spPr bwMode="auto">
          <a:xfrm>
            <a:off x="1619250" y="549275"/>
            <a:ext cx="5616575" cy="792163"/>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lgn="ctr">
              <a:defRPr/>
            </a:pPr>
            <a:r>
              <a:rPr lang="zh-TW" altLang="en-US" sz="3200" b="1" dirty="0">
                <a:ea typeface="微軟正黑體" pitchFamily="34" charset="-120"/>
              </a:rPr>
              <a:t>本辦法所稱之農業設施種類</a:t>
            </a:r>
          </a:p>
        </p:txBody>
      </p:sp>
      <p:sp>
        <p:nvSpPr>
          <p:cNvPr id="2" name="投影片編號版面配置區 1"/>
          <p:cNvSpPr>
            <a:spLocks noGrp="1"/>
          </p:cNvSpPr>
          <p:nvPr>
            <p:ph type="sldNum" sz="quarter" idx="12"/>
          </p:nvPr>
        </p:nvSpPr>
        <p:spPr/>
        <p:txBody>
          <a:bodyPr/>
          <a:lstStyle/>
          <a:p>
            <a:pPr>
              <a:defRPr/>
            </a:pPr>
            <a:fld id="{6A1CE729-A07A-4976-ABDF-B03CC4741252}" type="slidenum">
              <a:rPr lang="en-US" altLang="zh-TW" sz="1600" b="0"/>
              <a:pPr>
                <a:defRPr/>
              </a:pPr>
              <a:t>19</a:t>
            </a:fld>
            <a:endParaRPr lang="en-US" altLang="zh-TW" sz="1600" b="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AutoShape 4"/>
          <p:cNvSpPr>
            <a:spLocks noChangeArrowheads="1"/>
          </p:cNvSpPr>
          <p:nvPr/>
        </p:nvSpPr>
        <p:spPr bwMode="auto">
          <a:xfrm>
            <a:off x="1118344" y="44624"/>
            <a:ext cx="7292588" cy="745756"/>
          </a:xfrm>
          <a:prstGeom prst="roundRect">
            <a:avLst>
              <a:gd name="adj" fmla="val 16667"/>
            </a:avLst>
          </a:prstGeom>
          <a:gradFill rotWithShape="1">
            <a:gsLst>
              <a:gs pos="0">
                <a:srgbClr val="CFEA9E"/>
              </a:gs>
              <a:gs pos="50000">
                <a:schemeClr val="bg1"/>
              </a:gs>
              <a:gs pos="100000">
                <a:srgbClr val="CFEA9E"/>
              </a:gs>
            </a:gsLst>
            <a:lin ang="5400000" scaled="1"/>
          </a:gradFill>
          <a:ln w="9525">
            <a:solidFill>
              <a:schemeClr val="tx1"/>
            </a:solidFill>
            <a:miter lim="800000"/>
            <a:headEnd/>
            <a:tailEnd/>
          </a:ln>
          <a:effectLst/>
        </p:spPr>
        <p:txBody>
          <a:bodyPr wrap="none" anchor="ctr"/>
          <a:lstStyle/>
          <a:p>
            <a:pPr>
              <a:spcBef>
                <a:spcPts val="0"/>
              </a:spcBef>
              <a:buClr>
                <a:srgbClr val="A50021"/>
              </a:buClr>
              <a:buSzPct val="75000"/>
              <a:defRPr/>
            </a:pPr>
            <a:r>
              <a:rPr lang="en-US" altLang="zh-TW" sz="2200" b="1" dirty="0">
                <a:ea typeface="標楷體" pitchFamily="65" charset="-120"/>
                <a:cs typeface="Times New Roman" panose="02020603050405020304" pitchFamily="18" charset="0"/>
              </a:rPr>
              <a:t>92</a:t>
            </a:r>
            <a:r>
              <a:rPr lang="zh-TW" altLang="en-US" sz="2200" b="1" dirty="0">
                <a:ea typeface="標楷體" pitchFamily="65" charset="-120"/>
                <a:cs typeface="Times New Roman" panose="02020603050405020304" pitchFamily="18" charset="0"/>
              </a:rPr>
              <a:t>年</a:t>
            </a:r>
            <a:r>
              <a:rPr lang="en-US" altLang="zh-TW" sz="2200" b="1" dirty="0">
                <a:ea typeface="標楷體" pitchFamily="65" charset="-120"/>
                <a:cs typeface="Times New Roman" panose="02020603050405020304" pitchFamily="18" charset="0"/>
              </a:rPr>
              <a:t>12</a:t>
            </a:r>
            <a:r>
              <a:rPr lang="zh-TW" altLang="en-US" sz="2200" b="1" dirty="0">
                <a:ea typeface="標楷體" pitchFamily="65" charset="-120"/>
                <a:cs typeface="Times New Roman" panose="02020603050405020304" pitchFamily="18" charset="0"/>
              </a:rPr>
              <a:t>月</a:t>
            </a:r>
            <a:r>
              <a:rPr lang="en-US" altLang="zh-TW" sz="2200" b="1" dirty="0">
                <a:ea typeface="標楷體" pitchFamily="65" charset="-120"/>
                <a:cs typeface="Times New Roman" panose="02020603050405020304" pitchFamily="18" charset="0"/>
              </a:rPr>
              <a:t>15</a:t>
            </a:r>
            <a:r>
              <a:rPr lang="zh-TW" altLang="en-US" sz="2200" b="1" dirty="0">
                <a:ea typeface="標楷體" pitchFamily="65" charset="-120"/>
                <a:cs typeface="Times New Roman" panose="02020603050405020304" pitchFamily="18" charset="0"/>
              </a:rPr>
              <a:t>日發布 </a:t>
            </a:r>
            <a:r>
              <a:rPr kumimoji="0" lang="zh-TW" altLang="en-US" sz="2200" b="1" dirty="0">
                <a:ea typeface="標楷體" panose="03000509000000000000" pitchFamily="65" charset="-120"/>
                <a:cs typeface="Times New Roman" panose="02020603050405020304" pitchFamily="18" charset="0"/>
              </a:rPr>
              <a:t>計</a:t>
            </a:r>
            <a:r>
              <a:rPr kumimoji="0" lang="en-US" altLang="zh-TW" sz="2200" b="1" dirty="0">
                <a:ea typeface="標楷體" panose="03000509000000000000" pitchFamily="65" charset="-120"/>
                <a:cs typeface="Times New Roman" panose="02020603050405020304" pitchFamily="18" charset="0"/>
              </a:rPr>
              <a:t>28</a:t>
            </a:r>
            <a:r>
              <a:rPr kumimoji="0" lang="zh-TW" altLang="en-US" sz="2200" b="1" dirty="0">
                <a:ea typeface="標楷體" panose="03000509000000000000" pitchFamily="65" charset="-120"/>
                <a:cs typeface="Times New Roman" panose="02020603050405020304" pitchFamily="18" charset="0"/>
              </a:rPr>
              <a:t>條</a:t>
            </a:r>
          </a:p>
          <a:p>
            <a:pPr>
              <a:spcBef>
                <a:spcPts val="0"/>
              </a:spcBef>
              <a:buClr>
                <a:srgbClr val="A50021"/>
              </a:buClr>
              <a:buSzPct val="75000"/>
              <a:defRPr/>
            </a:pPr>
            <a:r>
              <a:rPr lang="zh-TW" altLang="en-US" sz="2200" b="1" dirty="0">
                <a:ea typeface="標楷體" panose="03000509000000000000" pitchFamily="65" charset="-120"/>
                <a:cs typeface="Times New Roman" panose="02020603050405020304" pitchFamily="18" charset="0"/>
              </a:rPr>
              <a:t>農業用地</a:t>
            </a:r>
            <a:r>
              <a:rPr lang="zh-TW" altLang="en-US" sz="2200" b="1" u="sng" dirty="0">
                <a:ea typeface="標楷體" panose="03000509000000000000" pitchFamily="65" charset="-120"/>
                <a:cs typeface="Times New Roman" panose="02020603050405020304" pitchFamily="18" charset="0"/>
              </a:rPr>
              <a:t>容許</a:t>
            </a:r>
            <a:r>
              <a:rPr lang="zh-TW" altLang="en-US" sz="2200" b="1" dirty="0">
                <a:ea typeface="標楷體" panose="03000509000000000000" pitchFamily="65" charset="-120"/>
                <a:cs typeface="Times New Roman" panose="02020603050405020304" pitchFamily="18" charset="0"/>
              </a:rPr>
              <a:t>作農業設施使用審查辦法</a:t>
            </a:r>
          </a:p>
        </p:txBody>
      </p:sp>
      <p:sp>
        <p:nvSpPr>
          <p:cNvPr id="70663" name="AutoShape 7"/>
          <p:cNvSpPr>
            <a:spLocks noChangeArrowheads="1"/>
          </p:cNvSpPr>
          <p:nvPr/>
        </p:nvSpPr>
        <p:spPr bwMode="auto">
          <a:xfrm>
            <a:off x="1109835" y="908720"/>
            <a:ext cx="7292194" cy="741196"/>
          </a:xfrm>
          <a:prstGeom prst="roundRect">
            <a:avLst>
              <a:gd name="adj" fmla="val 16667"/>
            </a:avLst>
          </a:prstGeom>
          <a:gradFill rotWithShape="1">
            <a:gsLst>
              <a:gs pos="0">
                <a:srgbClr val="CFEA9E"/>
              </a:gs>
              <a:gs pos="50000">
                <a:schemeClr val="bg1"/>
              </a:gs>
              <a:gs pos="100000">
                <a:srgbClr val="ECF7D9"/>
              </a:gs>
            </a:gsLst>
            <a:lin ang="5400000" scaled="1"/>
          </a:gradFill>
          <a:ln w="9525" algn="ctr">
            <a:solidFill>
              <a:schemeClr val="tx1"/>
            </a:solidFill>
            <a:round/>
            <a:headEnd/>
            <a:tailEnd/>
          </a:ln>
          <a:effectLst/>
        </p:spPr>
        <p:txBody>
          <a:bodyPr wrap="none" anchor="ctr"/>
          <a:lstStyle/>
          <a:p>
            <a:pPr>
              <a:defRPr/>
            </a:pPr>
            <a:r>
              <a:rPr lang="en-US" altLang="zh-TW" sz="2200" b="1" dirty="0" smtClean="0">
                <a:ea typeface="標楷體" pitchFamily="65" charset="-120"/>
                <a:cs typeface="Times New Roman" panose="02020603050405020304" pitchFamily="18" charset="0"/>
              </a:rPr>
              <a:t>98</a:t>
            </a:r>
            <a:r>
              <a:rPr lang="zh-TW" altLang="en-US" sz="2200" b="1" dirty="0">
                <a:ea typeface="標楷體" pitchFamily="65" charset="-120"/>
                <a:cs typeface="Times New Roman" panose="02020603050405020304" pitchFamily="18" charset="0"/>
              </a:rPr>
              <a:t>年</a:t>
            </a:r>
            <a:r>
              <a:rPr lang="en-US" altLang="zh-TW" sz="2200" b="1" dirty="0">
                <a:ea typeface="標楷體" pitchFamily="65" charset="-120"/>
                <a:cs typeface="Times New Roman" panose="02020603050405020304" pitchFamily="18" charset="0"/>
              </a:rPr>
              <a:t>3</a:t>
            </a:r>
            <a:r>
              <a:rPr lang="zh-TW" altLang="en-US" sz="2200" b="1" dirty="0">
                <a:ea typeface="標楷體" pitchFamily="65" charset="-120"/>
                <a:cs typeface="Times New Roman" panose="02020603050405020304" pitchFamily="18" charset="0"/>
              </a:rPr>
              <a:t>月</a:t>
            </a:r>
            <a:r>
              <a:rPr lang="en-US" altLang="zh-TW" sz="2200" b="1" dirty="0">
                <a:ea typeface="標楷體" pitchFamily="65" charset="-120"/>
                <a:cs typeface="Times New Roman" panose="02020603050405020304" pitchFamily="18" charset="0"/>
              </a:rPr>
              <a:t>16</a:t>
            </a:r>
            <a:r>
              <a:rPr lang="zh-TW" altLang="en-US" sz="2200" b="1" dirty="0">
                <a:ea typeface="標楷體" pitchFamily="65" charset="-120"/>
                <a:cs typeface="Times New Roman" panose="02020603050405020304" pitchFamily="18" charset="0"/>
              </a:rPr>
              <a:t>日修正發布 全條文 計</a:t>
            </a:r>
            <a:r>
              <a:rPr lang="en-US" altLang="zh-TW" sz="2200" b="1" dirty="0">
                <a:ea typeface="標楷體" pitchFamily="65" charset="-120"/>
                <a:cs typeface="Times New Roman" panose="02020603050405020304" pitchFamily="18" charset="0"/>
              </a:rPr>
              <a:t>30</a:t>
            </a:r>
            <a:r>
              <a:rPr lang="zh-TW" altLang="en-US" sz="2200" b="1" dirty="0">
                <a:ea typeface="標楷體" pitchFamily="65" charset="-120"/>
                <a:cs typeface="Times New Roman" panose="02020603050405020304" pitchFamily="18" charset="0"/>
              </a:rPr>
              <a:t>條</a:t>
            </a:r>
          </a:p>
          <a:p>
            <a:pPr>
              <a:defRPr/>
            </a:pPr>
            <a:r>
              <a:rPr lang="zh-TW" altLang="en-US" sz="2200" b="1" u="sng" dirty="0">
                <a:solidFill>
                  <a:srgbClr val="FF0000"/>
                </a:solidFill>
                <a:ea typeface="標楷體" pitchFamily="65" charset="-120"/>
                <a:cs typeface="Times New Roman" panose="02020603050405020304" pitchFamily="18" charset="0"/>
              </a:rPr>
              <a:t>申請</a:t>
            </a:r>
            <a:r>
              <a:rPr lang="zh-TW" altLang="en-US" sz="2200" b="1" dirty="0">
                <a:ea typeface="標楷體" pitchFamily="65" charset="-120"/>
                <a:cs typeface="Times New Roman" panose="02020603050405020304" pitchFamily="18" charset="0"/>
              </a:rPr>
              <a:t>農業用地作農業設施</a:t>
            </a:r>
            <a:r>
              <a:rPr lang="zh-TW" altLang="en-US" sz="2200" b="1" u="sng" dirty="0">
                <a:solidFill>
                  <a:srgbClr val="FF0000"/>
                </a:solidFill>
                <a:ea typeface="標楷體" pitchFamily="65" charset="-120"/>
                <a:cs typeface="Times New Roman" panose="02020603050405020304" pitchFamily="18" charset="0"/>
              </a:rPr>
              <a:t>容許使用</a:t>
            </a:r>
            <a:r>
              <a:rPr lang="zh-TW" altLang="en-US" sz="2200" b="1" dirty="0">
                <a:ea typeface="標楷體" pitchFamily="65" charset="-120"/>
                <a:cs typeface="Times New Roman" panose="02020603050405020304" pitchFamily="18" charset="0"/>
              </a:rPr>
              <a:t>審查</a:t>
            </a:r>
            <a:r>
              <a:rPr lang="zh-TW" altLang="en-US" sz="2200" b="1" dirty="0" smtClean="0">
                <a:ea typeface="標楷體" pitchFamily="65" charset="-120"/>
                <a:cs typeface="Times New Roman" panose="02020603050405020304" pitchFamily="18" charset="0"/>
              </a:rPr>
              <a:t>辦法</a:t>
            </a:r>
            <a:endParaRPr lang="zh-TW" altLang="en-US" sz="2200" b="1" dirty="0">
              <a:ea typeface="標楷體" pitchFamily="65" charset="-120"/>
              <a:cs typeface="Times New Roman" panose="02020603050405020304" pitchFamily="18" charset="0"/>
            </a:endParaRPr>
          </a:p>
        </p:txBody>
      </p:sp>
      <p:sp>
        <p:nvSpPr>
          <p:cNvPr id="7" name="AutoShape 7"/>
          <p:cNvSpPr>
            <a:spLocks noChangeArrowheads="1"/>
          </p:cNvSpPr>
          <p:nvPr/>
        </p:nvSpPr>
        <p:spPr bwMode="auto">
          <a:xfrm>
            <a:off x="1118344" y="1700808"/>
            <a:ext cx="7306191" cy="360040"/>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defRPr/>
            </a:pPr>
            <a:r>
              <a:rPr lang="en-US" altLang="zh-TW" sz="2200" b="1" dirty="0">
                <a:solidFill>
                  <a:srgbClr val="0000FF"/>
                </a:solidFill>
                <a:ea typeface="標楷體" pitchFamily="65" charset="-120"/>
                <a:cs typeface="Times New Roman" panose="02020603050405020304" pitchFamily="18" charset="0"/>
              </a:rPr>
              <a:t>102</a:t>
            </a:r>
            <a:r>
              <a:rPr lang="zh-TW" altLang="en-US" sz="2200" b="1" dirty="0">
                <a:solidFill>
                  <a:srgbClr val="0000FF"/>
                </a:solidFill>
                <a:ea typeface="標楷體" pitchFamily="65" charset="-120"/>
                <a:cs typeface="Times New Roman" panose="02020603050405020304" pitchFamily="18" charset="0"/>
              </a:rPr>
              <a:t>年</a:t>
            </a:r>
            <a:r>
              <a:rPr lang="en-US" altLang="zh-TW" sz="2200" b="1" dirty="0">
                <a:solidFill>
                  <a:srgbClr val="0000FF"/>
                </a:solidFill>
                <a:ea typeface="標楷體" pitchFamily="65" charset="-120"/>
                <a:cs typeface="Times New Roman" panose="02020603050405020304" pitchFamily="18" charset="0"/>
              </a:rPr>
              <a:t>10</a:t>
            </a:r>
            <a:r>
              <a:rPr lang="zh-TW" altLang="en-US" sz="2200" b="1" dirty="0">
                <a:solidFill>
                  <a:srgbClr val="0000FF"/>
                </a:solidFill>
                <a:ea typeface="標楷體" pitchFamily="65" charset="-120"/>
                <a:cs typeface="Times New Roman" panose="02020603050405020304" pitchFamily="18" charset="0"/>
              </a:rPr>
              <a:t>月</a:t>
            </a:r>
            <a:r>
              <a:rPr lang="en-US" altLang="zh-TW" sz="2200" b="1" dirty="0">
                <a:solidFill>
                  <a:srgbClr val="0000FF"/>
                </a:solidFill>
                <a:ea typeface="標楷體" pitchFamily="65" charset="-120"/>
                <a:cs typeface="Times New Roman" panose="02020603050405020304" pitchFamily="18" charset="0"/>
              </a:rPr>
              <a:t>9</a:t>
            </a:r>
            <a:r>
              <a:rPr lang="zh-TW" altLang="en-US" sz="2200" b="1" dirty="0">
                <a:solidFill>
                  <a:srgbClr val="0000FF"/>
                </a:solidFill>
                <a:ea typeface="標楷體" pitchFamily="65" charset="-120"/>
                <a:cs typeface="Times New Roman" panose="02020603050405020304" pitchFamily="18" charset="0"/>
              </a:rPr>
              <a:t>日修正發布 全條文 </a:t>
            </a:r>
            <a:r>
              <a:rPr kumimoji="0" lang="zh-TW" altLang="en-US" sz="2200" b="1" dirty="0">
                <a:solidFill>
                  <a:srgbClr val="0000FF"/>
                </a:solidFill>
                <a:ea typeface="標楷體" pitchFamily="65" charset="-120"/>
                <a:cs typeface="Times New Roman" panose="02020603050405020304" pitchFamily="18" charset="0"/>
              </a:rPr>
              <a:t>計</a:t>
            </a:r>
            <a:r>
              <a:rPr kumimoji="0" lang="en-US" altLang="zh-TW" sz="2200" b="1" dirty="0">
                <a:solidFill>
                  <a:srgbClr val="0000FF"/>
                </a:solidFill>
                <a:ea typeface="標楷體" pitchFamily="65" charset="-120"/>
                <a:cs typeface="Times New Roman" panose="02020603050405020304" pitchFamily="18" charset="0"/>
              </a:rPr>
              <a:t>37</a:t>
            </a:r>
            <a:r>
              <a:rPr kumimoji="0" lang="zh-TW" altLang="en-US" sz="2200" b="1" dirty="0">
                <a:solidFill>
                  <a:srgbClr val="0000FF"/>
                </a:solidFill>
                <a:ea typeface="標楷體" pitchFamily="65" charset="-120"/>
                <a:cs typeface="Times New Roman" panose="02020603050405020304" pitchFamily="18" charset="0"/>
              </a:rPr>
              <a:t>條</a:t>
            </a:r>
          </a:p>
        </p:txBody>
      </p:sp>
      <p:sp>
        <p:nvSpPr>
          <p:cNvPr id="9" name="AutoShape 7"/>
          <p:cNvSpPr>
            <a:spLocks noChangeArrowheads="1"/>
          </p:cNvSpPr>
          <p:nvPr/>
        </p:nvSpPr>
        <p:spPr bwMode="auto">
          <a:xfrm>
            <a:off x="1118344" y="2132856"/>
            <a:ext cx="7318171" cy="360040"/>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defRPr/>
            </a:pPr>
            <a:r>
              <a:rPr lang="en-US" altLang="zh-TW" sz="2200" b="1" dirty="0">
                <a:ea typeface="標楷體" pitchFamily="65" charset="-120"/>
                <a:cs typeface="Times New Roman" panose="02020603050405020304" pitchFamily="18" charset="0"/>
              </a:rPr>
              <a:t>104</a:t>
            </a:r>
            <a:r>
              <a:rPr lang="zh-TW" altLang="en-US" sz="2200" b="1" dirty="0">
                <a:ea typeface="標楷體" pitchFamily="65" charset="-120"/>
                <a:cs typeface="Times New Roman" panose="02020603050405020304" pitchFamily="18" charset="0"/>
              </a:rPr>
              <a:t>年</a:t>
            </a:r>
            <a:r>
              <a:rPr lang="en-US" altLang="zh-TW" sz="2200" b="1" dirty="0">
                <a:ea typeface="標楷體" pitchFamily="65" charset="-120"/>
                <a:cs typeface="Times New Roman" panose="02020603050405020304" pitchFamily="18" charset="0"/>
              </a:rPr>
              <a:t>4</a:t>
            </a:r>
            <a:r>
              <a:rPr lang="zh-TW" altLang="en-US" sz="2200" b="1" dirty="0">
                <a:ea typeface="標楷體" pitchFamily="65" charset="-120"/>
                <a:cs typeface="Times New Roman" panose="02020603050405020304" pitchFamily="18" charset="0"/>
              </a:rPr>
              <a:t>月</a:t>
            </a:r>
            <a:r>
              <a:rPr lang="en-US" altLang="zh-TW" sz="2200" b="1" dirty="0">
                <a:ea typeface="標楷體" pitchFamily="65" charset="-120"/>
                <a:cs typeface="Times New Roman" panose="02020603050405020304" pitchFamily="18" charset="0"/>
              </a:rPr>
              <a:t>9</a:t>
            </a:r>
            <a:r>
              <a:rPr lang="zh-TW" altLang="en-US" sz="2200" b="1" dirty="0">
                <a:ea typeface="標楷體" pitchFamily="65" charset="-120"/>
                <a:cs typeface="Times New Roman" panose="02020603050405020304" pitchFamily="18" charset="0"/>
              </a:rPr>
              <a:t>日修正發布  附表</a:t>
            </a:r>
            <a:r>
              <a:rPr lang="en-US" altLang="zh-TW" sz="2200" b="1" dirty="0">
                <a:ea typeface="標楷體" pitchFamily="65" charset="-120"/>
                <a:cs typeface="Times New Roman" panose="02020603050405020304" pitchFamily="18" charset="0"/>
              </a:rPr>
              <a:t>2</a:t>
            </a:r>
            <a:r>
              <a:rPr lang="zh-TW" altLang="en-US" sz="2200" b="1" dirty="0">
                <a:ea typeface="標楷體" pitchFamily="65" charset="-120"/>
                <a:cs typeface="Times New Roman" panose="02020603050405020304" pitchFamily="18" charset="0"/>
              </a:rPr>
              <a:t>、附表</a:t>
            </a:r>
            <a:r>
              <a:rPr lang="en-US" altLang="zh-TW" sz="2200" b="1" dirty="0">
                <a:ea typeface="標楷體" pitchFamily="65" charset="-120"/>
                <a:cs typeface="Times New Roman" panose="02020603050405020304" pitchFamily="18" charset="0"/>
              </a:rPr>
              <a:t>4</a:t>
            </a:r>
          </a:p>
        </p:txBody>
      </p:sp>
      <p:sp>
        <p:nvSpPr>
          <p:cNvPr id="10" name="AutoShape 7"/>
          <p:cNvSpPr>
            <a:spLocks noChangeArrowheads="1"/>
          </p:cNvSpPr>
          <p:nvPr/>
        </p:nvSpPr>
        <p:spPr bwMode="auto">
          <a:xfrm>
            <a:off x="1144400" y="2564904"/>
            <a:ext cx="7292115" cy="360040"/>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defRPr/>
            </a:pPr>
            <a:r>
              <a:rPr lang="en-US" altLang="zh-TW" sz="2200" b="1" dirty="0">
                <a:ea typeface="標楷體" pitchFamily="65" charset="-120"/>
                <a:cs typeface="Times New Roman" panose="02020603050405020304" pitchFamily="18" charset="0"/>
              </a:rPr>
              <a:t>104</a:t>
            </a:r>
            <a:r>
              <a:rPr lang="zh-TW" altLang="en-US" sz="2200" b="1" dirty="0">
                <a:ea typeface="標楷體" pitchFamily="65" charset="-120"/>
                <a:cs typeface="Times New Roman" panose="02020603050405020304" pitchFamily="18" charset="0"/>
              </a:rPr>
              <a:t>年</a:t>
            </a:r>
            <a:r>
              <a:rPr lang="en-US" altLang="zh-TW" sz="2200" b="1" dirty="0">
                <a:ea typeface="標楷體" pitchFamily="65" charset="-120"/>
                <a:cs typeface="Times New Roman" panose="02020603050405020304" pitchFamily="18" charset="0"/>
              </a:rPr>
              <a:t>8</a:t>
            </a:r>
            <a:r>
              <a:rPr lang="zh-TW" altLang="en-US" sz="2200" b="1" dirty="0">
                <a:ea typeface="標楷體" pitchFamily="65" charset="-120"/>
                <a:cs typeface="Times New Roman" panose="02020603050405020304" pitchFamily="18" charset="0"/>
              </a:rPr>
              <a:t>月</a:t>
            </a:r>
            <a:r>
              <a:rPr lang="en-US" altLang="zh-TW" sz="2200" b="1" dirty="0">
                <a:ea typeface="標楷體" pitchFamily="65" charset="-120"/>
                <a:cs typeface="Times New Roman" panose="02020603050405020304" pitchFamily="18" charset="0"/>
              </a:rPr>
              <a:t>12</a:t>
            </a:r>
            <a:r>
              <a:rPr lang="zh-TW" altLang="en-US" sz="2200" b="1" dirty="0">
                <a:ea typeface="標楷體" pitchFamily="65" charset="-120"/>
                <a:cs typeface="Times New Roman" panose="02020603050405020304" pitchFamily="18" charset="0"/>
              </a:rPr>
              <a:t>日修正發布 第</a:t>
            </a:r>
            <a:r>
              <a:rPr lang="en-US" altLang="zh-TW" sz="2200" b="1" dirty="0">
                <a:ea typeface="標楷體" pitchFamily="65" charset="-120"/>
                <a:cs typeface="Times New Roman" panose="02020603050405020304" pitchFamily="18" charset="0"/>
              </a:rPr>
              <a:t>30</a:t>
            </a:r>
            <a:r>
              <a:rPr lang="zh-TW" altLang="en-US" sz="2200" b="1" dirty="0">
                <a:ea typeface="標楷體" pitchFamily="65" charset="-120"/>
                <a:cs typeface="Times New Roman" panose="02020603050405020304" pitchFamily="18" charset="0"/>
              </a:rPr>
              <a:t>條</a:t>
            </a:r>
            <a:endParaRPr lang="en-US" altLang="zh-TW" sz="2200" b="1" dirty="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6A1CE729-A07A-4976-ABDF-B03CC4741252}" type="slidenum">
              <a:rPr lang="en-US" altLang="zh-TW" sz="1600" b="0"/>
              <a:pPr>
                <a:defRPr/>
              </a:pPr>
              <a:t>2</a:t>
            </a:fld>
            <a:endParaRPr lang="en-US" altLang="zh-TW" sz="1600" b="0" dirty="0"/>
          </a:p>
        </p:txBody>
      </p:sp>
      <p:sp>
        <p:nvSpPr>
          <p:cNvPr id="12" name="AutoShape 7"/>
          <p:cNvSpPr>
            <a:spLocks noChangeArrowheads="1"/>
          </p:cNvSpPr>
          <p:nvPr/>
        </p:nvSpPr>
        <p:spPr bwMode="auto">
          <a:xfrm>
            <a:off x="1131948" y="4221088"/>
            <a:ext cx="7288451" cy="360040"/>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defRPr/>
            </a:pPr>
            <a:r>
              <a:rPr lang="en-US" altLang="zh-TW" sz="2200" b="1" dirty="0">
                <a:ea typeface="標楷體" pitchFamily="65" charset="-120"/>
                <a:cs typeface="Times New Roman" panose="02020603050405020304" pitchFamily="18" charset="0"/>
              </a:rPr>
              <a:t>108</a:t>
            </a:r>
            <a:r>
              <a:rPr lang="zh-TW" altLang="en-US" sz="2200" b="1" dirty="0">
                <a:ea typeface="標楷體" pitchFamily="65" charset="-120"/>
                <a:cs typeface="Times New Roman" panose="02020603050405020304" pitchFamily="18" charset="0"/>
              </a:rPr>
              <a:t>年</a:t>
            </a:r>
            <a:r>
              <a:rPr lang="en-US" altLang="zh-TW" sz="2200" b="1" dirty="0">
                <a:ea typeface="標楷體" pitchFamily="65" charset="-120"/>
                <a:cs typeface="Times New Roman" panose="02020603050405020304" pitchFamily="18" charset="0"/>
              </a:rPr>
              <a:t>5</a:t>
            </a:r>
            <a:r>
              <a:rPr lang="zh-TW" altLang="en-US" sz="2200" b="1" dirty="0">
                <a:ea typeface="標楷體" pitchFamily="65" charset="-120"/>
                <a:cs typeface="Times New Roman" panose="02020603050405020304" pitchFamily="18" charset="0"/>
              </a:rPr>
              <a:t>月</a:t>
            </a:r>
            <a:r>
              <a:rPr lang="en-US" altLang="zh-TW" sz="2200" b="1" dirty="0">
                <a:ea typeface="標楷體" pitchFamily="65" charset="-120"/>
                <a:cs typeface="Times New Roman" panose="02020603050405020304" pitchFamily="18" charset="0"/>
              </a:rPr>
              <a:t>8</a:t>
            </a:r>
            <a:r>
              <a:rPr lang="zh-TW" altLang="en-US" sz="2200" b="1" dirty="0">
                <a:ea typeface="標楷體" pitchFamily="65" charset="-120"/>
                <a:cs typeface="Times New Roman" panose="02020603050405020304" pitchFamily="18" charset="0"/>
              </a:rPr>
              <a:t>日修正發布 第</a:t>
            </a:r>
            <a:r>
              <a:rPr lang="en-US" altLang="zh-TW" sz="2200" b="1" dirty="0">
                <a:ea typeface="標楷體" pitchFamily="65" charset="-120"/>
                <a:cs typeface="Times New Roman" panose="02020603050405020304" pitchFamily="18" charset="0"/>
              </a:rPr>
              <a:t>28</a:t>
            </a:r>
            <a:r>
              <a:rPr lang="zh-TW" altLang="en-US" sz="2200" b="1" dirty="0">
                <a:ea typeface="標楷體" pitchFamily="65" charset="-120"/>
                <a:cs typeface="Times New Roman" panose="02020603050405020304" pitchFamily="18" charset="0"/>
              </a:rPr>
              <a:t>條、第</a:t>
            </a:r>
            <a:r>
              <a:rPr lang="en-US" altLang="zh-TW" sz="2200" b="1" dirty="0">
                <a:ea typeface="標楷體" pitchFamily="65" charset="-120"/>
                <a:cs typeface="Times New Roman" panose="02020603050405020304" pitchFamily="18" charset="0"/>
              </a:rPr>
              <a:t>29</a:t>
            </a:r>
            <a:r>
              <a:rPr lang="zh-TW" altLang="en-US" sz="2200" b="1" dirty="0">
                <a:ea typeface="標楷體" pitchFamily="65" charset="-120"/>
                <a:cs typeface="Times New Roman" panose="02020603050405020304" pitchFamily="18" charset="0"/>
              </a:rPr>
              <a:t>條及附表</a:t>
            </a:r>
            <a:r>
              <a:rPr lang="en-US" altLang="zh-TW" sz="2200" b="1" dirty="0">
                <a:ea typeface="標楷體" pitchFamily="65" charset="-120"/>
                <a:cs typeface="Times New Roman" panose="02020603050405020304" pitchFamily="18" charset="0"/>
              </a:rPr>
              <a:t>4</a:t>
            </a:r>
            <a:endParaRPr kumimoji="0" lang="zh-TW" altLang="en-US" sz="2200" b="1" dirty="0">
              <a:ea typeface="標楷體" pitchFamily="65" charset="-120"/>
              <a:cs typeface="Times New Roman" panose="02020603050405020304" pitchFamily="18" charset="0"/>
            </a:endParaRPr>
          </a:p>
        </p:txBody>
      </p:sp>
      <p:sp>
        <p:nvSpPr>
          <p:cNvPr id="14" name="AutoShape 7"/>
          <p:cNvSpPr>
            <a:spLocks noChangeArrowheads="1"/>
          </p:cNvSpPr>
          <p:nvPr/>
        </p:nvSpPr>
        <p:spPr bwMode="auto">
          <a:xfrm>
            <a:off x="1134660" y="2996952"/>
            <a:ext cx="7292587" cy="720080"/>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spcBef>
                <a:spcPts val="0"/>
              </a:spcBef>
            </a:pPr>
            <a:r>
              <a:rPr lang="en-US" altLang="zh-TW" sz="2200" b="1" dirty="0">
                <a:solidFill>
                  <a:srgbClr val="0000FF"/>
                </a:solidFill>
                <a:ea typeface="標楷體" pitchFamily="65" charset="-120"/>
                <a:cs typeface="Times New Roman" panose="02020603050405020304" pitchFamily="18" charset="0"/>
              </a:rPr>
              <a:t>106</a:t>
            </a:r>
            <a:r>
              <a:rPr lang="zh-TW" altLang="en-US" sz="2200" b="1" dirty="0">
                <a:solidFill>
                  <a:srgbClr val="0000FF"/>
                </a:solidFill>
                <a:ea typeface="標楷體" pitchFamily="65" charset="-120"/>
                <a:cs typeface="Times New Roman" panose="02020603050405020304" pitchFamily="18" charset="0"/>
              </a:rPr>
              <a:t>年</a:t>
            </a:r>
            <a:r>
              <a:rPr lang="en-US" altLang="zh-TW" sz="2200" b="1" dirty="0">
                <a:solidFill>
                  <a:srgbClr val="0000FF"/>
                </a:solidFill>
                <a:ea typeface="標楷體" pitchFamily="65" charset="-120"/>
                <a:cs typeface="Times New Roman" panose="02020603050405020304" pitchFamily="18" charset="0"/>
              </a:rPr>
              <a:t>6</a:t>
            </a:r>
            <a:r>
              <a:rPr lang="zh-TW" altLang="en-US" sz="2200" b="1" dirty="0">
                <a:solidFill>
                  <a:srgbClr val="0000FF"/>
                </a:solidFill>
                <a:ea typeface="標楷體" pitchFamily="65" charset="-120"/>
                <a:cs typeface="Times New Roman" panose="02020603050405020304" pitchFamily="18" charset="0"/>
              </a:rPr>
              <a:t>月</a:t>
            </a:r>
            <a:r>
              <a:rPr lang="en-US" altLang="zh-TW" sz="2200" b="1" dirty="0">
                <a:solidFill>
                  <a:srgbClr val="0000FF"/>
                </a:solidFill>
                <a:ea typeface="標楷體" pitchFamily="65" charset="-120"/>
                <a:cs typeface="Times New Roman" panose="02020603050405020304" pitchFamily="18" charset="0"/>
              </a:rPr>
              <a:t>28</a:t>
            </a:r>
            <a:r>
              <a:rPr lang="zh-TW" altLang="en-US" sz="2200" b="1" dirty="0">
                <a:solidFill>
                  <a:srgbClr val="0000FF"/>
                </a:solidFill>
                <a:ea typeface="標楷體" pitchFamily="65" charset="-120"/>
                <a:cs typeface="Times New Roman" panose="02020603050405020304" pitchFamily="18" charset="0"/>
              </a:rPr>
              <a:t>日修正發布 第</a:t>
            </a:r>
            <a:r>
              <a:rPr lang="en-US" altLang="zh-TW" sz="2200" b="1" dirty="0">
                <a:solidFill>
                  <a:srgbClr val="0000FF"/>
                </a:solidFill>
                <a:ea typeface="標楷體" pitchFamily="65" charset="-120"/>
                <a:cs typeface="Times New Roman" panose="02020603050405020304" pitchFamily="18" charset="0"/>
              </a:rPr>
              <a:t>6</a:t>
            </a:r>
            <a:r>
              <a:rPr lang="zh-TW" altLang="en-US" sz="2200" b="1" dirty="0">
                <a:solidFill>
                  <a:srgbClr val="0000FF"/>
                </a:solidFill>
                <a:ea typeface="標楷體" pitchFamily="65" charset="-120"/>
                <a:cs typeface="Times New Roman" panose="02020603050405020304" pitchFamily="18" charset="0"/>
              </a:rPr>
              <a:t>條、第</a:t>
            </a:r>
            <a:r>
              <a:rPr lang="en-US" altLang="zh-TW" sz="2200" b="1" dirty="0">
                <a:solidFill>
                  <a:srgbClr val="0000FF"/>
                </a:solidFill>
                <a:ea typeface="標楷體" pitchFamily="65" charset="-120"/>
                <a:cs typeface="Times New Roman" panose="02020603050405020304" pitchFamily="18" charset="0"/>
              </a:rPr>
              <a:t>23</a:t>
            </a:r>
            <a:r>
              <a:rPr lang="zh-TW" altLang="en-US" sz="2200" b="1" dirty="0">
                <a:solidFill>
                  <a:srgbClr val="0000FF"/>
                </a:solidFill>
                <a:ea typeface="標楷體" pitchFamily="65" charset="-120"/>
                <a:cs typeface="Times New Roman" panose="02020603050405020304" pitchFamily="18" charset="0"/>
              </a:rPr>
              <a:t>條、第</a:t>
            </a:r>
            <a:r>
              <a:rPr lang="en-US" altLang="zh-TW" sz="2200" b="1" dirty="0">
                <a:solidFill>
                  <a:srgbClr val="0000FF"/>
                </a:solidFill>
                <a:ea typeface="標楷體" pitchFamily="65" charset="-120"/>
                <a:cs typeface="Times New Roman" panose="02020603050405020304" pitchFamily="18" charset="0"/>
              </a:rPr>
              <a:t>27</a:t>
            </a:r>
            <a:r>
              <a:rPr lang="zh-TW" altLang="en-US" sz="2200" b="1" dirty="0">
                <a:solidFill>
                  <a:srgbClr val="0000FF"/>
                </a:solidFill>
                <a:ea typeface="標楷體" pitchFamily="65" charset="-120"/>
                <a:cs typeface="Times New Roman" panose="02020603050405020304" pitchFamily="18" charset="0"/>
              </a:rPr>
              <a:t>條</a:t>
            </a:r>
            <a:r>
              <a:rPr lang="en-US" altLang="zh-TW" sz="2200" b="1" dirty="0">
                <a:solidFill>
                  <a:srgbClr val="0000FF"/>
                </a:solidFill>
                <a:ea typeface="標楷體" pitchFamily="65" charset="-120"/>
                <a:cs typeface="Times New Roman" panose="02020603050405020304" pitchFamily="18" charset="0"/>
              </a:rPr>
              <a:t>-</a:t>
            </a:r>
            <a:r>
              <a:rPr lang="zh-TW" altLang="en-US" sz="2200" b="1" dirty="0">
                <a:solidFill>
                  <a:srgbClr val="0000FF"/>
                </a:solidFill>
                <a:ea typeface="標楷體" pitchFamily="65" charset="-120"/>
                <a:cs typeface="Times New Roman" panose="02020603050405020304" pitchFamily="18" charset="0"/>
              </a:rPr>
              <a:t>第</a:t>
            </a:r>
            <a:r>
              <a:rPr lang="en-US" altLang="zh-TW" sz="2200" b="1" dirty="0">
                <a:solidFill>
                  <a:srgbClr val="0000FF"/>
                </a:solidFill>
                <a:ea typeface="標楷體" pitchFamily="65" charset="-120"/>
                <a:cs typeface="Times New Roman" panose="02020603050405020304" pitchFamily="18" charset="0"/>
              </a:rPr>
              <a:t>30</a:t>
            </a:r>
          </a:p>
          <a:p>
            <a:pPr>
              <a:spcBef>
                <a:spcPts val="0"/>
              </a:spcBef>
            </a:pPr>
            <a:r>
              <a:rPr lang="zh-TW" altLang="en-US" sz="2200" b="1" dirty="0">
                <a:solidFill>
                  <a:srgbClr val="0000FF"/>
                </a:solidFill>
                <a:ea typeface="標楷體" pitchFamily="65" charset="-120"/>
                <a:cs typeface="Times New Roman" panose="02020603050405020304" pitchFamily="18" charset="0"/>
              </a:rPr>
              <a:t>條、第</a:t>
            </a:r>
            <a:r>
              <a:rPr lang="en-US" altLang="zh-TW" sz="2200" b="1" dirty="0">
                <a:solidFill>
                  <a:srgbClr val="0000FF"/>
                </a:solidFill>
                <a:ea typeface="標楷體" pitchFamily="65" charset="-120"/>
                <a:cs typeface="Times New Roman" panose="02020603050405020304" pitchFamily="18" charset="0"/>
              </a:rPr>
              <a:t>32</a:t>
            </a:r>
            <a:r>
              <a:rPr lang="zh-TW" altLang="en-US" sz="2200" b="1" dirty="0">
                <a:solidFill>
                  <a:srgbClr val="0000FF"/>
                </a:solidFill>
                <a:ea typeface="標楷體" pitchFamily="65" charset="-120"/>
                <a:cs typeface="Times New Roman" panose="02020603050405020304" pitchFamily="18" charset="0"/>
              </a:rPr>
              <a:t>條、第</a:t>
            </a:r>
            <a:r>
              <a:rPr lang="en-US" altLang="zh-TW" sz="2200" b="1" dirty="0">
                <a:solidFill>
                  <a:srgbClr val="0000FF"/>
                </a:solidFill>
                <a:ea typeface="標楷體" pitchFamily="65" charset="-120"/>
                <a:cs typeface="Times New Roman" panose="02020603050405020304" pitchFamily="18" charset="0"/>
              </a:rPr>
              <a:t>33</a:t>
            </a:r>
            <a:r>
              <a:rPr lang="zh-TW" altLang="en-US" sz="2200" b="1" dirty="0">
                <a:solidFill>
                  <a:srgbClr val="0000FF"/>
                </a:solidFill>
                <a:ea typeface="標楷體" pitchFamily="65" charset="-120"/>
                <a:cs typeface="Times New Roman" panose="02020603050405020304" pitchFamily="18" charset="0"/>
              </a:rPr>
              <a:t>條及附表</a:t>
            </a:r>
            <a:r>
              <a:rPr lang="en-US" altLang="zh-TW" sz="2200" b="1" dirty="0">
                <a:solidFill>
                  <a:srgbClr val="0000FF"/>
                </a:solidFill>
                <a:ea typeface="標楷體" pitchFamily="65" charset="-120"/>
                <a:cs typeface="Times New Roman" panose="02020603050405020304" pitchFamily="18" charset="0"/>
              </a:rPr>
              <a:t>1</a:t>
            </a:r>
            <a:r>
              <a:rPr lang="zh-TW" altLang="en-US" sz="2200" b="1" dirty="0">
                <a:solidFill>
                  <a:srgbClr val="0000FF"/>
                </a:solidFill>
                <a:ea typeface="標楷體" pitchFamily="65" charset="-120"/>
                <a:cs typeface="Times New Roman" panose="02020603050405020304" pitchFamily="18" charset="0"/>
              </a:rPr>
              <a:t>、附表</a:t>
            </a:r>
            <a:r>
              <a:rPr lang="en-US" altLang="zh-TW" sz="2200" b="1" dirty="0">
                <a:solidFill>
                  <a:srgbClr val="0000FF"/>
                </a:solidFill>
                <a:ea typeface="標楷體" pitchFamily="65" charset="-120"/>
                <a:cs typeface="Times New Roman" panose="02020603050405020304" pitchFamily="18" charset="0"/>
              </a:rPr>
              <a:t>2</a:t>
            </a:r>
            <a:r>
              <a:rPr lang="zh-TW" altLang="en-US" sz="2200" b="1" dirty="0">
                <a:solidFill>
                  <a:srgbClr val="0000FF"/>
                </a:solidFill>
                <a:ea typeface="標楷體" pitchFamily="65" charset="-120"/>
                <a:cs typeface="Times New Roman" panose="02020603050405020304" pitchFamily="18" charset="0"/>
              </a:rPr>
              <a:t>、附表</a:t>
            </a:r>
            <a:r>
              <a:rPr lang="en-US" altLang="zh-TW" sz="2200" b="1" dirty="0">
                <a:solidFill>
                  <a:srgbClr val="0000FF"/>
                </a:solidFill>
                <a:ea typeface="標楷體" pitchFamily="65" charset="-120"/>
                <a:cs typeface="Times New Roman" panose="02020603050405020304" pitchFamily="18" charset="0"/>
              </a:rPr>
              <a:t>4</a:t>
            </a:r>
            <a:r>
              <a:rPr lang="zh-TW" altLang="en-US" sz="2200" b="1" dirty="0">
                <a:solidFill>
                  <a:srgbClr val="0000FF"/>
                </a:solidFill>
                <a:ea typeface="標楷體" pitchFamily="65" charset="-120"/>
                <a:cs typeface="Times New Roman" panose="02020603050405020304" pitchFamily="18" charset="0"/>
              </a:rPr>
              <a:t>、附表</a:t>
            </a:r>
            <a:r>
              <a:rPr lang="en-US" altLang="zh-TW" sz="2200" b="1" dirty="0">
                <a:solidFill>
                  <a:srgbClr val="0000FF"/>
                </a:solidFill>
                <a:ea typeface="標楷體" pitchFamily="65" charset="-120"/>
                <a:cs typeface="Times New Roman" panose="02020603050405020304" pitchFamily="18" charset="0"/>
              </a:rPr>
              <a:t>5</a:t>
            </a:r>
          </a:p>
        </p:txBody>
      </p:sp>
      <p:sp>
        <p:nvSpPr>
          <p:cNvPr id="15" name="AutoShape 7"/>
          <p:cNvSpPr>
            <a:spLocks noChangeArrowheads="1"/>
          </p:cNvSpPr>
          <p:nvPr/>
        </p:nvSpPr>
        <p:spPr bwMode="auto">
          <a:xfrm>
            <a:off x="1125145" y="3789040"/>
            <a:ext cx="7286413" cy="361216"/>
          </a:xfrm>
          <a:prstGeom prst="roundRect">
            <a:avLst>
              <a:gd name="adj" fmla="val 16667"/>
            </a:avLst>
          </a:prstGeom>
          <a:gradFill rotWithShape="1">
            <a:gsLst>
              <a:gs pos="0">
                <a:schemeClr val="accent1"/>
              </a:gs>
              <a:gs pos="50000">
                <a:schemeClr val="bg1"/>
              </a:gs>
              <a:gs pos="0">
                <a:srgbClr val="CFEA9E"/>
              </a:gs>
              <a:gs pos="100000">
                <a:srgbClr val="CFEA9E"/>
              </a:gs>
            </a:gsLst>
            <a:lin ang="5400000" scaled="1"/>
          </a:gradFill>
          <a:ln w="9525" algn="ctr">
            <a:solidFill>
              <a:schemeClr val="tx1"/>
            </a:solidFill>
            <a:round/>
            <a:headEnd/>
            <a:tailEnd/>
          </a:ln>
          <a:effectLst/>
        </p:spPr>
        <p:txBody>
          <a:bodyPr wrap="none" anchor="ctr"/>
          <a:lstStyle/>
          <a:p>
            <a:pPr>
              <a:defRPr/>
            </a:pPr>
            <a:r>
              <a:rPr lang="en-US" altLang="zh-TW" sz="2200" b="1" dirty="0">
                <a:ea typeface="標楷體" pitchFamily="65" charset="-120"/>
                <a:cs typeface="Times New Roman" panose="02020603050405020304" pitchFamily="18" charset="0"/>
              </a:rPr>
              <a:t>107</a:t>
            </a:r>
            <a:r>
              <a:rPr lang="zh-TW" altLang="en-US" sz="2200" b="1" dirty="0">
                <a:ea typeface="標楷體" pitchFamily="65" charset="-120"/>
                <a:cs typeface="Times New Roman" panose="02020603050405020304" pitchFamily="18" charset="0"/>
              </a:rPr>
              <a:t>年</a:t>
            </a:r>
            <a:r>
              <a:rPr lang="en-US" altLang="zh-TW" sz="2200" b="1" dirty="0">
                <a:ea typeface="標楷體" pitchFamily="65" charset="-120"/>
                <a:cs typeface="Times New Roman" panose="02020603050405020304" pitchFamily="18" charset="0"/>
              </a:rPr>
              <a:t>3</a:t>
            </a:r>
            <a:r>
              <a:rPr lang="zh-TW" altLang="en-US" sz="2200" b="1" dirty="0">
                <a:ea typeface="標楷體" pitchFamily="65" charset="-120"/>
                <a:cs typeface="Times New Roman" panose="02020603050405020304" pitchFamily="18" charset="0"/>
              </a:rPr>
              <a:t>月</a:t>
            </a:r>
            <a:r>
              <a:rPr lang="en-US" altLang="zh-TW" sz="2200" b="1" dirty="0">
                <a:ea typeface="標楷體" pitchFamily="65" charset="-120"/>
                <a:cs typeface="Times New Roman" panose="02020603050405020304" pitchFamily="18" charset="0"/>
              </a:rPr>
              <a:t>23</a:t>
            </a:r>
            <a:r>
              <a:rPr lang="zh-TW" altLang="en-US" sz="2200" b="1" dirty="0">
                <a:ea typeface="標楷體" pitchFamily="65" charset="-120"/>
                <a:cs typeface="Times New Roman" panose="02020603050405020304" pitchFamily="18" charset="0"/>
              </a:rPr>
              <a:t>日修正發布 第</a:t>
            </a:r>
            <a:r>
              <a:rPr lang="en-US" altLang="zh-TW" sz="2200" b="1" dirty="0">
                <a:ea typeface="標楷體" pitchFamily="65" charset="-120"/>
                <a:cs typeface="Times New Roman" panose="02020603050405020304" pitchFamily="18" charset="0"/>
              </a:rPr>
              <a:t>23</a:t>
            </a:r>
            <a:r>
              <a:rPr lang="zh-TW" altLang="en-US" sz="2200" b="1" dirty="0">
                <a:ea typeface="標楷體" pitchFamily="65" charset="-120"/>
                <a:cs typeface="Times New Roman" panose="02020603050405020304" pitchFamily="18" charset="0"/>
              </a:rPr>
              <a:t>條</a:t>
            </a:r>
            <a:endParaRPr kumimoji="0" lang="zh-TW" altLang="en-US" sz="2200" b="1" dirty="0">
              <a:ea typeface="標楷體" pitchFamily="65" charset="-120"/>
              <a:cs typeface="Times New Roman" panose="02020603050405020304" pitchFamily="18" charset="0"/>
            </a:endParaRPr>
          </a:p>
        </p:txBody>
      </p:sp>
      <p:sp>
        <p:nvSpPr>
          <p:cNvPr id="13" name="AutoShape 7"/>
          <p:cNvSpPr>
            <a:spLocks noChangeArrowheads="1"/>
          </p:cNvSpPr>
          <p:nvPr/>
        </p:nvSpPr>
        <p:spPr bwMode="auto">
          <a:xfrm>
            <a:off x="1125145" y="4653136"/>
            <a:ext cx="7292587" cy="349784"/>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defRPr/>
            </a:pPr>
            <a:r>
              <a:rPr lang="en-US" altLang="zh-TW" sz="2200" b="1" dirty="0">
                <a:ea typeface="標楷體" pitchFamily="65" charset="-120"/>
                <a:cs typeface="Times New Roman" panose="02020603050405020304" pitchFamily="18" charset="0"/>
              </a:rPr>
              <a:t>109</a:t>
            </a:r>
            <a:r>
              <a:rPr lang="zh-TW" altLang="en-US" sz="2200" b="1" dirty="0">
                <a:ea typeface="標楷體" pitchFamily="65" charset="-120"/>
                <a:cs typeface="Times New Roman" panose="02020603050405020304" pitchFamily="18" charset="0"/>
              </a:rPr>
              <a:t>年</a:t>
            </a:r>
            <a:r>
              <a:rPr lang="en-US" altLang="zh-TW" sz="2200" b="1" dirty="0">
                <a:ea typeface="標楷體" pitchFamily="65" charset="-120"/>
                <a:cs typeface="Times New Roman" panose="02020603050405020304" pitchFamily="18" charset="0"/>
              </a:rPr>
              <a:t>9</a:t>
            </a:r>
            <a:r>
              <a:rPr lang="zh-TW" altLang="en-US" sz="2200" b="1" dirty="0">
                <a:ea typeface="標楷體" pitchFamily="65" charset="-120"/>
                <a:cs typeface="Times New Roman" panose="02020603050405020304" pitchFamily="18" charset="0"/>
              </a:rPr>
              <a:t>月</a:t>
            </a:r>
            <a:r>
              <a:rPr lang="en-US" altLang="zh-TW" sz="2200" b="1" dirty="0">
                <a:ea typeface="標楷體" pitchFamily="65" charset="-120"/>
                <a:cs typeface="Times New Roman" panose="02020603050405020304" pitchFamily="18" charset="0"/>
              </a:rPr>
              <a:t>9</a:t>
            </a:r>
            <a:r>
              <a:rPr lang="zh-TW" altLang="en-US" sz="2200" b="1" dirty="0">
                <a:ea typeface="標楷體" pitchFamily="65" charset="-120"/>
                <a:cs typeface="Times New Roman" panose="02020603050405020304" pitchFamily="18" charset="0"/>
              </a:rPr>
              <a:t>日修正發布 第</a:t>
            </a:r>
            <a:r>
              <a:rPr lang="en-US" altLang="zh-TW" sz="2200" b="1" dirty="0">
                <a:ea typeface="標楷體" pitchFamily="65" charset="-120"/>
                <a:cs typeface="Times New Roman" panose="02020603050405020304" pitchFamily="18" charset="0"/>
              </a:rPr>
              <a:t>21</a:t>
            </a:r>
            <a:r>
              <a:rPr lang="zh-TW" altLang="en-US" sz="2200" b="1" dirty="0">
                <a:ea typeface="標楷體" pitchFamily="65" charset="-120"/>
                <a:cs typeface="Times New Roman" panose="02020603050405020304" pitchFamily="18" charset="0"/>
              </a:rPr>
              <a:t>條</a:t>
            </a:r>
            <a:endParaRPr kumimoji="0" lang="zh-TW" altLang="en-US" sz="2200" b="1" dirty="0">
              <a:ea typeface="標楷體" pitchFamily="65" charset="-120"/>
              <a:cs typeface="Times New Roman" panose="02020603050405020304" pitchFamily="18" charset="0"/>
            </a:endParaRPr>
          </a:p>
        </p:txBody>
      </p:sp>
      <p:sp>
        <p:nvSpPr>
          <p:cNvPr id="16" name="AutoShape 7">
            <a:extLst>
              <a:ext uri="{FF2B5EF4-FFF2-40B4-BE49-F238E27FC236}">
                <a16:creationId xmlns:a16="http://schemas.microsoft.com/office/drawing/2014/main" xmlns="" id="{CB29CF7D-AE1A-4C54-B78C-76A130C17F6E}"/>
              </a:ext>
            </a:extLst>
          </p:cNvPr>
          <p:cNvSpPr>
            <a:spLocks noChangeArrowheads="1"/>
          </p:cNvSpPr>
          <p:nvPr/>
        </p:nvSpPr>
        <p:spPr bwMode="auto">
          <a:xfrm>
            <a:off x="1131948" y="5085184"/>
            <a:ext cx="7292587" cy="343992"/>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defRPr/>
            </a:pPr>
            <a:r>
              <a:rPr lang="en-US" altLang="zh-TW" sz="2200" b="1" dirty="0">
                <a:ea typeface="標楷體" pitchFamily="65" charset="-120"/>
                <a:cs typeface="Times New Roman" panose="02020603050405020304" pitchFamily="18" charset="0"/>
              </a:rPr>
              <a:t>109</a:t>
            </a:r>
            <a:r>
              <a:rPr lang="zh-TW" altLang="en-US" sz="2200" b="1" dirty="0">
                <a:ea typeface="標楷體" pitchFamily="65" charset="-120"/>
                <a:cs typeface="Times New Roman" panose="02020603050405020304" pitchFamily="18" charset="0"/>
              </a:rPr>
              <a:t>年</a:t>
            </a:r>
            <a:r>
              <a:rPr lang="en-US" altLang="zh-TW" sz="2200" b="1" dirty="0">
                <a:ea typeface="標楷體" pitchFamily="65" charset="-120"/>
                <a:cs typeface="Times New Roman" panose="02020603050405020304" pitchFamily="18" charset="0"/>
              </a:rPr>
              <a:t>11</a:t>
            </a:r>
            <a:r>
              <a:rPr lang="zh-TW" altLang="en-US" sz="2200" b="1" dirty="0">
                <a:ea typeface="標楷體" pitchFamily="65" charset="-120"/>
                <a:cs typeface="Times New Roman" panose="02020603050405020304" pitchFamily="18" charset="0"/>
              </a:rPr>
              <a:t>月</a:t>
            </a:r>
            <a:r>
              <a:rPr lang="en-US" altLang="zh-TW" sz="2200" b="1" dirty="0">
                <a:ea typeface="標楷體" pitchFamily="65" charset="-120"/>
                <a:cs typeface="Times New Roman" panose="02020603050405020304" pitchFamily="18" charset="0"/>
              </a:rPr>
              <a:t>12</a:t>
            </a:r>
            <a:r>
              <a:rPr lang="zh-TW" altLang="en-US" sz="2200" b="1" dirty="0">
                <a:ea typeface="標楷體" pitchFamily="65" charset="-120"/>
                <a:cs typeface="Times New Roman" panose="02020603050405020304" pitchFamily="18" charset="0"/>
              </a:rPr>
              <a:t>日修正發布 第</a:t>
            </a:r>
            <a:r>
              <a:rPr lang="en-US" altLang="zh-TW" sz="2200" b="1" dirty="0">
                <a:ea typeface="標楷體" pitchFamily="65" charset="-120"/>
                <a:cs typeface="Times New Roman" panose="02020603050405020304" pitchFamily="18" charset="0"/>
              </a:rPr>
              <a:t>25</a:t>
            </a:r>
            <a:r>
              <a:rPr lang="zh-TW" altLang="en-US" sz="2200" b="1" dirty="0">
                <a:ea typeface="標楷體" pitchFamily="65" charset="-120"/>
                <a:cs typeface="Times New Roman" panose="02020603050405020304" pitchFamily="18" charset="0"/>
              </a:rPr>
              <a:t>條、第</a:t>
            </a:r>
            <a:r>
              <a:rPr lang="en-US" altLang="zh-TW" sz="2200" b="1" dirty="0">
                <a:ea typeface="標楷體" pitchFamily="65" charset="-120"/>
                <a:cs typeface="Times New Roman" panose="02020603050405020304" pitchFamily="18" charset="0"/>
              </a:rPr>
              <a:t>29</a:t>
            </a:r>
            <a:r>
              <a:rPr lang="zh-TW" altLang="en-US" sz="2200" b="1" dirty="0">
                <a:ea typeface="標楷體" pitchFamily="65" charset="-120"/>
                <a:cs typeface="Times New Roman" panose="02020603050405020304" pitchFamily="18" charset="0"/>
              </a:rPr>
              <a:t>條</a:t>
            </a:r>
            <a:endParaRPr kumimoji="0" lang="zh-TW" altLang="en-US" sz="2200" b="1" dirty="0">
              <a:ea typeface="標楷體" pitchFamily="65" charset="-120"/>
              <a:cs typeface="Times New Roman" panose="02020603050405020304" pitchFamily="18" charset="0"/>
            </a:endParaRPr>
          </a:p>
        </p:txBody>
      </p:sp>
      <p:sp>
        <p:nvSpPr>
          <p:cNvPr id="17" name="AutoShape 7">
            <a:extLst>
              <a:ext uri="{FF2B5EF4-FFF2-40B4-BE49-F238E27FC236}">
                <a16:creationId xmlns:a16="http://schemas.microsoft.com/office/drawing/2014/main" xmlns="" id="{CB29CF7D-AE1A-4C54-B78C-76A130C17F6E}"/>
              </a:ext>
            </a:extLst>
          </p:cNvPr>
          <p:cNvSpPr>
            <a:spLocks noChangeArrowheads="1"/>
          </p:cNvSpPr>
          <p:nvPr/>
        </p:nvSpPr>
        <p:spPr bwMode="auto">
          <a:xfrm>
            <a:off x="1143928" y="5517232"/>
            <a:ext cx="7292587" cy="368424"/>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defRPr/>
            </a:pPr>
            <a:r>
              <a:rPr lang="en-US" altLang="zh-TW" sz="2200" b="1" dirty="0">
                <a:ea typeface="標楷體" pitchFamily="65" charset="-120"/>
                <a:cs typeface="Times New Roman" panose="02020603050405020304" pitchFamily="18" charset="0"/>
              </a:rPr>
              <a:t>110</a:t>
            </a:r>
            <a:r>
              <a:rPr lang="zh-TW" altLang="en-US" sz="2200" b="1" dirty="0">
                <a:ea typeface="標楷體" pitchFamily="65" charset="-120"/>
                <a:cs typeface="Times New Roman" panose="02020603050405020304" pitchFamily="18" charset="0"/>
              </a:rPr>
              <a:t>年</a:t>
            </a:r>
            <a:r>
              <a:rPr lang="en-US" altLang="zh-TW" sz="2200" b="1" dirty="0">
                <a:ea typeface="標楷體" pitchFamily="65" charset="-120"/>
                <a:cs typeface="Times New Roman" panose="02020603050405020304" pitchFamily="18" charset="0"/>
              </a:rPr>
              <a:t>1</a:t>
            </a:r>
            <a:r>
              <a:rPr lang="zh-TW" altLang="en-US" sz="2200" b="1" dirty="0">
                <a:ea typeface="標楷體" pitchFamily="65" charset="-120"/>
                <a:cs typeface="Times New Roman" panose="02020603050405020304" pitchFamily="18" charset="0"/>
              </a:rPr>
              <a:t>月</a:t>
            </a:r>
            <a:r>
              <a:rPr lang="en-US" altLang="zh-TW" sz="2200" b="1" dirty="0">
                <a:ea typeface="標楷體" pitchFamily="65" charset="-120"/>
                <a:cs typeface="Times New Roman" panose="02020603050405020304" pitchFamily="18" charset="0"/>
              </a:rPr>
              <a:t>28</a:t>
            </a:r>
            <a:r>
              <a:rPr lang="zh-TW" altLang="en-US" sz="2200" b="1" dirty="0">
                <a:ea typeface="標楷體" pitchFamily="65" charset="-120"/>
                <a:cs typeface="Times New Roman" panose="02020603050405020304" pitchFamily="18" charset="0"/>
              </a:rPr>
              <a:t>日修正發布 附表</a:t>
            </a:r>
            <a:r>
              <a:rPr lang="en-US" altLang="zh-TW" sz="2200" b="1" dirty="0">
                <a:ea typeface="標楷體" pitchFamily="65" charset="-120"/>
                <a:cs typeface="Times New Roman" panose="02020603050405020304" pitchFamily="18" charset="0"/>
              </a:rPr>
              <a:t>5</a:t>
            </a:r>
            <a:endParaRPr kumimoji="0" lang="zh-TW" altLang="en-US" sz="2200" b="1" dirty="0">
              <a:ea typeface="標楷體" pitchFamily="65" charset="-120"/>
              <a:cs typeface="Times New Roman" panose="02020603050405020304" pitchFamily="18" charset="0"/>
            </a:endParaRPr>
          </a:p>
        </p:txBody>
      </p:sp>
      <p:sp>
        <p:nvSpPr>
          <p:cNvPr id="18" name="AutoShape 7">
            <a:extLst>
              <a:ext uri="{FF2B5EF4-FFF2-40B4-BE49-F238E27FC236}">
                <a16:creationId xmlns:a16="http://schemas.microsoft.com/office/drawing/2014/main" xmlns="" id="{646F794F-DC6D-4CC9-AE6E-30026019BEC1}"/>
              </a:ext>
            </a:extLst>
          </p:cNvPr>
          <p:cNvSpPr>
            <a:spLocks noChangeArrowheads="1"/>
          </p:cNvSpPr>
          <p:nvPr/>
        </p:nvSpPr>
        <p:spPr bwMode="auto">
          <a:xfrm>
            <a:off x="1125145" y="5949280"/>
            <a:ext cx="7292587" cy="368424"/>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defRPr/>
            </a:pPr>
            <a:r>
              <a:rPr lang="en-US" altLang="zh-TW" sz="2200" b="1" dirty="0">
                <a:ea typeface="標楷體" pitchFamily="65" charset="-120"/>
                <a:cs typeface="Times New Roman" panose="02020603050405020304" pitchFamily="18" charset="0"/>
              </a:rPr>
              <a:t>110</a:t>
            </a:r>
            <a:r>
              <a:rPr lang="zh-TW" altLang="en-US" sz="2200" b="1" dirty="0">
                <a:ea typeface="標楷體" pitchFamily="65" charset="-120"/>
                <a:cs typeface="Times New Roman" panose="02020603050405020304" pitchFamily="18" charset="0"/>
              </a:rPr>
              <a:t>年</a:t>
            </a:r>
            <a:r>
              <a:rPr lang="en-US" altLang="zh-TW" sz="2200" b="1" dirty="0">
                <a:ea typeface="標楷體" pitchFamily="65" charset="-120"/>
                <a:cs typeface="Times New Roman" panose="02020603050405020304" pitchFamily="18" charset="0"/>
              </a:rPr>
              <a:t>5</a:t>
            </a:r>
            <a:r>
              <a:rPr lang="zh-TW" altLang="en-US" sz="2200" b="1" dirty="0">
                <a:ea typeface="標楷體" pitchFamily="65" charset="-120"/>
                <a:cs typeface="Times New Roman" panose="02020603050405020304" pitchFamily="18" charset="0"/>
              </a:rPr>
              <a:t>月</a:t>
            </a:r>
            <a:r>
              <a:rPr lang="en-US" altLang="zh-TW" sz="2200" b="1" dirty="0">
                <a:ea typeface="標楷體" pitchFamily="65" charset="-120"/>
                <a:cs typeface="Times New Roman" panose="02020603050405020304" pitchFamily="18" charset="0"/>
              </a:rPr>
              <a:t>13</a:t>
            </a:r>
            <a:r>
              <a:rPr lang="zh-TW" altLang="en-US" sz="2200" b="1" dirty="0">
                <a:ea typeface="標楷體" pitchFamily="65" charset="-120"/>
                <a:cs typeface="Times New Roman" panose="02020603050405020304" pitchFamily="18" charset="0"/>
              </a:rPr>
              <a:t>日修正發布 第</a:t>
            </a:r>
            <a:r>
              <a:rPr lang="en-US" altLang="zh-TW" sz="2200" b="1" dirty="0">
                <a:ea typeface="標楷體" pitchFamily="65" charset="-120"/>
                <a:cs typeface="Times New Roman" panose="02020603050405020304" pitchFamily="18" charset="0"/>
              </a:rPr>
              <a:t>23</a:t>
            </a:r>
            <a:r>
              <a:rPr lang="zh-TW" altLang="en-US" sz="2200" b="1">
                <a:ea typeface="標楷體" pitchFamily="65" charset="-120"/>
                <a:cs typeface="Times New Roman" panose="02020603050405020304" pitchFamily="18" charset="0"/>
              </a:rPr>
              <a:t>條及附表</a:t>
            </a:r>
            <a:r>
              <a:rPr lang="en-US" altLang="zh-TW" sz="2200" b="1" dirty="0">
                <a:ea typeface="標楷體" pitchFamily="65" charset="-120"/>
                <a:cs typeface="Times New Roman" panose="02020603050405020304" pitchFamily="18" charset="0"/>
              </a:rPr>
              <a:t>5</a:t>
            </a:r>
            <a:endParaRPr kumimoji="0" lang="zh-TW" altLang="en-US" sz="2200" b="1" dirty="0">
              <a:ea typeface="標楷體" pitchFamily="65" charset="-120"/>
              <a:cs typeface="Times New Roman" panose="02020603050405020304" pitchFamily="18" charset="0"/>
            </a:endParaRPr>
          </a:p>
        </p:txBody>
      </p:sp>
      <p:sp>
        <p:nvSpPr>
          <p:cNvPr id="19" name="AutoShape 7">
            <a:extLst>
              <a:ext uri="{FF2B5EF4-FFF2-40B4-BE49-F238E27FC236}">
                <a16:creationId xmlns:a16="http://schemas.microsoft.com/office/drawing/2014/main" xmlns="" id="{646F794F-DC6D-4CC9-AE6E-30026019BEC1}"/>
              </a:ext>
            </a:extLst>
          </p:cNvPr>
          <p:cNvSpPr>
            <a:spLocks noChangeArrowheads="1"/>
          </p:cNvSpPr>
          <p:nvPr/>
        </p:nvSpPr>
        <p:spPr bwMode="auto">
          <a:xfrm>
            <a:off x="1115616" y="6381328"/>
            <a:ext cx="7292587" cy="368424"/>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defRPr/>
            </a:pPr>
            <a:r>
              <a:rPr lang="en-US" altLang="zh-TW" sz="2200" b="1" dirty="0" smtClean="0">
                <a:ea typeface="標楷體" pitchFamily="65" charset="-120"/>
                <a:cs typeface="Times New Roman" panose="02020603050405020304" pitchFamily="18" charset="0"/>
              </a:rPr>
              <a:t>111</a:t>
            </a:r>
            <a:r>
              <a:rPr lang="zh-TW" altLang="en-US" sz="2200" b="1" dirty="0" smtClean="0">
                <a:ea typeface="標楷體" pitchFamily="65" charset="-120"/>
                <a:cs typeface="Times New Roman" panose="02020603050405020304" pitchFamily="18" charset="0"/>
              </a:rPr>
              <a:t>年</a:t>
            </a:r>
            <a:r>
              <a:rPr lang="en-US" altLang="zh-TW" sz="2200" b="1" dirty="0">
                <a:ea typeface="標楷體" pitchFamily="65" charset="-120"/>
                <a:cs typeface="Times New Roman" panose="02020603050405020304" pitchFamily="18" charset="0"/>
              </a:rPr>
              <a:t>5</a:t>
            </a:r>
            <a:r>
              <a:rPr lang="zh-TW" altLang="en-US" sz="2200" b="1" dirty="0" smtClean="0">
                <a:ea typeface="標楷體" pitchFamily="65" charset="-120"/>
                <a:cs typeface="Times New Roman" panose="02020603050405020304" pitchFamily="18" charset="0"/>
              </a:rPr>
              <a:t>月</a:t>
            </a:r>
            <a:r>
              <a:rPr lang="en-US" altLang="zh-TW" sz="2200" b="1" dirty="0" smtClean="0">
                <a:ea typeface="標楷體" pitchFamily="65" charset="-120"/>
                <a:cs typeface="Times New Roman" panose="02020603050405020304" pitchFamily="18" charset="0"/>
              </a:rPr>
              <a:t>2</a:t>
            </a:r>
            <a:r>
              <a:rPr lang="zh-TW" altLang="en-US" sz="2200" b="1" dirty="0" smtClean="0">
                <a:ea typeface="標楷體" pitchFamily="65" charset="-120"/>
                <a:cs typeface="Times New Roman" panose="02020603050405020304" pitchFamily="18" charset="0"/>
              </a:rPr>
              <a:t>日</a:t>
            </a:r>
            <a:r>
              <a:rPr lang="zh-TW" altLang="en-US" sz="2200" b="1" dirty="0">
                <a:ea typeface="標楷體" pitchFamily="65" charset="-120"/>
                <a:cs typeface="Times New Roman" panose="02020603050405020304" pitchFamily="18" charset="0"/>
              </a:rPr>
              <a:t>修正發布 第</a:t>
            </a:r>
            <a:r>
              <a:rPr lang="en-US" altLang="zh-TW" sz="2200" b="1" dirty="0">
                <a:ea typeface="標楷體" pitchFamily="65" charset="-120"/>
                <a:cs typeface="Times New Roman" panose="02020603050405020304" pitchFamily="18" charset="0"/>
              </a:rPr>
              <a:t>23</a:t>
            </a:r>
            <a:r>
              <a:rPr lang="zh-TW" altLang="en-US" sz="2200" b="1" dirty="0" smtClean="0">
                <a:ea typeface="標楷體" pitchFamily="65" charset="-120"/>
                <a:cs typeface="Times New Roman" panose="02020603050405020304" pitchFamily="18" charset="0"/>
              </a:rPr>
              <a:t>條附表</a:t>
            </a:r>
            <a:r>
              <a:rPr lang="en-US" altLang="zh-TW" sz="2200" b="1" dirty="0">
                <a:ea typeface="標楷體" pitchFamily="65" charset="-120"/>
                <a:cs typeface="Times New Roman" panose="02020603050405020304" pitchFamily="18" charset="0"/>
              </a:rPr>
              <a:t>5</a:t>
            </a:r>
            <a:endParaRPr kumimoji="0" lang="zh-TW" altLang="en-US" sz="2200" b="1" dirty="0">
              <a:ea typeface="標楷體" pitchFamily="65" charset="-120"/>
              <a:cs typeface="Times New Roman" panose="02020603050405020304" pitchFamily="18" charset="0"/>
            </a:endParaRPr>
          </a:p>
        </p:txBody>
      </p:sp>
      <p:sp>
        <p:nvSpPr>
          <p:cNvPr id="4" name="文字方塊 3"/>
          <p:cNvSpPr txBox="1"/>
          <p:nvPr/>
        </p:nvSpPr>
        <p:spPr>
          <a:xfrm>
            <a:off x="323528" y="1995259"/>
            <a:ext cx="615553" cy="2723466"/>
          </a:xfrm>
          <a:prstGeom prst="rect">
            <a:avLst/>
          </a:prstGeom>
          <a:noFill/>
        </p:spPr>
        <p:txBody>
          <a:bodyPr vert="eaVert" wrap="square" rtlCol="0">
            <a:spAutoFit/>
          </a:bodyPr>
          <a:lstStyle/>
          <a:p>
            <a:r>
              <a:rPr lang="zh-TW" altLang="en-US" sz="2800" b="1" dirty="0">
                <a:solidFill>
                  <a:srgbClr val="0000FF"/>
                </a:solidFill>
                <a:ea typeface="微軟正黑體" pitchFamily="34" charset="-120"/>
              </a:rPr>
              <a:t>本辦法修正歷程</a:t>
            </a:r>
            <a:endParaRPr lang="zh-TW" alt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txBox="1">
            <a:spLocks noChangeArrowheads="1"/>
          </p:cNvSpPr>
          <p:nvPr/>
        </p:nvSpPr>
        <p:spPr bwMode="auto">
          <a:xfrm>
            <a:off x="684213" y="1700213"/>
            <a:ext cx="8208267" cy="4103687"/>
          </a:xfrm>
          <a:prstGeom prst="rect">
            <a:avLst/>
          </a:prstGeom>
          <a:noFill/>
          <a:ln w="9525">
            <a:noFill/>
            <a:miter lim="800000"/>
            <a:headEnd/>
            <a:tailEnd/>
          </a:ln>
        </p:spPr>
        <p:txBody>
          <a:bodyPr/>
          <a:lstStyle/>
          <a:p>
            <a:pPr>
              <a:lnSpc>
                <a:spcPts val="4500"/>
              </a:lnSpc>
              <a:buClr>
                <a:srgbClr val="A50021"/>
              </a:buClr>
              <a:buSzPct val="75000"/>
            </a:pPr>
            <a:r>
              <a:rPr lang="en-US" altLang="zh-TW" sz="2600" b="1" dirty="0">
                <a:solidFill>
                  <a:srgbClr val="92D050"/>
                </a:solidFill>
                <a:latin typeface="標楷體" pitchFamily="65" charset="-120"/>
                <a:ea typeface="標楷體" pitchFamily="65" charset="-120"/>
                <a:sym typeface="Wingdings"/>
              </a:rPr>
              <a:t></a:t>
            </a:r>
            <a:r>
              <a:rPr lang="zh-TW" altLang="en-US" sz="2600" b="1" dirty="0">
                <a:solidFill>
                  <a:srgbClr val="000000"/>
                </a:solidFill>
                <a:latin typeface="標楷體" pitchFamily="65" charset="-120"/>
                <a:ea typeface="標楷體" pitchFamily="65" charset="-120"/>
              </a:rPr>
              <a:t>第二章 農作產銷設施　  本會農糧署</a:t>
            </a:r>
            <a:endParaRPr lang="en-US" altLang="zh-TW" sz="2600" b="1" dirty="0">
              <a:solidFill>
                <a:srgbClr val="000000"/>
              </a:solidFill>
              <a:latin typeface="標楷體" pitchFamily="65" charset="-120"/>
              <a:ea typeface="標楷體" pitchFamily="65" charset="-120"/>
            </a:endParaRPr>
          </a:p>
          <a:p>
            <a:pPr>
              <a:lnSpc>
                <a:spcPts val="4500"/>
              </a:lnSpc>
              <a:buClr>
                <a:srgbClr val="A50021"/>
              </a:buClr>
              <a:buSzPct val="75000"/>
            </a:pPr>
            <a:r>
              <a:rPr lang="en-US" altLang="zh-TW" sz="2600" b="1" dirty="0">
                <a:solidFill>
                  <a:srgbClr val="92D050"/>
                </a:solidFill>
                <a:latin typeface="標楷體" pitchFamily="65" charset="-120"/>
                <a:ea typeface="標楷體" pitchFamily="65" charset="-120"/>
                <a:sym typeface="Wingdings"/>
              </a:rPr>
              <a:t></a:t>
            </a:r>
            <a:r>
              <a:rPr lang="zh-TW" altLang="en-US" sz="2600" b="1" dirty="0">
                <a:solidFill>
                  <a:srgbClr val="000000"/>
                </a:solidFill>
                <a:latin typeface="標楷體" pitchFamily="65" charset="-120"/>
                <a:ea typeface="標楷體" pitchFamily="65" charset="-120"/>
              </a:rPr>
              <a:t>第三章 林業設施        本會林務局</a:t>
            </a:r>
            <a:endParaRPr lang="en-US" altLang="zh-TW" sz="2600" b="1" dirty="0">
              <a:solidFill>
                <a:srgbClr val="000000"/>
              </a:solidFill>
              <a:latin typeface="標楷體" pitchFamily="65" charset="-120"/>
              <a:ea typeface="標楷體" pitchFamily="65" charset="-120"/>
            </a:endParaRPr>
          </a:p>
          <a:p>
            <a:pPr>
              <a:lnSpc>
                <a:spcPts val="4500"/>
              </a:lnSpc>
              <a:buClr>
                <a:srgbClr val="A50021"/>
              </a:buClr>
              <a:buSzPct val="75000"/>
            </a:pPr>
            <a:r>
              <a:rPr lang="en-US" altLang="zh-TW" sz="2600" b="1" dirty="0">
                <a:solidFill>
                  <a:srgbClr val="92D050"/>
                </a:solidFill>
                <a:latin typeface="標楷體" pitchFamily="65" charset="-120"/>
                <a:ea typeface="標楷體" pitchFamily="65" charset="-120"/>
                <a:sym typeface="Wingdings"/>
              </a:rPr>
              <a:t></a:t>
            </a:r>
            <a:r>
              <a:rPr lang="zh-TW" altLang="en-US" sz="2600" b="1" dirty="0">
                <a:solidFill>
                  <a:srgbClr val="000000"/>
                </a:solidFill>
                <a:latin typeface="標楷體" pitchFamily="65" charset="-120"/>
                <a:ea typeface="標楷體" pitchFamily="65" charset="-120"/>
              </a:rPr>
              <a:t>第四章 自然保育設施    本會林務局</a:t>
            </a:r>
            <a:endParaRPr lang="en-US" altLang="zh-TW" sz="2600" b="1" dirty="0">
              <a:solidFill>
                <a:srgbClr val="000000"/>
              </a:solidFill>
              <a:latin typeface="標楷體" pitchFamily="65" charset="-120"/>
              <a:ea typeface="標楷體" pitchFamily="65" charset="-120"/>
            </a:endParaRPr>
          </a:p>
          <a:p>
            <a:pPr>
              <a:lnSpc>
                <a:spcPts val="4500"/>
              </a:lnSpc>
              <a:buClr>
                <a:srgbClr val="A50021"/>
              </a:buClr>
              <a:buSzPct val="75000"/>
            </a:pPr>
            <a:r>
              <a:rPr lang="en-US" altLang="zh-TW" sz="2600" b="1" dirty="0">
                <a:solidFill>
                  <a:srgbClr val="92D050"/>
                </a:solidFill>
                <a:latin typeface="標楷體" pitchFamily="65" charset="-120"/>
                <a:ea typeface="標楷體" pitchFamily="65" charset="-120"/>
                <a:sym typeface="Wingdings"/>
              </a:rPr>
              <a:t></a:t>
            </a:r>
            <a:r>
              <a:rPr lang="zh-TW" altLang="en-US" sz="2600" b="1" dirty="0">
                <a:solidFill>
                  <a:srgbClr val="000000"/>
                </a:solidFill>
                <a:latin typeface="標楷體" pitchFamily="65" charset="-120"/>
                <a:ea typeface="標楷體" pitchFamily="65" charset="-120"/>
              </a:rPr>
              <a:t>第五章 水產養殖設施    本會漁業署</a:t>
            </a:r>
            <a:endParaRPr lang="en-US" altLang="zh-TW" sz="2600" b="1" dirty="0">
              <a:solidFill>
                <a:srgbClr val="000000"/>
              </a:solidFill>
              <a:latin typeface="標楷體" pitchFamily="65" charset="-120"/>
              <a:ea typeface="標楷體" pitchFamily="65" charset="-120"/>
            </a:endParaRPr>
          </a:p>
          <a:p>
            <a:pPr>
              <a:lnSpc>
                <a:spcPts val="4500"/>
              </a:lnSpc>
              <a:buClr>
                <a:srgbClr val="A50021"/>
              </a:buClr>
              <a:buSzPct val="75000"/>
            </a:pPr>
            <a:r>
              <a:rPr lang="en-US" altLang="zh-TW" sz="2600" b="1" dirty="0">
                <a:solidFill>
                  <a:srgbClr val="92D050"/>
                </a:solidFill>
                <a:latin typeface="標楷體" pitchFamily="65" charset="-120"/>
                <a:ea typeface="標楷體" pitchFamily="65" charset="-120"/>
                <a:sym typeface="Wingdings"/>
              </a:rPr>
              <a:t></a:t>
            </a:r>
            <a:r>
              <a:rPr lang="zh-TW" altLang="en-US" sz="2600" b="1" dirty="0">
                <a:solidFill>
                  <a:srgbClr val="000000"/>
                </a:solidFill>
                <a:latin typeface="標楷體" pitchFamily="65" charset="-120"/>
                <a:ea typeface="標楷體" pitchFamily="65" charset="-120"/>
              </a:rPr>
              <a:t>第六章 畜牧設施        本會畜牧處</a:t>
            </a:r>
            <a:endParaRPr lang="en-US" altLang="zh-TW" sz="2600" b="1" dirty="0">
              <a:solidFill>
                <a:srgbClr val="000000"/>
              </a:solidFill>
              <a:latin typeface="標楷體" pitchFamily="65" charset="-120"/>
              <a:ea typeface="標楷體" pitchFamily="65" charset="-120"/>
            </a:endParaRPr>
          </a:p>
          <a:p>
            <a:pPr>
              <a:lnSpc>
                <a:spcPts val="4500"/>
              </a:lnSpc>
              <a:buClr>
                <a:srgbClr val="A50021"/>
              </a:buClr>
              <a:buSzPct val="75000"/>
            </a:pPr>
            <a:r>
              <a:rPr lang="en-US" altLang="zh-TW" sz="2600" b="1" dirty="0">
                <a:solidFill>
                  <a:srgbClr val="92D050"/>
                </a:solidFill>
                <a:latin typeface="標楷體" pitchFamily="65" charset="-120"/>
                <a:ea typeface="標楷體" pitchFamily="65" charset="-120"/>
                <a:sym typeface="Wingdings"/>
              </a:rPr>
              <a:t></a:t>
            </a:r>
            <a:r>
              <a:rPr lang="zh-TW" altLang="en-US" sz="2600" b="1" dirty="0">
                <a:solidFill>
                  <a:srgbClr val="000000"/>
                </a:solidFill>
                <a:latin typeface="標楷體" pitchFamily="65" charset="-120"/>
                <a:ea typeface="標楷體" pitchFamily="65" charset="-120"/>
              </a:rPr>
              <a:t>第七章 休閒農業設施    本會輔導處</a:t>
            </a:r>
            <a:endParaRPr lang="en-US" altLang="zh-TW" sz="2600" b="1" dirty="0">
              <a:solidFill>
                <a:srgbClr val="000000"/>
              </a:solidFill>
              <a:latin typeface="標楷體" pitchFamily="65" charset="-120"/>
              <a:ea typeface="標楷體" pitchFamily="65" charset="-120"/>
            </a:endParaRPr>
          </a:p>
          <a:p>
            <a:pPr>
              <a:lnSpc>
                <a:spcPts val="4500"/>
              </a:lnSpc>
              <a:buClr>
                <a:srgbClr val="A50021"/>
              </a:buClr>
              <a:buSzPct val="75000"/>
            </a:pPr>
            <a:r>
              <a:rPr lang="en-US" altLang="zh-TW" sz="2600" b="1" dirty="0">
                <a:solidFill>
                  <a:srgbClr val="92D050"/>
                </a:solidFill>
                <a:latin typeface="標楷體" pitchFamily="65" charset="-120"/>
                <a:ea typeface="標楷體" pitchFamily="65" charset="-120"/>
                <a:sym typeface="Wingdings"/>
              </a:rPr>
              <a:t></a:t>
            </a:r>
            <a:r>
              <a:rPr lang="zh-TW" altLang="en-US" sz="2600" b="1" dirty="0">
                <a:solidFill>
                  <a:srgbClr val="000000"/>
                </a:solidFill>
                <a:latin typeface="標楷體" pitchFamily="65" charset="-120"/>
                <a:ea typeface="標楷體" pitchFamily="65" charset="-120"/>
              </a:rPr>
              <a:t>第八章 綠能設施        本會各產業主管機關</a:t>
            </a:r>
            <a:r>
              <a:rPr lang="en-US" altLang="zh-TW" sz="2600" b="1" dirty="0">
                <a:solidFill>
                  <a:srgbClr val="000000"/>
                </a:solidFill>
                <a:latin typeface="標楷體" pitchFamily="65" charset="-120"/>
                <a:ea typeface="標楷體" pitchFamily="65" charset="-120"/>
              </a:rPr>
              <a:t>(</a:t>
            </a:r>
            <a:r>
              <a:rPr lang="zh-TW" altLang="en-US" sz="2600" b="1" dirty="0">
                <a:solidFill>
                  <a:srgbClr val="000000"/>
                </a:solidFill>
                <a:latin typeface="標楷體" pitchFamily="65" charset="-120"/>
                <a:ea typeface="標楷體" pitchFamily="65" charset="-120"/>
              </a:rPr>
              <a:t>單位</a:t>
            </a:r>
            <a:r>
              <a:rPr lang="en-US" altLang="zh-TW" sz="2600" b="1" dirty="0">
                <a:solidFill>
                  <a:srgbClr val="000000"/>
                </a:solidFill>
                <a:latin typeface="標楷體" pitchFamily="65" charset="-120"/>
                <a:ea typeface="標楷體" pitchFamily="65" charset="-120"/>
              </a:rPr>
              <a:t>)</a:t>
            </a:r>
            <a:endParaRPr lang="zh-TW" altLang="en-US" sz="2600" b="1" dirty="0">
              <a:solidFill>
                <a:srgbClr val="0000FF"/>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20</a:t>
            </a:fld>
            <a:endParaRPr lang="en-US" altLang="zh-TW" dirty="0"/>
          </a:p>
        </p:txBody>
      </p:sp>
      <p:sp>
        <p:nvSpPr>
          <p:cNvPr id="6" name="AutoShape 7"/>
          <p:cNvSpPr>
            <a:spLocks noChangeArrowheads="1"/>
          </p:cNvSpPr>
          <p:nvPr/>
        </p:nvSpPr>
        <p:spPr bwMode="auto">
          <a:xfrm>
            <a:off x="899592" y="455403"/>
            <a:ext cx="7272808" cy="648073"/>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lgn="ctr"/>
            <a:r>
              <a:rPr lang="zh-TW" altLang="en-US" sz="3200" b="1" dirty="0">
                <a:ea typeface="微軟正黑體" pitchFamily="34" charset="-120"/>
              </a:rPr>
              <a:t>各類農業設施審查規定之本會分工情形</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AutoShape 4"/>
          <p:cNvSpPr>
            <a:spLocks noChangeArrowheads="1"/>
          </p:cNvSpPr>
          <p:nvPr/>
        </p:nvSpPr>
        <p:spPr bwMode="auto">
          <a:xfrm>
            <a:off x="1258888" y="333375"/>
            <a:ext cx="6840537" cy="647700"/>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lgn="ctr">
              <a:defRPr/>
            </a:pPr>
            <a:r>
              <a:rPr lang="zh-TW" altLang="en-US" sz="3200" b="1" dirty="0">
                <a:ea typeface="微軟正黑體" pitchFamily="34" charset="-120"/>
              </a:rPr>
              <a:t>申請農業設施應檢附之書表文件內容</a:t>
            </a:r>
          </a:p>
        </p:txBody>
      </p:sp>
      <p:sp>
        <p:nvSpPr>
          <p:cNvPr id="36867" name="Text Box 6"/>
          <p:cNvSpPr txBox="1">
            <a:spLocks noChangeArrowheads="1"/>
          </p:cNvSpPr>
          <p:nvPr/>
        </p:nvSpPr>
        <p:spPr bwMode="auto">
          <a:xfrm>
            <a:off x="683568" y="1200229"/>
            <a:ext cx="8029575" cy="5109091"/>
          </a:xfrm>
          <a:prstGeom prst="rect">
            <a:avLst/>
          </a:prstGeom>
          <a:noFill/>
          <a:ln w="19050">
            <a:solidFill>
              <a:schemeClr val="tx1"/>
            </a:solidFill>
            <a:miter lim="800000"/>
            <a:headEnd/>
            <a:tailEnd/>
          </a:ln>
        </p:spPr>
        <p:txBody>
          <a:bodyPr>
            <a:spAutoFit/>
          </a:bodyPr>
          <a:lstStyle/>
          <a:p>
            <a:pPr marL="723900" indent="-723900" algn="just">
              <a:spcBef>
                <a:spcPts val="600"/>
              </a:spcBef>
            </a:pPr>
            <a:r>
              <a:rPr lang="zh-TW" altLang="en-US" sz="2200" b="1" dirty="0">
                <a:solidFill>
                  <a:srgbClr val="006600"/>
                </a:solidFill>
                <a:ea typeface="標楷體" pitchFamily="65" charset="-120"/>
              </a:rPr>
              <a:t>第四條</a:t>
            </a:r>
            <a:endParaRPr lang="en-US" altLang="zh-TW" sz="2200" b="1" dirty="0">
              <a:ea typeface="標楷體" pitchFamily="65" charset="-120"/>
              <a:cs typeface="Times New Roman" panose="02020603050405020304" pitchFamily="18" charset="0"/>
            </a:endParaRPr>
          </a:p>
          <a:p>
            <a:pPr marL="723900" indent="-723900" algn="just">
              <a:spcBef>
                <a:spcPts val="600"/>
              </a:spcBef>
            </a:pPr>
            <a:r>
              <a:rPr lang="zh-TW" altLang="en-US" sz="2200" b="1" dirty="0">
                <a:ea typeface="標楷體" pitchFamily="65" charset="-120"/>
                <a:cs typeface="Times New Roman" panose="02020603050405020304" pitchFamily="18" charset="0"/>
              </a:rPr>
              <a:t>申請農業用地作農業設施容許使用，應填具申請書及檢附下列文</a:t>
            </a:r>
          </a:p>
          <a:p>
            <a:pPr marL="723900" indent="-723900" algn="just">
              <a:spcBef>
                <a:spcPts val="600"/>
              </a:spcBef>
            </a:pPr>
            <a:r>
              <a:rPr lang="zh-TW" altLang="en-US" sz="2200" b="1" dirty="0">
                <a:ea typeface="標楷體" pitchFamily="65" charset="-120"/>
                <a:cs typeface="Times New Roman" panose="02020603050405020304" pitchFamily="18" charset="0"/>
              </a:rPr>
              <a:t>件各三份 ，向土地所在地之直轄市或縣（市）主管機關提出：</a:t>
            </a:r>
          </a:p>
          <a:p>
            <a:pPr marL="625475" indent="-625475" algn="just">
              <a:spcBef>
                <a:spcPts val="600"/>
              </a:spcBef>
            </a:pPr>
            <a:r>
              <a:rPr lang="zh-TW" altLang="en-US" sz="2200" b="1" dirty="0">
                <a:ea typeface="標楷體" pitchFamily="65" charset="-120"/>
                <a:cs typeface="Times New Roman" panose="02020603050405020304" pitchFamily="18" charset="0"/>
              </a:rPr>
              <a:t> 一、申請人之國民身分證影本；</a:t>
            </a:r>
            <a:r>
              <a:rPr lang="zh-TW" altLang="en-US" sz="2200" b="1" dirty="0">
                <a:solidFill>
                  <a:srgbClr val="FF0000"/>
                </a:solidFill>
                <a:ea typeface="標楷體" pitchFamily="65" charset="-120"/>
                <a:cs typeface="Times New Roman" panose="02020603050405020304" pitchFamily="18" charset="0"/>
              </a:rPr>
              <a:t>屬法人者，應檢具法人登記證明文件影本</a:t>
            </a:r>
            <a:r>
              <a:rPr lang="zh-TW" altLang="en-US" sz="2200" b="1" dirty="0">
                <a:ea typeface="標楷體" pitchFamily="65" charset="-120"/>
                <a:cs typeface="Times New Roman" panose="02020603050405020304" pitchFamily="18" charset="0"/>
              </a:rPr>
              <a:t>。</a:t>
            </a:r>
          </a:p>
          <a:p>
            <a:pPr marL="723900" indent="-723900" algn="just">
              <a:spcBef>
                <a:spcPts val="600"/>
              </a:spcBef>
            </a:pPr>
            <a:r>
              <a:rPr lang="zh-TW" altLang="en-US" sz="2200" b="1" dirty="0">
                <a:ea typeface="標楷體" pitchFamily="65" charset="-120"/>
                <a:cs typeface="Times New Roman" panose="02020603050405020304" pitchFamily="18" charset="0"/>
              </a:rPr>
              <a:t> 二、</a:t>
            </a:r>
            <a:r>
              <a:rPr lang="zh-TW" altLang="en-US" sz="2200" b="1" dirty="0">
                <a:solidFill>
                  <a:srgbClr val="FF0000"/>
                </a:solidFill>
                <a:ea typeface="標楷體" pitchFamily="65" charset="-120"/>
                <a:cs typeface="Times New Roman" panose="02020603050405020304" pitchFamily="18" charset="0"/>
              </a:rPr>
              <a:t>經營計畫</a:t>
            </a:r>
            <a:r>
              <a:rPr lang="zh-TW" altLang="en-US" sz="2200" b="1" dirty="0">
                <a:ea typeface="標楷體" pitchFamily="65" charset="-120"/>
                <a:cs typeface="Times New Roman" panose="02020603050405020304" pitchFamily="18" charset="0"/>
              </a:rPr>
              <a:t>。</a:t>
            </a:r>
          </a:p>
          <a:p>
            <a:pPr marL="625475" indent="-625475" algn="just">
              <a:spcBef>
                <a:spcPts val="600"/>
              </a:spcBef>
            </a:pPr>
            <a:r>
              <a:rPr lang="zh-TW" altLang="en-US" sz="2200" b="1" dirty="0">
                <a:ea typeface="標楷體" pitchFamily="65" charset="-120"/>
                <a:cs typeface="Times New Roman" panose="02020603050405020304" pitchFamily="18" charset="0"/>
              </a:rPr>
              <a:t> 三、最近一個月內土地登記謄本及地籍圖謄本。但能申請網路電子謄本者，免予檢附；屬都市土地者，應另檢附都市計畫土地使用分區證明。</a:t>
            </a:r>
          </a:p>
          <a:p>
            <a:pPr marL="625475" indent="-625475" algn="just">
              <a:spcBef>
                <a:spcPts val="600"/>
              </a:spcBef>
            </a:pPr>
            <a:r>
              <a:rPr lang="zh-TW" altLang="en-US" sz="2200" b="1" dirty="0">
                <a:ea typeface="標楷體" pitchFamily="65" charset="-120"/>
                <a:cs typeface="Times New Roman" panose="02020603050405020304" pitchFamily="18" charset="0"/>
              </a:rPr>
              <a:t> 四、設施配置圖，其比例尺不得小於五百分之一。但申請畜牧設施者，其比例尺不得小於一千二百分之ㄧ。</a:t>
            </a:r>
          </a:p>
          <a:p>
            <a:pPr marL="723900" indent="-723900" algn="just">
              <a:spcBef>
                <a:spcPts val="600"/>
              </a:spcBef>
            </a:pPr>
            <a:r>
              <a:rPr lang="zh-TW" altLang="en-US" sz="2200" b="1" dirty="0">
                <a:ea typeface="標楷體" pitchFamily="65" charset="-120"/>
                <a:cs typeface="Times New Roman" panose="02020603050405020304" pitchFamily="18" charset="0"/>
              </a:rPr>
              <a:t> 五、</a:t>
            </a:r>
            <a:r>
              <a:rPr lang="zh-TW" altLang="en-US" sz="2200" b="1" dirty="0">
                <a:solidFill>
                  <a:srgbClr val="FF0000"/>
                </a:solidFill>
                <a:ea typeface="標楷體" pitchFamily="65" charset="-120"/>
                <a:cs typeface="Times New Roman" panose="02020603050405020304" pitchFamily="18" charset="0"/>
              </a:rPr>
              <a:t>土地使用同意書</a:t>
            </a:r>
            <a:r>
              <a:rPr lang="zh-TW" altLang="en-US" sz="2200" b="1" dirty="0">
                <a:ea typeface="標楷體" pitchFamily="65" charset="-120"/>
                <a:cs typeface="Times New Roman" panose="02020603050405020304" pitchFamily="18" charset="0"/>
              </a:rPr>
              <a:t>。但土地為申請人單獨所有者，免附。</a:t>
            </a:r>
          </a:p>
          <a:p>
            <a:pPr marL="723900" indent="-723900" algn="just">
              <a:spcBef>
                <a:spcPts val="600"/>
              </a:spcBef>
            </a:pPr>
            <a:r>
              <a:rPr lang="zh-TW" altLang="en-US" sz="2200" b="1" dirty="0">
                <a:ea typeface="標楷體" pitchFamily="65" charset="-120"/>
                <a:cs typeface="Times New Roman" panose="02020603050405020304" pitchFamily="18" charset="0"/>
              </a:rPr>
              <a:t> 六、其他主管機關規定之文件。</a:t>
            </a:r>
          </a:p>
        </p:txBody>
      </p:sp>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21</a:t>
            </a:fld>
            <a:endParaRPr lang="en-US" altLang="zh-TW"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
          <p:cNvSpPr>
            <a:spLocks noChangeArrowheads="1"/>
          </p:cNvSpPr>
          <p:nvPr/>
        </p:nvSpPr>
        <p:spPr bwMode="auto">
          <a:xfrm>
            <a:off x="1625388" y="-27384"/>
            <a:ext cx="7200900" cy="830997"/>
          </a:xfrm>
          <a:prstGeom prst="rect">
            <a:avLst/>
          </a:prstGeom>
          <a:noFill/>
          <a:ln w="9525">
            <a:noFill/>
            <a:miter lim="800000"/>
            <a:headEnd/>
            <a:tailEnd/>
          </a:ln>
        </p:spPr>
        <p:txBody>
          <a:bodyPr>
            <a:spAutoFit/>
          </a:bodyPr>
          <a:lstStyle/>
          <a:p>
            <a:pPr marL="266700" indent="-266700" algn="just"/>
            <a:r>
              <a:rPr kumimoji="0" lang="zh-TW" altLang="zh-TW" b="1" dirty="0">
                <a:solidFill>
                  <a:srgbClr val="00007D"/>
                </a:solidFill>
                <a:latin typeface="標楷體" pitchFamily="65" charset="-120"/>
                <a:ea typeface="標楷體" pitchFamily="65" charset="-120"/>
              </a:rPr>
              <a:t>＊</a:t>
            </a:r>
            <a:r>
              <a:rPr kumimoji="0" lang="zh-TW" altLang="en-US" b="1" dirty="0">
                <a:solidFill>
                  <a:srgbClr val="00007D"/>
                </a:solidFill>
                <a:latin typeface="標楷體" pitchFamily="65" charset="-120"/>
                <a:ea typeface="標楷體" pitchFamily="65" charset="-120"/>
              </a:rPr>
              <a:t>共有土地申請農業設施之容許使用時，如何檢附共有人之土地使用同意書</a:t>
            </a:r>
          </a:p>
        </p:txBody>
      </p:sp>
      <p:sp>
        <p:nvSpPr>
          <p:cNvPr id="37890" name="Rectangle 9"/>
          <p:cNvSpPr>
            <a:spLocks noChangeArrowheads="1"/>
          </p:cNvSpPr>
          <p:nvPr/>
        </p:nvSpPr>
        <p:spPr bwMode="auto">
          <a:xfrm>
            <a:off x="350791" y="5023336"/>
            <a:ext cx="8613696" cy="1862048"/>
          </a:xfrm>
          <a:prstGeom prst="rect">
            <a:avLst/>
          </a:prstGeom>
          <a:noFill/>
          <a:ln w="9525">
            <a:noFill/>
            <a:miter lim="800000"/>
            <a:headEnd/>
            <a:tailEnd/>
          </a:ln>
        </p:spPr>
        <p:txBody>
          <a:bodyPr wrap="square" anchor="ctr">
            <a:spAutoFit/>
          </a:bodyPr>
          <a:lstStyle/>
          <a:p>
            <a:pPr marL="533400" indent="-533400" algn="just">
              <a:lnSpc>
                <a:spcPts val="2300"/>
              </a:lnSpc>
              <a:spcAft>
                <a:spcPts val="0"/>
              </a:spcAft>
            </a:pPr>
            <a:r>
              <a:rPr lang="zh-TW" altLang="en-US" sz="2000" b="1" dirty="0">
                <a:ea typeface="標楷體" pitchFamily="65" charset="-120"/>
                <a:cs typeface="Times New Roman" panose="02020603050405020304" pitchFamily="18" charset="0"/>
              </a:rPr>
              <a:t>註：土地法第</a:t>
            </a:r>
            <a:r>
              <a:rPr lang="en-US" altLang="zh-TW" sz="2000" b="1" dirty="0">
                <a:ea typeface="標楷體" pitchFamily="65" charset="-120"/>
                <a:cs typeface="Times New Roman" panose="02020603050405020304" pitchFamily="18" charset="0"/>
              </a:rPr>
              <a:t>34</a:t>
            </a:r>
            <a:r>
              <a:rPr lang="zh-TW" altLang="en-US" sz="2000" b="1" dirty="0">
                <a:ea typeface="標楷體" pitchFamily="65" charset="-120"/>
                <a:cs typeface="Times New Roman" panose="02020603050405020304" pitchFamily="18" charset="0"/>
              </a:rPr>
              <a:t>條之</a:t>
            </a:r>
            <a:r>
              <a:rPr lang="en-US" altLang="zh-TW" sz="2000" b="1" dirty="0">
                <a:ea typeface="標楷體" pitchFamily="65" charset="-120"/>
                <a:cs typeface="Times New Roman" panose="02020603050405020304" pitchFamily="18" charset="0"/>
              </a:rPr>
              <a:t>1</a:t>
            </a:r>
          </a:p>
          <a:p>
            <a:pPr indent="-533400" algn="just">
              <a:lnSpc>
                <a:spcPts val="2300"/>
              </a:lnSpc>
              <a:spcAft>
                <a:spcPts val="0"/>
              </a:spcAft>
            </a:pPr>
            <a:r>
              <a:rPr lang="zh-TW" altLang="en-US" sz="2000" b="1" dirty="0">
                <a:ea typeface="標楷體" pitchFamily="65" charset="-120"/>
                <a:cs typeface="Times New Roman" panose="02020603050405020304" pitchFamily="18" charset="0"/>
              </a:rPr>
              <a:t>（第</a:t>
            </a:r>
            <a:r>
              <a:rPr lang="en-US" altLang="zh-TW" sz="2000" b="1" dirty="0">
                <a:ea typeface="標楷體" pitchFamily="65" charset="-120"/>
                <a:cs typeface="Times New Roman" panose="02020603050405020304" pitchFamily="18" charset="0"/>
              </a:rPr>
              <a:t>1</a:t>
            </a:r>
            <a:r>
              <a:rPr lang="zh-TW" altLang="en-US" sz="2000" b="1" dirty="0">
                <a:ea typeface="標楷體" pitchFamily="65" charset="-120"/>
                <a:cs typeface="Times New Roman" panose="02020603050405020304" pitchFamily="18" charset="0"/>
              </a:rPr>
              <a:t>項）共有土地或建築改良物，其處分、變更及設定地上權、農育權、不動產役權或典權，</a:t>
            </a:r>
            <a:r>
              <a:rPr lang="zh-TW" altLang="en-US" sz="2000" b="1" dirty="0">
                <a:solidFill>
                  <a:srgbClr val="FF0000"/>
                </a:solidFill>
                <a:ea typeface="標楷體" pitchFamily="65" charset="-120"/>
                <a:cs typeface="Times New Roman" panose="02020603050405020304" pitchFamily="18" charset="0"/>
              </a:rPr>
              <a:t>應以共有人過半數及其應有部分合計過半數之同意行之。但其應有部分合計逾三分之二者，其人數不予計算。</a:t>
            </a:r>
            <a:endParaRPr lang="en-US" altLang="zh-TW" sz="2000" b="1" dirty="0">
              <a:solidFill>
                <a:srgbClr val="FF0000"/>
              </a:solidFill>
              <a:ea typeface="標楷體" pitchFamily="65" charset="-120"/>
              <a:cs typeface="Times New Roman" panose="02020603050405020304" pitchFamily="18" charset="0"/>
            </a:endParaRPr>
          </a:p>
          <a:p>
            <a:pPr indent="-533400" algn="just">
              <a:lnSpc>
                <a:spcPts val="2300"/>
              </a:lnSpc>
              <a:spcAft>
                <a:spcPts val="0"/>
              </a:spcAft>
            </a:pPr>
            <a:r>
              <a:rPr lang="zh-TW" altLang="en-US" sz="2000" b="1" dirty="0">
                <a:ea typeface="標楷體" pitchFamily="65" charset="-120"/>
                <a:cs typeface="Times New Roman" panose="02020603050405020304" pitchFamily="18" charset="0"/>
              </a:rPr>
              <a:t>（第</a:t>
            </a:r>
            <a:r>
              <a:rPr lang="en-US" altLang="zh-TW" sz="2000" b="1" dirty="0">
                <a:ea typeface="標楷體" pitchFamily="65" charset="-120"/>
                <a:cs typeface="Times New Roman" panose="02020603050405020304" pitchFamily="18" charset="0"/>
              </a:rPr>
              <a:t>2</a:t>
            </a:r>
            <a:r>
              <a:rPr lang="zh-TW" altLang="en-US" sz="2000" b="1" dirty="0">
                <a:ea typeface="標楷體" pitchFamily="65" charset="-120"/>
                <a:cs typeface="Times New Roman" panose="02020603050405020304" pitchFamily="18" charset="0"/>
              </a:rPr>
              <a:t>項）共有人依前項規定為處分、變更或設定負擔時，應事先以書面通知他共有人；其不能以書面通知者，應公告之。</a:t>
            </a:r>
          </a:p>
        </p:txBody>
      </p:sp>
      <p:sp>
        <p:nvSpPr>
          <p:cNvPr id="37892" name="Rectangle 9"/>
          <p:cNvSpPr>
            <a:spLocks noChangeArrowheads="1"/>
          </p:cNvSpPr>
          <p:nvPr/>
        </p:nvSpPr>
        <p:spPr bwMode="auto">
          <a:xfrm>
            <a:off x="350791" y="691562"/>
            <a:ext cx="8613696" cy="4478149"/>
          </a:xfrm>
          <a:prstGeom prst="rect">
            <a:avLst/>
          </a:prstGeom>
          <a:noFill/>
          <a:ln w="9525">
            <a:noFill/>
            <a:miter lim="800000"/>
            <a:headEnd/>
            <a:tailEnd/>
          </a:ln>
        </p:spPr>
        <p:txBody>
          <a:bodyPr wrap="square" anchor="ctr">
            <a:spAutoFit/>
          </a:bodyPr>
          <a:lstStyle/>
          <a:p>
            <a:pPr marL="266700" indent="-266700" algn="just">
              <a:spcAft>
                <a:spcPts val="300"/>
              </a:spcAft>
            </a:pPr>
            <a:r>
              <a:rPr lang="en-US" altLang="zh-TW" sz="2200" b="1" dirty="0">
                <a:ea typeface="標楷體" pitchFamily="65" charset="-120"/>
                <a:cs typeface="Times New Roman" panose="02020603050405020304" pitchFamily="18" charset="0"/>
              </a:rPr>
              <a:t>1.</a:t>
            </a:r>
            <a:r>
              <a:rPr lang="zh-TW" altLang="en-US" sz="2200" b="1" dirty="0">
                <a:ea typeface="標楷體" pitchFamily="65" charset="-120"/>
                <a:cs typeface="Times New Roman" panose="02020603050405020304" pitchFamily="18" charset="0"/>
              </a:rPr>
              <a:t>如無法取得全數共有人之土地使用同意書，依本會相關函釋說明得依土地法第</a:t>
            </a:r>
            <a:r>
              <a:rPr lang="en-US" altLang="zh-TW" sz="2200" b="1" dirty="0">
                <a:ea typeface="標楷體" pitchFamily="65" charset="-120"/>
                <a:cs typeface="Times New Roman" panose="02020603050405020304" pitchFamily="18" charset="0"/>
              </a:rPr>
              <a:t>34</a:t>
            </a:r>
            <a:r>
              <a:rPr lang="zh-TW" altLang="en-US" sz="2200" b="1" dirty="0">
                <a:ea typeface="標楷體" pitchFamily="65" charset="-120"/>
                <a:cs typeface="Times New Roman" panose="02020603050405020304" pitchFamily="18" charset="0"/>
              </a:rPr>
              <a:t>條之</a:t>
            </a:r>
            <a:r>
              <a:rPr lang="en-US" altLang="zh-TW" sz="2200" b="1" dirty="0">
                <a:ea typeface="標楷體" pitchFamily="65" charset="-120"/>
                <a:cs typeface="Times New Roman" panose="02020603050405020304" pitchFamily="18" charset="0"/>
              </a:rPr>
              <a:t>1</a:t>
            </a:r>
            <a:r>
              <a:rPr lang="zh-TW" altLang="en-US" sz="2200" b="1" dirty="0">
                <a:ea typeface="標楷體" pitchFamily="65" charset="-120"/>
                <a:cs typeface="Times New Roman" panose="02020603050405020304" pitchFamily="18" charset="0"/>
              </a:rPr>
              <a:t>規定辦理，且應依同法第</a:t>
            </a:r>
            <a:r>
              <a:rPr lang="en-US" altLang="zh-TW" sz="2200" b="1" dirty="0">
                <a:ea typeface="標楷體" pitchFamily="65" charset="-120"/>
                <a:cs typeface="Times New Roman" panose="02020603050405020304" pitchFamily="18" charset="0"/>
              </a:rPr>
              <a:t>34</a:t>
            </a:r>
            <a:r>
              <a:rPr lang="zh-TW" altLang="en-US" sz="2200" b="1" dirty="0">
                <a:ea typeface="標楷體" pitchFamily="65" charset="-120"/>
                <a:cs typeface="Times New Roman" panose="02020603050405020304" pitchFamily="18" charset="0"/>
              </a:rPr>
              <a:t>條之</a:t>
            </a:r>
            <a:r>
              <a:rPr lang="en-US" altLang="zh-TW" sz="2200" b="1" dirty="0">
                <a:ea typeface="標楷體" pitchFamily="65" charset="-120"/>
                <a:cs typeface="Times New Roman" panose="02020603050405020304" pitchFamily="18" charset="0"/>
              </a:rPr>
              <a:t>1</a:t>
            </a:r>
            <a:r>
              <a:rPr lang="zh-TW" altLang="en-US" sz="2200" b="1" dirty="0">
                <a:ea typeface="標楷體" pitchFamily="65" charset="-120"/>
                <a:cs typeface="Times New Roman" panose="02020603050405020304" pitchFamily="18" charset="0"/>
              </a:rPr>
              <a:t>執行要點第</a:t>
            </a:r>
            <a:r>
              <a:rPr lang="en-US" altLang="zh-TW" sz="2200" b="1" dirty="0">
                <a:ea typeface="標楷體" pitchFamily="65" charset="-120"/>
                <a:cs typeface="Times New Roman" panose="02020603050405020304" pitchFamily="18" charset="0"/>
              </a:rPr>
              <a:t>3</a:t>
            </a:r>
            <a:r>
              <a:rPr lang="zh-TW" altLang="en-US" sz="2200" b="1" dirty="0">
                <a:ea typeface="標楷體" pitchFamily="65" charset="-120"/>
                <a:cs typeface="Times New Roman" panose="02020603050405020304" pitchFamily="18" charset="0"/>
              </a:rPr>
              <a:t>點規定，</a:t>
            </a:r>
            <a:r>
              <a:rPr lang="zh-TW" altLang="en-US" sz="2200" b="1" u="sng" dirty="0">
                <a:solidFill>
                  <a:srgbClr val="FF0000"/>
                </a:solidFill>
                <a:ea typeface="標楷體" pitchFamily="65" charset="-120"/>
                <a:cs typeface="Times New Roman" panose="02020603050405020304" pitchFamily="18" charset="0"/>
              </a:rPr>
              <a:t>以有償或不影響不同意共有人之利益為限</a:t>
            </a:r>
            <a:r>
              <a:rPr lang="zh-TW" altLang="en-US" sz="2000" b="1" dirty="0">
                <a:ea typeface="標楷體" pitchFamily="65" charset="-120"/>
                <a:cs typeface="Times New Roman" panose="02020603050405020304" pitchFamily="18" charset="0"/>
              </a:rPr>
              <a:t>。</a:t>
            </a:r>
            <a:r>
              <a:rPr lang="zh-TW" altLang="en-US" sz="1800" b="1" dirty="0">
                <a:ea typeface="標楷體" pitchFamily="65" charset="-120"/>
                <a:cs typeface="Times New Roman" panose="02020603050405020304" pitchFamily="18" charset="0"/>
              </a:rPr>
              <a:t>（內政部</a:t>
            </a:r>
            <a:r>
              <a:rPr lang="en-US" altLang="zh-TW" sz="1800" b="1" dirty="0">
                <a:ea typeface="標楷體" pitchFamily="65" charset="-120"/>
                <a:cs typeface="Times New Roman" panose="02020603050405020304" pitchFamily="18" charset="0"/>
              </a:rPr>
              <a:t>85</a:t>
            </a:r>
            <a:r>
              <a:rPr lang="zh-TW" altLang="en-US" sz="1800" b="1" dirty="0">
                <a:ea typeface="標楷體" pitchFamily="65" charset="-120"/>
                <a:cs typeface="Times New Roman" panose="02020603050405020304" pitchFamily="18" charset="0"/>
              </a:rPr>
              <a:t>年</a:t>
            </a:r>
            <a:r>
              <a:rPr lang="en-US" altLang="zh-TW" sz="1800" b="1" dirty="0">
                <a:ea typeface="標楷體" pitchFamily="65" charset="-120"/>
                <a:cs typeface="Times New Roman" panose="02020603050405020304" pitchFamily="18" charset="0"/>
              </a:rPr>
              <a:t>10</a:t>
            </a:r>
            <a:r>
              <a:rPr lang="zh-TW" altLang="en-US" sz="1800" b="1" dirty="0">
                <a:ea typeface="標楷體" pitchFamily="65" charset="-120"/>
                <a:cs typeface="Times New Roman" panose="02020603050405020304" pitchFamily="18" charset="0"/>
              </a:rPr>
              <a:t>月</a:t>
            </a:r>
            <a:r>
              <a:rPr lang="en-US" altLang="zh-TW" sz="1800" b="1" dirty="0">
                <a:ea typeface="標楷體" pitchFamily="65" charset="-120"/>
                <a:cs typeface="Times New Roman" panose="02020603050405020304" pitchFamily="18" charset="0"/>
              </a:rPr>
              <a:t>5</a:t>
            </a:r>
            <a:r>
              <a:rPr lang="zh-TW" altLang="en-US" sz="1800" b="1" dirty="0">
                <a:ea typeface="標楷體" pitchFamily="65" charset="-120"/>
                <a:cs typeface="Times New Roman" panose="02020603050405020304" pitchFamily="18" charset="0"/>
              </a:rPr>
              <a:t>日台（</a:t>
            </a:r>
            <a:r>
              <a:rPr lang="en-US" altLang="zh-TW" sz="1800" b="1" dirty="0">
                <a:ea typeface="標楷體" pitchFamily="65" charset="-120"/>
                <a:cs typeface="Times New Roman" panose="02020603050405020304" pitchFamily="18" charset="0"/>
              </a:rPr>
              <a:t>85</a:t>
            </a:r>
            <a:r>
              <a:rPr lang="zh-TW" altLang="en-US" sz="1800" b="1" dirty="0">
                <a:ea typeface="標楷體" pitchFamily="65" charset="-120"/>
                <a:cs typeface="Times New Roman" panose="02020603050405020304" pitchFamily="18" charset="0"/>
              </a:rPr>
              <a:t>）內地字第</a:t>
            </a:r>
            <a:r>
              <a:rPr lang="en-US" altLang="zh-TW" sz="1800" b="1" dirty="0">
                <a:ea typeface="標楷體" pitchFamily="65" charset="-120"/>
                <a:cs typeface="Times New Roman" panose="02020603050405020304" pitchFamily="18" charset="0"/>
              </a:rPr>
              <a:t>8588001</a:t>
            </a:r>
            <a:r>
              <a:rPr lang="zh-TW" altLang="en-US" sz="1800" b="1" dirty="0">
                <a:ea typeface="標楷體" pitchFamily="65" charset="-120"/>
                <a:cs typeface="Times New Roman" panose="02020603050405020304" pitchFamily="18" charset="0"/>
              </a:rPr>
              <a:t>號函，</a:t>
            </a:r>
            <a:r>
              <a:rPr lang="en-US" altLang="zh-TW" sz="1800" b="1" dirty="0">
                <a:ea typeface="標楷體" pitchFamily="65" charset="-120"/>
                <a:cs typeface="Times New Roman" panose="02020603050405020304" pitchFamily="18" charset="0"/>
              </a:rPr>
              <a:t>按土地法第34條之1第1項所稱「變更」，</a:t>
            </a:r>
            <a:r>
              <a:rPr lang="en-US" altLang="zh-TW" sz="1800" b="1" dirty="0" err="1">
                <a:ea typeface="標楷體" pitchFamily="65" charset="-120"/>
                <a:cs typeface="Times New Roman" panose="02020603050405020304" pitchFamily="18" charset="0"/>
              </a:rPr>
              <a:t>係指變更共有物之本質或其用途而言。</a:t>
            </a:r>
            <a:r>
              <a:rPr lang="en-US" altLang="zh-TW" sz="1800" b="1" dirty="0" err="1">
                <a:solidFill>
                  <a:srgbClr val="FF0000"/>
                </a:solidFill>
                <a:ea typeface="標楷體" pitchFamily="65" charset="-120"/>
                <a:cs typeface="Times New Roman" panose="02020603050405020304" pitchFamily="18" charset="0"/>
              </a:rPr>
              <a:t>非都市土地申請容許使用</a:t>
            </a:r>
            <a:r>
              <a:rPr lang="zh-TW" altLang="en-US" sz="1800" b="1" dirty="0">
                <a:solidFill>
                  <a:srgbClr val="FF0000"/>
                </a:solidFill>
                <a:ea typeface="標楷體" pitchFamily="65" charset="-120"/>
                <a:cs typeface="Times New Roman" panose="02020603050405020304" pitchFamily="18" charset="0"/>
              </a:rPr>
              <a:t>，屬變更共有物用途之一</a:t>
            </a:r>
            <a:r>
              <a:rPr lang="zh-TW" altLang="en-US" sz="1800" b="1" dirty="0">
                <a:ea typeface="標楷體" pitchFamily="65" charset="-120"/>
                <a:cs typeface="Times New Roman" panose="02020603050405020304" pitchFamily="18" charset="0"/>
              </a:rPr>
              <a:t>，應有土地法第</a:t>
            </a:r>
            <a:r>
              <a:rPr lang="en-US" altLang="zh-TW" sz="1800" b="1" dirty="0">
                <a:ea typeface="標楷體" pitchFamily="65" charset="-120"/>
                <a:cs typeface="Times New Roman" panose="02020603050405020304" pitchFamily="18" charset="0"/>
              </a:rPr>
              <a:t>34</a:t>
            </a:r>
            <a:r>
              <a:rPr lang="zh-TW" altLang="en-US" sz="1800" b="1" dirty="0">
                <a:ea typeface="標楷體" pitchFamily="65" charset="-120"/>
                <a:cs typeface="Times New Roman" panose="02020603050405020304" pitchFamily="18" charset="0"/>
              </a:rPr>
              <a:t>條之</a:t>
            </a:r>
            <a:r>
              <a:rPr lang="en-US" altLang="zh-TW" sz="1800" b="1" dirty="0">
                <a:ea typeface="標楷體" pitchFamily="65" charset="-120"/>
                <a:cs typeface="Times New Roman" panose="02020603050405020304" pitchFamily="18" charset="0"/>
              </a:rPr>
              <a:t>1</a:t>
            </a:r>
            <a:r>
              <a:rPr lang="zh-TW" altLang="en-US" sz="1800" b="1" dirty="0">
                <a:ea typeface="標楷體" pitchFamily="65" charset="-120"/>
                <a:cs typeface="Times New Roman" panose="02020603050405020304" pitchFamily="18" charset="0"/>
              </a:rPr>
              <a:t>之適用。）</a:t>
            </a:r>
            <a:endParaRPr lang="en-US" altLang="zh-TW" sz="1800" b="1" dirty="0">
              <a:ea typeface="標楷體" pitchFamily="65" charset="-120"/>
              <a:cs typeface="Times New Roman" panose="02020603050405020304" pitchFamily="18" charset="0"/>
            </a:endParaRPr>
          </a:p>
          <a:p>
            <a:pPr marL="266700" indent="-266700" algn="just">
              <a:spcAft>
                <a:spcPts val="300"/>
              </a:spcAft>
            </a:pPr>
            <a:r>
              <a:rPr lang="en-US" altLang="zh-TW" sz="2200" b="1" dirty="0">
                <a:ea typeface="標楷體" pitchFamily="65" charset="-120"/>
                <a:cs typeface="Times New Roman" panose="02020603050405020304" pitchFamily="18" charset="0"/>
              </a:rPr>
              <a:t>2.</a:t>
            </a:r>
            <a:r>
              <a:rPr lang="zh-TW" altLang="en-US" sz="2200" b="1" dirty="0">
                <a:ea typeface="標楷體" pitchFamily="65" charset="-120"/>
                <a:cs typeface="Times New Roman" panose="02020603050405020304" pitchFamily="18" charset="0"/>
              </a:rPr>
              <a:t>又查土地法第</a:t>
            </a:r>
            <a:r>
              <a:rPr lang="en-US" altLang="zh-TW" sz="2200" b="1" dirty="0">
                <a:ea typeface="標楷體" pitchFamily="65" charset="-120"/>
                <a:cs typeface="Times New Roman" panose="02020603050405020304" pitchFamily="18" charset="0"/>
              </a:rPr>
              <a:t>34</a:t>
            </a:r>
            <a:r>
              <a:rPr lang="zh-TW" altLang="en-US" sz="2200" b="1" dirty="0">
                <a:ea typeface="標楷體" pitchFamily="65" charset="-120"/>
                <a:cs typeface="Times New Roman" panose="02020603050405020304" pitchFamily="18" charset="0"/>
              </a:rPr>
              <a:t>條之</a:t>
            </a:r>
            <a:r>
              <a:rPr lang="en-US" altLang="zh-TW" sz="2200" b="1" dirty="0">
                <a:ea typeface="標楷體" pitchFamily="65" charset="-120"/>
                <a:cs typeface="Times New Roman" panose="02020603050405020304" pitchFamily="18" charset="0"/>
              </a:rPr>
              <a:t>1</a:t>
            </a:r>
            <a:r>
              <a:rPr lang="zh-TW" altLang="en-US" sz="2200" b="1" dirty="0">
                <a:ea typeface="標楷體" pitchFamily="65" charset="-120"/>
                <a:cs typeface="Times New Roman" panose="02020603050405020304" pitchFamily="18" charset="0"/>
              </a:rPr>
              <a:t>並未區分都市計畫土地或非都市土地，始得適用，故</a:t>
            </a:r>
            <a:r>
              <a:rPr lang="zh-TW" altLang="en-US" sz="2200" b="1" dirty="0">
                <a:solidFill>
                  <a:srgbClr val="FF0000"/>
                </a:solidFill>
                <a:ea typeface="標楷體" pitchFamily="65" charset="-120"/>
                <a:cs typeface="Times New Roman" panose="02020603050405020304" pitchFamily="18" charset="0"/>
              </a:rPr>
              <a:t>都市計畫農業區之共有農業用地</a:t>
            </a:r>
            <a:r>
              <a:rPr lang="zh-TW" altLang="en-US" sz="2200" b="1" dirty="0">
                <a:ea typeface="標楷體" pitchFamily="65" charset="-120"/>
                <a:cs typeface="Times New Roman" panose="02020603050405020304" pitchFamily="18" charset="0"/>
              </a:rPr>
              <a:t>申請農業設施容許使用，倘因無法徵得全體共有人之書面同意，</a:t>
            </a:r>
            <a:r>
              <a:rPr lang="zh-TW" altLang="en-US" sz="2200" b="1" dirty="0">
                <a:solidFill>
                  <a:srgbClr val="FF0000"/>
                </a:solidFill>
                <a:ea typeface="標楷體" pitchFamily="65" charset="-120"/>
                <a:cs typeface="Times New Roman" panose="02020603050405020304" pitchFamily="18" charset="0"/>
              </a:rPr>
              <a:t>仍得循土地法第</a:t>
            </a:r>
            <a:r>
              <a:rPr lang="en-US" altLang="zh-TW" sz="2200" b="1" dirty="0">
                <a:solidFill>
                  <a:srgbClr val="FF0000"/>
                </a:solidFill>
                <a:ea typeface="標楷體" pitchFamily="65" charset="-120"/>
                <a:cs typeface="Times New Roman" panose="02020603050405020304" pitchFamily="18" charset="0"/>
              </a:rPr>
              <a:t>34</a:t>
            </a:r>
            <a:r>
              <a:rPr lang="zh-TW" altLang="en-US" sz="2200" b="1" dirty="0">
                <a:solidFill>
                  <a:srgbClr val="FF0000"/>
                </a:solidFill>
                <a:ea typeface="標楷體" pitchFamily="65" charset="-120"/>
                <a:cs typeface="Times New Roman" panose="02020603050405020304" pitchFamily="18" charset="0"/>
              </a:rPr>
              <a:t>條之</a:t>
            </a:r>
            <a:r>
              <a:rPr lang="en-US" altLang="zh-TW" sz="2200" b="1" dirty="0">
                <a:solidFill>
                  <a:srgbClr val="FF0000"/>
                </a:solidFill>
                <a:ea typeface="標楷體" pitchFamily="65" charset="-120"/>
                <a:cs typeface="Times New Roman" panose="02020603050405020304" pitchFamily="18" charset="0"/>
              </a:rPr>
              <a:t>1</a:t>
            </a:r>
            <a:r>
              <a:rPr lang="zh-TW" altLang="en-US" sz="2200" b="1" dirty="0">
                <a:solidFill>
                  <a:srgbClr val="FF0000"/>
                </a:solidFill>
                <a:ea typeface="標楷體" pitchFamily="65" charset="-120"/>
                <a:cs typeface="Times New Roman" panose="02020603050405020304" pitchFamily="18" charset="0"/>
              </a:rPr>
              <a:t>規定辦理</a:t>
            </a:r>
            <a:r>
              <a:rPr lang="zh-TW" altLang="en-US" sz="2200" b="1" dirty="0">
                <a:ea typeface="標楷體" pitchFamily="65" charset="-120"/>
                <a:cs typeface="Times New Roman" panose="02020603050405020304" pitchFamily="18" charset="0"/>
              </a:rPr>
              <a:t>。</a:t>
            </a:r>
          </a:p>
          <a:p>
            <a:pPr marL="266700" indent="-266700" algn="just">
              <a:spcAft>
                <a:spcPts val="300"/>
              </a:spcAft>
            </a:pPr>
            <a:r>
              <a:rPr lang="en-US" altLang="zh-TW" sz="2200" b="1" dirty="0">
                <a:ea typeface="標楷體" pitchFamily="65" charset="-120"/>
                <a:cs typeface="Times New Roman" panose="02020603050405020304" pitchFamily="18" charset="0"/>
              </a:rPr>
              <a:t>3.</a:t>
            </a:r>
            <a:r>
              <a:rPr lang="zh-TW" altLang="en-US" sz="2200" b="1" dirty="0">
                <a:ea typeface="標楷體" pitchFamily="65" charset="-120"/>
                <a:cs typeface="Times New Roman" panose="02020603050405020304" pitchFamily="18" charset="0"/>
              </a:rPr>
              <a:t>至共有人倘擬以民法第</a:t>
            </a:r>
            <a:r>
              <a:rPr lang="en-US" altLang="zh-TW" sz="2200" b="1" dirty="0">
                <a:ea typeface="標楷體" pitchFamily="65" charset="-120"/>
                <a:cs typeface="Times New Roman" panose="02020603050405020304" pitchFamily="18" charset="0"/>
              </a:rPr>
              <a:t>820</a:t>
            </a:r>
            <a:r>
              <a:rPr lang="zh-TW" altLang="en-US" sz="2200" b="1" dirty="0">
                <a:ea typeface="標楷體" pitchFamily="65" charset="-120"/>
                <a:cs typeface="Times New Roman" panose="02020603050405020304" pitchFamily="18" charset="0"/>
              </a:rPr>
              <a:t>條所為之多數決分管證明書圖文件，作為共有人之土地使用同意書，則該文件應具體載明該共有人</a:t>
            </a:r>
            <a:r>
              <a:rPr lang="zh-TW" altLang="en-US" sz="2200" b="1" dirty="0">
                <a:solidFill>
                  <a:srgbClr val="FF0000"/>
                </a:solidFill>
                <a:ea typeface="標楷體" pitchFamily="65" charset="-120"/>
                <a:cs typeface="Times New Roman" panose="02020603050405020304" pitchFamily="18" charset="0"/>
              </a:rPr>
              <a:t>同意</a:t>
            </a:r>
            <a:r>
              <a:rPr lang="zh-TW" altLang="en-US" sz="2200" b="1" dirty="0">
                <a:ea typeface="標楷體" pitchFamily="65" charset="-120"/>
                <a:cs typeface="Times New Roman" panose="02020603050405020304" pitchFamily="18" charset="0"/>
              </a:rPr>
              <a:t>申請人得為農業設施使用</a:t>
            </a:r>
            <a:r>
              <a:rPr lang="zh-TW" altLang="en-US" sz="2200" b="1" dirty="0">
                <a:solidFill>
                  <a:srgbClr val="FF0000"/>
                </a:solidFill>
                <a:ea typeface="標楷體" pitchFamily="65" charset="-120"/>
                <a:cs typeface="Times New Roman" panose="02020603050405020304" pitchFamily="18" charset="0"/>
              </a:rPr>
              <a:t>之意思表示</a:t>
            </a:r>
            <a:r>
              <a:rPr lang="zh-TW" altLang="en-US" sz="2200" b="1" dirty="0">
                <a:ea typeface="標楷體" pitchFamily="65" charset="-120"/>
                <a:cs typeface="Times New Roman" panose="02020603050405020304" pitchFamily="18" charset="0"/>
              </a:rPr>
              <a:t>，始符合前開法令規定之要件。</a:t>
            </a:r>
          </a:p>
        </p:txBody>
      </p:sp>
      <p:sp>
        <p:nvSpPr>
          <p:cNvPr id="37893" name="Rectangle 7"/>
          <p:cNvSpPr>
            <a:spLocks noChangeArrowheads="1"/>
          </p:cNvSpPr>
          <p:nvPr/>
        </p:nvSpPr>
        <p:spPr bwMode="auto">
          <a:xfrm>
            <a:off x="350791" y="174062"/>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1</a:t>
            </a:r>
            <a:endParaRPr lang="zh-TW" altLang="en-US" sz="2800" dirty="0">
              <a:solidFill>
                <a:srgbClr val="006600"/>
              </a:solidFill>
            </a:endParaRPr>
          </a:p>
        </p:txBody>
      </p:sp>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22</a:t>
            </a:fld>
            <a:endParaRPr lang="en-US" altLang="zh-TW"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23</a:t>
            </a:fld>
            <a:endParaRPr lang="en-US" altLang="zh-TW" dirty="0"/>
          </a:p>
        </p:txBody>
      </p:sp>
      <p:sp>
        <p:nvSpPr>
          <p:cNvPr id="3" name="矩形 2"/>
          <p:cNvSpPr/>
          <p:nvPr/>
        </p:nvSpPr>
        <p:spPr>
          <a:xfrm>
            <a:off x="1481416" y="366511"/>
            <a:ext cx="7416824" cy="978729"/>
          </a:xfrm>
          <a:prstGeom prst="rect">
            <a:avLst/>
          </a:prstGeom>
        </p:spPr>
        <p:txBody>
          <a:bodyPr wrap="square">
            <a:spAutoFit/>
          </a:bodyPr>
          <a:lstStyle/>
          <a:p>
            <a:pPr marL="357188" indent="-357188" algn="just">
              <a:lnSpc>
                <a:spcPct val="120000"/>
              </a:lnSpc>
            </a:pPr>
            <a:r>
              <a:rPr kumimoji="0" lang="zh-TW" altLang="zh-TW" b="1" dirty="0">
                <a:solidFill>
                  <a:srgbClr val="00007D"/>
                </a:solidFill>
                <a:latin typeface="標楷體" pitchFamily="65" charset="-120"/>
                <a:ea typeface="標楷體" pitchFamily="65" charset="-120"/>
              </a:rPr>
              <a:t>＊</a:t>
            </a:r>
            <a:r>
              <a:rPr kumimoji="0" lang="zh-TW" altLang="en-US" b="1" dirty="0">
                <a:solidFill>
                  <a:srgbClr val="00007D"/>
                </a:solidFill>
                <a:latin typeface="標楷體" pitchFamily="65" charset="-120"/>
                <a:ea typeface="標楷體" pitchFamily="65" charset="-120"/>
              </a:rPr>
              <a:t>袋地通行權人申請農路之容許使用，得否以法院判決文件替代土地使用同意書</a:t>
            </a:r>
          </a:p>
        </p:txBody>
      </p:sp>
      <p:sp>
        <p:nvSpPr>
          <p:cNvPr id="4" name="Rectangle 7"/>
          <p:cNvSpPr>
            <a:spLocks noChangeArrowheads="1"/>
          </p:cNvSpPr>
          <p:nvPr/>
        </p:nvSpPr>
        <p:spPr bwMode="auto">
          <a:xfrm>
            <a:off x="179512" y="332656"/>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2</a:t>
            </a:r>
            <a:endParaRPr lang="zh-TW" altLang="en-US" sz="2800" dirty="0">
              <a:solidFill>
                <a:srgbClr val="006600"/>
              </a:solidFill>
            </a:endParaRPr>
          </a:p>
        </p:txBody>
      </p:sp>
      <p:sp>
        <p:nvSpPr>
          <p:cNvPr id="5" name="矩形 4"/>
          <p:cNvSpPr/>
          <p:nvPr/>
        </p:nvSpPr>
        <p:spPr>
          <a:xfrm>
            <a:off x="395536" y="1412776"/>
            <a:ext cx="8496944" cy="4724370"/>
          </a:xfrm>
          <a:prstGeom prst="rect">
            <a:avLst/>
          </a:prstGeom>
        </p:spPr>
        <p:txBody>
          <a:bodyPr wrap="square">
            <a:spAutoFit/>
          </a:bodyPr>
          <a:lstStyle/>
          <a:p>
            <a:pPr marL="576000" indent="-576000" algn="just">
              <a:spcBef>
                <a:spcPts val="600"/>
              </a:spcBef>
              <a:tabLst>
                <a:tab pos="628650" algn="l"/>
              </a:tabLst>
            </a:pPr>
            <a:r>
              <a:rPr lang="zh-TW" altLang="en-US" sz="2200" b="1" dirty="0">
                <a:ea typeface="標楷體" pitchFamily="65" charset="-120"/>
                <a:cs typeface="Times New Roman" panose="02020603050405020304" pitchFamily="18" charset="0"/>
              </a:rPr>
              <a:t>一、</a:t>
            </a:r>
            <a:r>
              <a:rPr lang="zh-TW" altLang="zh-TW" sz="2200" b="1" dirty="0">
                <a:ea typeface="標楷體" pitchFamily="65" charset="-120"/>
                <a:cs typeface="Times New Roman" panose="02020603050405020304" pitchFamily="18" charset="0"/>
              </a:rPr>
              <a:t>倘以他人之農業用地設置「農路」供農作通行使用，應依</a:t>
            </a:r>
            <a:r>
              <a:rPr lang="zh-TW" altLang="en-US" sz="2200" b="1" dirty="0">
                <a:ea typeface="標楷體" pitchFamily="65" charset="-120"/>
                <a:cs typeface="Times New Roman" panose="02020603050405020304" pitchFamily="18" charset="0"/>
              </a:rPr>
              <a:t>申請農業用地作農業設施容許使用審查辦法第</a:t>
            </a:r>
            <a:r>
              <a:rPr lang="en-US" altLang="zh-TW" sz="2200" b="1" dirty="0">
                <a:ea typeface="標楷體" pitchFamily="65" charset="-120"/>
                <a:cs typeface="Times New Roman" panose="02020603050405020304" pitchFamily="18" charset="0"/>
              </a:rPr>
              <a:t>4</a:t>
            </a:r>
            <a:r>
              <a:rPr lang="zh-TW" altLang="en-US" sz="2200" b="1" dirty="0">
                <a:ea typeface="標楷體" pitchFamily="65" charset="-120"/>
                <a:cs typeface="Times New Roman" panose="02020603050405020304" pitchFamily="18" charset="0"/>
              </a:rPr>
              <a:t>條</a:t>
            </a:r>
            <a:r>
              <a:rPr lang="zh-TW" altLang="zh-TW" sz="2200" b="1" dirty="0">
                <a:ea typeface="標楷體" pitchFamily="65" charset="-120"/>
                <a:cs typeface="Times New Roman" panose="02020603050405020304" pitchFamily="18" charset="0"/>
              </a:rPr>
              <a:t>規定</a:t>
            </a:r>
            <a:r>
              <a:rPr lang="zh-TW" altLang="en-US" sz="2200" b="1" dirty="0">
                <a:ea typeface="標楷體" pitchFamily="65" charset="-120"/>
                <a:cs typeface="Times New Roman" panose="02020603050405020304" pitchFamily="18" charset="0"/>
              </a:rPr>
              <a:t>，</a:t>
            </a:r>
            <a:r>
              <a:rPr lang="zh-TW" altLang="zh-TW" sz="2200" b="1" dirty="0">
                <a:ea typeface="標楷體" pitchFamily="65" charset="-120"/>
                <a:cs typeface="Times New Roman" panose="02020603050405020304" pitchFamily="18" charset="0"/>
              </a:rPr>
              <a:t>檢附該他人出具之土地使用同意書。</a:t>
            </a:r>
            <a:endParaRPr lang="en-US" altLang="zh-TW" sz="2200" b="1" dirty="0">
              <a:ea typeface="標楷體" pitchFamily="65" charset="-120"/>
              <a:cs typeface="Times New Roman" panose="02020603050405020304" pitchFamily="18" charset="0"/>
            </a:endParaRPr>
          </a:p>
          <a:p>
            <a:pPr marL="576000" indent="-576000" algn="just">
              <a:spcBef>
                <a:spcPts val="600"/>
              </a:spcBef>
              <a:tabLst>
                <a:tab pos="628650" algn="l"/>
              </a:tabLst>
            </a:pPr>
            <a:r>
              <a:rPr lang="zh-TW" altLang="en-US" sz="2200" b="1" dirty="0">
                <a:ea typeface="標楷體" pitchFamily="65" charset="-120"/>
                <a:cs typeface="Times New Roman" panose="02020603050405020304" pitchFamily="18" charset="0"/>
              </a:rPr>
              <a:t>二、</a:t>
            </a:r>
            <a:r>
              <a:rPr lang="zh-TW" altLang="zh-TW" sz="2200" b="1" dirty="0">
                <a:ea typeface="標楷體" pitchFamily="65" charset="-120"/>
                <a:cs typeface="Times New Roman" panose="02020603050405020304" pitchFamily="18" charset="0"/>
              </a:rPr>
              <a:t>考量袋地之土地所有權人，既被賦予合法通行使用權限，則法院判決文件得視為前開規定，認屬為他人出具之「土地使用同意書」。</a:t>
            </a:r>
            <a:endParaRPr lang="en-US" altLang="zh-TW" sz="2200" b="1" dirty="0">
              <a:ea typeface="標楷體" pitchFamily="65" charset="-120"/>
              <a:cs typeface="Times New Roman" panose="02020603050405020304" pitchFamily="18" charset="0"/>
            </a:endParaRPr>
          </a:p>
          <a:p>
            <a:pPr marL="576000" indent="-576000" algn="just">
              <a:spcBef>
                <a:spcPts val="600"/>
              </a:spcBef>
              <a:tabLst>
                <a:tab pos="628650" algn="l"/>
              </a:tabLst>
            </a:pPr>
            <a:r>
              <a:rPr lang="zh-TW" altLang="en-US" sz="2200" b="1" dirty="0">
                <a:ea typeface="標楷體" pitchFamily="65" charset="-120"/>
                <a:cs typeface="Times New Roman" panose="02020603050405020304" pitchFamily="18" charset="0"/>
              </a:rPr>
              <a:t>三、「農路」之申請基準或條件係應依生產需要核定，即農業用地申請農路容許使用，</a:t>
            </a:r>
            <a:r>
              <a:rPr lang="zh-TW" altLang="en-US" sz="2200" b="1" dirty="0">
                <a:solidFill>
                  <a:srgbClr val="FF0000"/>
                </a:solidFill>
                <a:ea typeface="標楷體" pitchFamily="65" charset="-120"/>
                <a:cs typeface="Times New Roman" panose="02020603050405020304" pitchFamily="18" charset="0"/>
              </a:rPr>
              <a:t>須與其坐落之該筆農業用地生產事實及行為相連結，尚非提供他筆農業用地之生產使用</a:t>
            </a:r>
            <a:r>
              <a:rPr lang="zh-TW" altLang="en-US" sz="2200" b="1" dirty="0">
                <a:ea typeface="標楷體" pitchFamily="65" charset="-120"/>
                <a:cs typeface="Times New Roman" panose="02020603050405020304" pitchFamily="18" charset="0"/>
              </a:rPr>
              <a:t>。</a:t>
            </a:r>
            <a:endParaRPr lang="en-US" altLang="zh-TW" sz="2200" b="1" dirty="0">
              <a:ea typeface="標楷體" pitchFamily="65" charset="-120"/>
              <a:cs typeface="Times New Roman" panose="02020603050405020304" pitchFamily="18" charset="0"/>
            </a:endParaRPr>
          </a:p>
          <a:p>
            <a:pPr marL="576000" indent="-576000" algn="just">
              <a:spcBef>
                <a:spcPts val="600"/>
              </a:spcBef>
              <a:tabLst>
                <a:tab pos="628650" algn="l"/>
              </a:tabLst>
            </a:pPr>
            <a:r>
              <a:rPr lang="zh-TW" altLang="en-US" sz="2200" b="1" dirty="0">
                <a:ea typeface="標楷體" pitchFamily="65" charset="-120"/>
                <a:cs typeface="Times New Roman" panose="02020603050405020304" pitchFamily="18" charset="0"/>
              </a:rPr>
              <a:t>四、以法院判決作為土地使用同意書提出申請之案件，仍須由主管機關依容許辦法有關「農路」之申請基準或條件，及經營計畫內容合理性、農路與農業經營之必要性等原則審查後予以核駁，尚無檢具法院判決文件，即一定同意農路容許使用之情形</a:t>
            </a:r>
            <a:r>
              <a:rPr lang="zh-TW" altLang="en-US" sz="2200" b="1" dirty="0" smtClean="0">
                <a:ea typeface="標楷體" pitchFamily="65" charset="-120"/>
                <a:cs typeface="Times New Roman" panose="02020603050405020304" pitchFamily="18" charset="0"/>
              </a:rPr>
              <a:t>。</a:t>
            </a:r>
            <a:endParaRPr lang="en-US" altLang="zh-TW" sz="2200" b="1" dirty="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265862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xmlns="" id="{FAFF2189-B6EE-4268-87CE-D05BCBE8E402}"/>
              </a:ext>
            </a:extLst>
          </p:cNvPr>
          <p:cNvSpPr>
            <a:spLocks noGrp="1"/>
          </p:cNvSpPr>
          <p:nvPr>
            <p:ph type="sldNum" sz="quarter" idx="12"/>
          </p:nvPr>
        </p:nvSpPr>
        <p:spPr/>
        <p:txBody>
          <a:bodyPr/>
          <a:lstStyle/>
          <a:p>
            <a:pPr>
              <a:defRPr/>
            </a:pPr>
            <a:fld id="{134A2387-EBFD-423B-9A2C-CAFA9904E6D7}" type="slidenum">
              <a:rPr lang="en-US" altLang="zh-TW" smtClean="0"/>
              <a:pPr>
                <a:defRPr/>
              </a:pPr>
              <a:t>24</a:t>
            </a:fld>
            <a:endParaRPr lang="en-US" altLang="zh-TW" dirty="0"/>
          </a:p>
        </p:txBody>
      </p:sp>
      <p:sp>
        <p:nvSpPr>
          <p:cNvPr id="3" name="Rectangle 7">
            <a:extLst>
              <a:ext uri="{FF2B5EF4-FFF2-40B4-BE49-F238E27FC236}">
                <a16:creationId xmlns:a16="http://schemas.microsoft.com/office/drawing/2014/main" xmlns="" id="{EED44639-D495-47FF-A3F0-8923F27B5650}"/>
              </a:ext>
            </a:extLst>
          </p:cNvPr>
          <p:cNvSpPr>
            <a:spLocks noChangeArrowheads="1"/>
          </p:cNvSpPr>
          <p:nvPr/>
        </p:nvSpPr>
        <p:spPr bwMode="auto">
          <a:xfrm>
            <a:off x="395536" y="260648"/>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3</a:t>
            </a:r>
            <a:endParaRPr lang="zh-TW" altLang="en-US" sz="2800" dirty="0">
              <a:solidFill>
                <a:srgbClr val="006600"/>
              </a:solidFill>
            </a:endParaRPr>
          </a:p>
        </p:txBody>
      </p:sp>
      <p:sp>
        <p:nvSpPr>
          <p:cNvPr id="4" name="矩形 3">
            <a:extLst>
              <a:ext uri="{FF2B5EF4-FFF2-40B4-BE49-F238E27FC236}">
                <a16:creationId xmlns:a16="http://schemas.microsoft.com/office/drawing/2014/main" xmlns="" id="{D8711F5F-8370-47CF-BAF2-539EA7CD41FE}"/>
              </a:ext>
            </a:extLst>
          </p:cNvPr>
          <p:cNvSpPr/>
          <p:nvPr/>
        </p:nvSpPr>
        <p:spPr>
          <a:xfrm>
            <a:off x="1763688" y="188640"/>
            <a:ext cx="6696744" cy="1827873"/>
          </a:xfrm>
          <a:prstGeom prst="rect">
            <a:avLst/>
          </a:prstGeom>
        </p:spPr>
        <p:txBody>
          <a:bodyPr wrap="square">
            <a:spAutoFit/>
          </a:bodyPr>
          <a:lstStyle/>
          <a:p>
            <a:pPr marL="357188" indent="-357188" algn="just">
              <a:lnSpc>
                <a:spcPct val="120000"/>
              </a:lnSpc>
            </a:pPr>
            <a:r>
              <a:rPr kumimoji="0" lang="zh-TW" altLang="zh-TW" b="1" dirty="0">
                <a:solidFill>
                  <a:srgbClr val="00007D"/>
                </a:solidFill>
                <a:latin typeface="標楷體" pitchFamily="65" charset="-120"/>
                <a:ea typeface="標楷體" pitchFamily="65" charset="-120"/>
              </a:rPr>
              <a:t>＊</a:t>
            </a:r>
            <a:r>
              <a:rPr kumimoji="0" lang="zh-TW" altLang="en-US" b="1" dirty="0">
                <a:solidFill>
                  <a:srgbClr val="00007D"/>
                </a:solidFill>
                <a:latin typeface="標楷體" pitchFamily="65" charset="-120"/>
                <a:ea typeface="標楷體" pitchFamily="65" charset="-120"/>
              </a:rPr>
              <a:t>已核發容許使用同意書之農業設施於實際興建時，因應實需而調整高度、面積、結構材質或位置，受理變更申請之行政程序，得否免重新辦理審查或簡化審查程序</a:t>
            </a:r>
          </a:p>
        </p:txBody>
      </p:sp>
      <p:sp>
        <p:nvSpPr>
          <p:cNvPr id="5" name="矩形 4">
            <a:extLst>
              <a:ext uri="{FF2B5EF4-FFF2-40B4-BE49-F238E27FC236}">
                <a16:creationId xmlns:a16="http://schemas.microsoft.com/office/drawing/2014/main" xmlns="" id="{5987EA31-4286-413C-B4CF-56A88992E6AC}"/>
              </a:ext>
            </a:extLst>
          </p:cNvPr>
          <p:cNvSpPr/>
          <p:nvPr/>
        </p:nvSpPr>
        <p:spPr>
          <a:xfrm>
            <a:off x="1979712" y="2088521"/>
            <a:ext cx="6707087" cy="2200602"/>
          </a:xfrm>
          <a:prstGeom prst="rect">
            <a:avLst/>
          </a:prstGeom>
        </p:spPr>
        <p:txBody>
          <a:bodyPr wrap="square">
            <a:spAutoFit/>
          </a:bodyPr>
          <a:lstStyle/>
          <a:p>
            <a:pPr marL="576000" indent="-576000" algn="just">
              <a:spcBef>
                <a:spcPts val="600"/>
              </a:spcBef>
              <a:tabLst>
                <a:tab pos="628650" algn="l"/>
              </a:tabLst>
            </a:pPr>
            <a:r>
              <a:rPr lang="zh-TW" altLang="en-US" sz="2200" b="1" dirty="0">
                <a:ea typeface="標楷體" pitchFamily="65" charset="-120"/>
                <a:cs typeface="Times New Roman" panose="02020603050405020304" pitchFamily="18" charset="0"/>
              </a:rPr>
              <a:t>一、依申請農業用地作農業設施容許使用審查辦法第</a:t>
            </a:r>
            <a:r>
              <a:rPr lang="en-US" altLang="zh-TW" sz="2200" b="1" dirty="0">
                <a:ea typeface="標楷體" pitchFamily="65" charset="-120"/>
                <a:cs typeface="Times New Roman" panose="02020603050405020304" pitchFamily="18" charset="0"/>
              </a:rPr>
              <a:t>33</a:t>
            </a:r>
            <a:r>
              <a:rPr lang="zh-TW" altLang="en-US" sz="2200" b="1" dirty="0">
                <a:ea typeface="標楷體" pitchFamily="65" charset="-120"/>
                <a:cs typeface="Times New Roman" panose="02020603050405020304" pitchFamily="18" charset="0"/>
              </a:rPr>
              <a:t>條規定，取得農業用地作農業設施容許使用者，應依原核定之經營計畫內容使用。</a:t>
            </a:r>
            <a:endParaRPr lang="en-US" altLang="zh-TW" sz="2200" b="1" dirty="0">
              <a:ea typeface="標楷體" pitchFamily="65" charset="-120"/>
              <a:cs typeface="Times New Roman" panose="02020603050405020304" pitchFamily="18" charset="0"/>
            </a:endParaRPr>
          </a:p>
          <a:p>
            <a:pPr marL="576000" indent="-576000" algn="just">
              <a:spcBef>
                <a:spcPts val="600"/>
              </a:spcBef>
              <a:tabLst>
                <a:tab pos="628650" algn="l"/>
              </a:tabLst>
            </a:pPr>
            <a:r>
              <a:rPr lang="zh-TW" altLang="en-US" sz="2200" b="1" dirty="0">
                <a:ea typeface="標楷體" pitchFamily="65" charset="-120"/>
                <a:cs typeface="Times New Roman" panose="02020603050405020304" pitchFamily="18" charset="0"/>
              </a:rPr>
              <a:t>二、申請人倘因經營計畫變更，亦應依本辦法之規定，再提出申請，由直轄市或縣（市）主管機關視經營計畫變更之程度，同意變更或重新審查。</a:t>
            </a:r>
            <a:endParaRPr lang="en-US" altLang="zh-TW" sz="2200" b="1" dirty="0">
              <a:ea typeface="標楷體" pitchFamily="65" charset="-120"/>
              <a:cs typeface="Times New Roman" panose="02020603050405020304" pitchFamily="18" charset="0"/>
            </a:endParaRPr>
          </a:p>
        </p:txBody>
      </p:sp>
      <p:sp>
        <p:nvSpPr>
          <p:cNvPr id="6" name="Rectangle 7">
            <a:extLst>
              <a:ext uri="{FF2B5EF4-FFF2-40B4-BE49-F238E27FC236}">
                <a16:creationId xmlns:a16="http://schemas.microsoft.com/office/drawing/2014/main" xmlns="" id="{DD142CD6-5350-48C7-B7E4-D13502151DF9}"/>
              </a:ext>
            </a:extLst>
          </p:cNvPr>
          <p:cNvSpPr>
            <a:spLocks noChangeArrowheads="1"/>
          </p:cNvSpPr>
          <p:nvPr/>
        </p:nvSpPr>
        <p:spPr bwMode="auto">
          <a:xfrm>
            <a:off x="379782" y="4437112"/>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4</a:t>
            </a:r>
            <a:endParaRPr lang="zh-TW" altLang="en-US" sz="2800" dirty="0">
              <a:solidFill>
                <a:srgbClr val="006600"/>
              </a:solidFill>
            </a:endParaRPr>
          </a:p>
        </p:txBody>
      </p:sp>
      <p:sp>
        <p:nvSpPr>
          <p:cNvPr id="7" name="矩形 6">
            <a:extLst>
              <a:ext uri="{FF2B5EF4-FFF2-40B4-BE49-F238E27FC236}">
                <a16:creationId xmlns:a16="http://schemas.microsoft.com/office/drawing/2014/main" xmlns="" id="{BFE0B9CC-56B3-43E3-A26D-2F1594DB5F60}"/>
              </a:ext>
            </a:extLst>
          </p:cNvPr>
          <p:cNvSpPr/>
          <p:nvPr/>
        </p:nvSpPr>
        <p:spPr>
          <a:xfrm>
            <a:off x="1763688" y="4437112"/>
            <a:ext cx="7056784" cy="2271071"/>
          </a:xfrm>
          <a:prstGeom prst="rect">
            <a:avLst/>
          </a:prstGeom>
        </p:spPr>
        <p:txBody>
          <a:bodyPr wrap="square">
            <a:spAutoFit/>
          </a:bodyPr>
          <a:lstStyle/>
          <a:p>
            <a:pPr marL="357188" indent="-357188" algn="just">
              <a:lnSpc>
                <a:spcPct val="120000"/>
              </a:lnSpc>
            </a:pPr>
            <a:r>
              <a:rPr kumimoji="0" lang="zh-TW" altLang="zh-TW" b="1" dirty="0">
                <a:solidFill>
                  <a:srgbClr val="00007D"/>
                </a:solidFill>
                <a:latin typeface="標楷體" pitchFamily="65" charset="-120"/>
                <a:ea typeface="標楷體" pitchFamily="65" charset="-120"/>
              </a:rPr>
              <a:t>＊</a:t>
            </a:r>
            <a:r>
              <a:rPr kumimoji="0" lang="zh-TW" altLang="en-US" b="1" dirty="0">
                <a:solidFill>
                  <a:srgbClr val="00007D"/>
                </a:solidFill>
                <a:latin typeface="標楷體" pitchFamily="65" charset="-120"/>
                <a:ea typeface="標楷體" pitchFamily="65" charset="-120"/>
              </a:rPr>
              <a:t>農業設施係以農業生產經營使用為前提，始得同意設置，爰申請農業設施容許使用之法人，雖無僅限農業發展條例第3條第8款之農業企業機構，惟該法人登記證明文件之營業項目，應與農業經營有關。</a:t>
            </a:r>
          </a:p>
        </p:txBody>
      </p:sp>
    </p:spTree>
    <p:extLst>
      <p:ext uri="{BB962C8B-B14F-4D97-AF65-F5344CB8AC3E}">
        <p14:creationId xmlns:p14="http://schemas.microsoft.com/office/powerpoint/2010/main" val="1505011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AutoShape 2"/>
          <p:cNvSpPr>
            <a:spLocks noChangeArrowheads="1"/>
          </p:cNvSpPr>
          <p:nvPr/>
        </p:nvSpPr>
        <p:spPr bwMode="auto">
          <a:xfrm>
            <a:off x="1187450" y="116632"/>
            <a:ext cx="6912942" cy="647700"/>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lgn="ctr">
              <a:defRPr/>
            </a:pPr>
            <a:r>
              <a:rPr lang="zh-TW" altLang="en-US" sz="3200" b="1" dirty="0">
                <a:ea typeface="微軟正黑體" pitchFamily="34" charset="-120"/>
              </a:rPr>
              <a:t>申請農業設施容許使用不予同意之情形</a:t>
            </a:r>
          </a:p>
        </p:txBody>
      </p:sp>
      <p:sp>
        <p:nvSpPr>
          <p:cNvPr id="38915" name="Text Box 4"/>
          <p:cNvSpPr txBox="1">
            <a:spLocks noChangeArrowheads="1"/>
          </p:cNvSpPr>
          <p:nvPr/>
        </p:nvSpPr>
        <p:spPr bwMode="auto">
          <a:xfrm>
            <a:off x="323528" y="833074"/>
            <a:ext cx="8642350" cy="5809026"/>
          </a:xfrm>
          <a:prstGeom prst="rect">
            <a:avLst/>
          </a:prstGeom>
          <a:noFill/>
          <a:ln w="19050">
            <a:solidFill>
              <a:schemeClr val="tx1"/>
            </a:solidFill>
            <a:miter lim="800000"/>
            <a:headEnd/>
            <a:tailEnd/>
          </a:ln>
        </p:spPr>
        <p:txBody>
          <a:bodyPr>
            <a:spAutoFit/>
          </a:bodyPr>
          <a:lstStyle/>
          <a:p>
            <a:pPr algn="just">
              <a:spcBef>
                <a:spcPts val="600"/>
              </a:spcBef>
            </a:pPr>
            <a:r>
              <a:rPr lang="zh-TW" altLang="en-US" sz="2000" b="1" dirty="0">
                <a:solidFill>
                  <a:srgbClr val="006600"/>
                </a:solidFill>
                <a:ea typeface="標楷體" pitchFamily="65" charset="-120"/>
              </a:rPr>
              <a:t>第六條</a:t>
            </a:r>
          </a:p>
          <a:p>
            <a:pPr algn="just">
              <a:spcBef>
                <a:spcPts val="600"/>
              </a:spcBef>
            </a:pPr>
            <a:r>
              <a:rPr lang="zh-TW" altLang="en-US" sz="2000" b="1" dirty="0">
                <a:latin typeface="標楷體" pitchFamily="65" charset="-120"/>
                <a:ea typeface="標楷體" pitchFamily="65" charset="-120"/>
              </a:rPr>
              <a:t>申請農業用地作農業設施容許使用，有下列情形之一者，不予同意：</a:t>
            </a:r>
            <a:endParaRPr lang="en-US" altLang="zh-TW" sz="2000" b="1" dirty="0">
              <a:latin typeface="標楷體" pitchFamily="65" charset="-120"/>
              <a:ea typeface="標楷體" pitchFamily="65" charset="-120"/>
            </a:endParaRPr>
          </a:p>
          <a:p>
            <a:pPr algn="just">
              <a:spcBef>
                <a:spcPts val="600"/>
              </a:spcBef>
            </a:pPr>
            <a:r>
              <a:rPr lang="zh-TW" altLang="en-US" sz="2000" b="1" dirty="0">
                <a:latin typeface="標楷體" pitchFamily="65" charset="-120"/>
                <a:ea typeface="標楷體" pitchFamily="65" charset="-120"/>
              </a:rPr>
              <a:t>一、申請有應補正事項，經通知申請人</a:t>
            </a:r>
            <a:r>
              <a:rPr lang="zh-TW" altLang="en-US" sz="2000" b="1" dirty="0">
                <a:solidFill>
                  <a:srgbClr val="FF0000"/>
                </a:solidFill>
                <a:latin typeface="標楷體" pitchFamily="65" charset="-120"/>
                <a:ea typeface="標楷體" pitchFamily="65" charset="-120"/>
              </a:rPr>
              <a:t>限期</a:t>
            </a:r>
            <a:r>
              <a:rPr lang="zh-TW" altLang="en-US" sz="2000" b="1" dirty="0">
                <a:latin typeface="標楷體" pitchFamily="65" charset="-120"/>
                <a:ea typeface="標楷體" pitchFamily="65" charset="-120"/>
              </a:rPr>
              <a:t>補正，屆期仍不補正。</a:t>
            </a:r>
            <a:endParaRPr lang="en-US" altLang="zh-TW" sz="2000" b="1" dirty="0">
              <a:latin typeface="標楷體" pitchFamily="65" charset="-120"/>
              <a:ea typeface="標楷體" pitchFamily="65" charset="-120"/>
            </a:endParaRPr>
          </a:p>
          <a:p>
            <a:pPr algn="just">
              <a:spcBef>
                <a:spcPts val="600"/>
              </a:spcBef>
            </a:pPr>
            <a:r>
              <a:rPr lang="zh-TW" altLang="en-US" sz="2000" b="1" dirty="0">
                <a:latin typeface="標楷體" pitchFamily="65" charset="-120"/>
                <a:ea typeface="標楷體" pitchFamily="65" charset="-120"/>
              </a:rPr>
              <a:t>二、</a:t>
            </a:r>
            <a:r>
              <a:rPr lang="zh-TW" altLang="en-US" sz="2000" b="1" dirty="0">
                <a:solidFill>
                  <a:srgbClr val="FF0000"/>
                </a:solidFill>
                <a:latin typeface="標楷體" pitchFamily="65" charset="-120"/>
                <a:ea typeface="標楷體" pitchFamily="65" charset="-120"/>
              </a:rPr>
              <a:t>經營計畫內容顯不合理，或設施與農業經營之必要性顯不相當。</a:t>
            </a:r>
            <a:endParaRPr lang="en-US" altLang="zh-TW" sz="2000" b="1" dirty="0">
              <a:solidFill>
                <a:srgbClr val="FF0000"/>
              </a:solidFill>
              <a:latin typeface="標楷體" pitchFamily="65" charset="-120"/>
              <a:ea typeface="標楷體" pitchFamily="65" charset="-120"/>
            </a:endParaRPr>
          </a:p>
          <a:p>
            <a:pPr marL="539750" indent="-539750" algn="just">
              <a:spcBef>
                <a:spcPts val="600"/>
              </a:spcBef>
            </a:pPr>
            <a:r>
              <a:rPr lang="zh-TW" altLang="en-US" sz="2000" b="1" dirty="0">
                <a:latin typeface="標楷體" pitchFamily="65" charset="-120"/>
                <a:ea typeface="標楷體" pitchFamily="65" charset="-120"/>
              </a:rPr>
              <a:t>三、未符合非都市土地使用管制規則有關土地分區使用或用地編定類別容許使用項目及許可使用細目之規定。</a:t>
            </a:r>
            <a:endParaRPr lang="en-US" altLang="zh-TW" sz="2000" b="1" dirty="0">
              <a:latin typeface="標楷體" pitchFamily="65" charset="-120"/>
              <a:ea typeface="標楷體" pitchFamily="65" charset="-120"/>
            </a:endParaRPr>
          </a:p>
          <a:p>
            <a:pPr marL="539750" indent="-539750" algn="just">
              <a:spcBef>
                <a:spcPts val="600"/>
              </a:spcBef>
            </a:pPr>
            <a:r>
              <a:rPr lang="zh-TW" altLang="en-US" sz="2000" b="1" dirty="0">
                <a:latin typeface="標楷體" pitchFamily="65" charset="-120"/>
                <a:ea typeface="標楷體" pitchFamily="65" charset="-120"/>
              </a:rPr>
              <a:t>四、申請容許使用之面積超出本辦法規定，或其他申請內容未符合本辦法規定，</a:t>
            </a:r>
            <a:r>
              <a:rPr lang="zh-TW" altLang="en-US" sz="2000" b="1" u="sng" dirty="0">
                <a:solidFill>
                  <a:srgbClr val="0000FF"/>
                </a:solidFill>
                <a:latin typeface="標楷體" pitchFamily="65" charset="-120"/>
                <a:ea typeface="標楷體" pitchFamily="65" charset="-120"/>
              </a:rPr>
              <a:t>或申請人經營之其他農業用地或農業設施有閒置未利用或未符合規定使用之情形。</a:t>
            </a:r>
            <a:endParaRPr lang="en-US" altLang="zh-TW" sz="2000" b="1" u="sng" dirty="0">
              <a:solidFill>
                <a:srgbClr val="0000FF"/>
              </a:solidFill>
              <a:latin typeface="標楷體" pitchFamily="65" charset="-120"/>
              <a:ea typeface="標楷體" pitchFamily="65" charset="-120"/>
            </a:endParaRPr>
          </a:p>
          <a:p>
            <a:pPr algn="just">
              <a:spcBef>
                <a:spcPts val="600"/>
              </a:spcBef>
            </a:pPr>
            <a:r>
              <a:rPr lang="zh-TW" altLang="en-US" sz="2000" b="1" dirty="0">
                <a:latin typeface="標楷體" pitchFamily="65" charset="-120"/>
                <a:ea typeface="標楷體" pitchFamily="65" charset="-120"/>
              </a:rPr>
              <a:t>五、妨礙道路通行。</a:t>
            </a:r>
            <a:endParaRPr lang="en-US" altLang="zh-TW" sz="2000" b="1" dirty="0">
              <a:latin typeface="標楷體" pitchFamily="65" charset="-120"/>
              <a:ea typeface="標楷體" pitchFamily="65" charset="-120"/>
            </a:endParaRPr>
          </a:p>
          <a:p>
            <a:pPr algn="just">
              <a:spcBef>
                <a:spcPts val="600"/>
              </a:spcBef>
            </a:pPr>
            <a:r>
              <a:rPr lang="zh-TW" altLang="en-US" sz="2000" b="1" dirty="0">
                <a:latin typeface="標楷體" pitchFamily="65" charset="-120"/>
                <a:ea typeface="標楷體" pitchFamily="65" charset="-120"/>
              </a:rPr>
              <a:t>六、妨礙農田灌溉或排水功能。</a:t>
            </a:r>
            <a:endParaRPr lang="en-US" altLang="zh-TW" sz="2000" b="1" dirty="0">
              <a:latin typeface="標楷體" pitchFamily="65" charset="-120"/>
              <a:ea typeface="標楷體" pitchFamily="65" charset="-120"/>
            </a:endParaRPr>
          </a:p>
          <a:p>
            <a:pPr algn="just">
              <a:spcBef>
                <a:spcPts val="600"/>
              </a:spcBef>
            </a:pPr>
            <a:r>
              <a:rPr lang="zh-TW" altLang="en-US" sz="2000" b="1" dirty="0">
                <a:latin typeface="標楷體" pitchFamily="65" charset="-120"/>
                <a:ea typeface="標楷體" pitchFamily="65" charset="-120"/>
              </a:rPr>
              <a:t>七、申請水產養殖設施之養殖池或水禽飼養用水池無法取得合法用水。</a:t>
            </a:r>
            <a:endParaRPr lang="en-US" altLang="zh-TW" sz="2000" b="1" dirty="0">
              <a:latin typeface="標楷體" pitchFamily="65" charset="-120"/>
              <a:ea typeface="標楷體" pitchFamily="65" charset="-120"/>
            </a:endParaRPr>
          </a:p>
          <a:p>
            <a:pPr marL="539750" indent="-539750" algn="just">
              <a:spcBef>
                <a:spcPts val="600"/>
              </a:spcBef>
            </a:pPr>
            <a:r>
              <a:rPr lang="zh-TW" altLang="en-US" sz="2000" b="1" dirty="0">
                <a:latin typeface="標楷體" pitchFamily="65" charset="-120"/>
                <a:ea typeface="標楷體" pitchFamily="65" charset="-120"/>
              </a:rPr>
              <a:t>八、申請水產養殖設施之養殖池或水禽飼養用水池，該申請場址產生之土資源需要外運或屬採取土石後遺留有坑洞情形。</a:t>
            </a:r>
            <a:endParaRPr lang="en-US" altLang="zh-TW" sz="2000" b="1" dirty="0">
              <a:latin typeface="標楷體" pitchFamily="65" charset="-120"/>
              <a:ea typeface="標楷體" pitchFamily="65" charset="-120"/>
            </a:endParaRPr>
          </a:p>
          <a:p>
            <a:pPr algn="just">
              <a:spcBef>
                <a:spcPts val="600"/>
              </a:spcBef>
            </a:pPr>
            <a:r>
              <a:rPr lang="zh-TW" altLang="en-US" sz="2000" b="1" dirty="0">
                <a:latin typeface="標楷體" pitchFamily="65" charset="-120"/>
                <a:ea typeface="標楷體" pitchFamily="65" charset="-120"/>
              </a:rPr>
              <a:t>九、</a:t>
            </a:r>
            <a:r>
              <a:rPr lang="zh-TW" altLang="en-US" sz="2000" b="1" dirty="0">
                <a:solidFill>
                  <a:srgbClr val="FF0000"/>
                </a:solidFill>
                <a:latin typeface="標楷體" pitchFamily="65" charset="-120"/>
                <a:ea typeface="標楷體" pitchFamily="65" charset="-120"/>
              </a:rPr>
              <a:t>違反其他土地使用管制相關法令規定。</a:t>
            </a:r>
            <a:endParaRPr lang="en-US" altLang="zh-TW" sz="2000" b="1" dirty="0">
              <a:solidFill>
                <a:srgbClr val="FF0000"/>
              </a:solidFill>
              <a:latin typeface="標楷體" pitchFamily="65" charset="-120"/>
              <a:ea typeface="標楷體" pitchFamily="65" charset="-120"/>
            </a:endParaRPr>
          </a:p>
          <a:p>
            <a:pPr algn="just">
              <a:spcBef>
                <a:spcPts val="600"/>
              </a:spcBef>
            </a:pPr>
            <a:r>
              <a:rPr lang="zh-TW" altLang="zh-TW" sz="2000" b="1" u="sng" dirty="0">
                <a:solidFill>
                  <a:srgbClr val="0000FF"/>
                </a:solidFill>
                <a:latin typeface="標楷體" pitchFamily="65" charset="-120"/>
                <a:ea typeface="標楷體" pitchFamily="65" charset="-120"/>
              </a:rPr>
              <a:t>申請農業用地作農業設施容許使用，有影響農業產銷之虞者，得不予同意。</a:t>
            </a:r>
            <a:endParaRPr lang="zh-TW" altLang="en-US" sz="2000" b="1" u="sng" dirty="0">
              <a:solidFill>
                <a:srgbClr val="0000FF"/>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25</a:t>
            </a:fld>
            <a:endParaRPr lang="en-US" altLang="zh-TW"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395288" y="817548"/>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1</a:t>
            </a:r>
            <a:endParaRPr lang="en-US" altLang="zh-TW" sz="2800" dirty="0">
              <a:solidFill>
                <a:srgbClr val="006600"/>
              </a:solidFill>
            </a:endParaRPr>
          </a:p>
        </p:txBody>
      </p:sp>
      <p:sp>
        <p:nvSpPr>
          <p:cNvPr id="3" name="Rectangle 11"/>
          <p:cNvSpPr>
            <a:spLocks noChangeArrowheads="1"/>
          </p:cNvSpPr>
          <p:nvPr/>
        </p:nvSpPr>
        <p:spPr bwMode="auto">
          <a:xfrm>
            <a:off x="377843" y="3193812"/>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2</a:t>
            </a:r>
            <a:endParaRPr lang="en-US" altLang="zh-TW" sz="2800" dirty="0">
              <a:solidFill>
                <a:srgbClr val="006600"/>
              </a:solidFill>
            </a:endParaRPr>
          </a:p>
        </p:txBody>
      </p:sp>
      <p:sp>
        <p:nvSpPr>
          <p:cNvPr id="4" name="矩形 3"/>
          <p:cNvSpPr/>
          <p:nvPr/>
        </p:nvSpPr>
        <p:spPr>
          <a:xfrm>
            <a:off x="1763688" y="758777"/>
            <a:ext cx="6840760" cy="2382191"/>
          </a:xfrm>
          <a:prstGeom prst="rect">
            <a:avLst/>
          </a:prstGeom>
        </p:spPr>
        <p:txBody>
          <a:bodyPr wrap="square">
            <a:spAutoFit/>
          </a:bodyPr>
          <a:lstStyle/>
          <a:p>
            <a:pPr marL="355600" indent="-355600" algn="just"/>
            <a:r>
              <a:rPr kumimoji="0" lang="zh-TW" altLang="zh-TW" b="1" dirty="0">
                <a:solidFill>
                  <a:srgbClr val="00007D"/>
                </a:solidFill>
                <a:ea typeface="標楷體" pitchFamily="65" charset="-120"/>
                <a:cs typeface="Times New Roman" panose="02020603050405020304" pitchFamily="18" charset="0"/>
              </a:rPr>
              <a:t>＊第</a:t>
            </a:r>
            <a:r>
              <a:rPr kumimoji="0" lang="en-US" altLang="zh-TW" b="1" dirty="0">
                <a:solidFill>
                  <a:srgbClr val="00007D"/>
                </a:solidFill>
                <a:ea typeface="標楷體" pitchFamily="65" charset="-120"/>
                <a:cs typeface="Times New Roman" panose="02020603050405020304" pitchFamily="18" charset="0"/>
              </a:rPr>
              <a:t>6</a:t>
            </a:r>
            <a:r>
              <a:rPr kumimoji="0" lang="zh-TW" altLang="zh-TW" b="1" dirty="0">
                <a:solidFill>
                  <a:srgbClr val="00007D"/>
                </a:solidFill>
                <a:ea typeface="標楷體" pitchFamily="65" charset="-120"/>
                <a:cs typeface="Times New Roman" panose="02020603050405020304" pitchFamily="18" charset="0"/>
              </a:rPr>
              <a:t>條第</a:t>
            </a:r>
            <a:r>
              <a:rPr kumimoji="0" lang="en-US" altLang="zh-TW" b="1" dirty="0">
                <a:solidFill>
                  <a:srgbClr val="00007D"/>
                </a:solidFill>
                <a:ea typeface="標楷體" pitchFamily="65" charset="-120"/>
                <a:cs typeface="Times New Roman" panose="02020603050405020304" pitchFamily="18" charset="0"/>
              </a:rPr>
              <a:t>1</a:t>
            </a:r>
            <a:r>
              <a:rPr kumimoji="0" lang="zh-TW" altLang="zh-TW" b="1" dirty="0">
                <a:solidFill>
                  <a:srgbClr val="00007D"/>
                </a:solidFill>
                <a:ea typeface="標楷體" pitchFamily="65" charset="-120"/>
                <a:cs typeface="Times New Roman" panose="02020603050405020304" pitchFamily="18" charset="0"/>
              </a:rPr>
              <a:t>項第</a:t>
            </a:r>
            <a:r>
              <a:rPr kumimoji="0" lang="en-US" altLang="zh-TW" b="1" dirty="0">
                <a:solidFill>
                  <a:srgbClr val="00007D"/>
                </a:solidFill>
                <a:ea typeface="標楷體" pitchFamily="65" charset="-120"/>
                <a:cs typeface="Times New Roman" panose="02020603050405020304" pitchFamily="18" charset="0"/>
              </a:rPr>
              <a:t>4</a:t>
            </a:r>
            <a:r>
              <a:rPr kumimoji="0" lang="zh-TW" altLang="zh-TW" b="1" dirty="0">
                <a:solidFill>
                  <a:srgbClr val="00007D"/>
                </a:solidFill>
                <a:ea typeface="標楷體" pitchFamily="65" charset="-120"/>
                <a:cs typeface="Times New Roman" panose="02020603050405020304" pitchFamily="18" charset="0"/>
              </a:rPr>
              <a:t>款後段「</a:t>
            </a:r>
            <a:r>
              <a:rPr kumimoji="0" lang="zh-TW" altLang="zh-TW" b="1" u="sng" dirty="0">
                <a:solidFill>
                  <a:srgbClr val="00007D"/>
                </a:solidFill>
                <a:ea typeface="標楷體" pitchFamily="65" charset="-120"/>
                <a:cs typeface="Times New Roman" panose="02020603050405020304" pitchFamily="18" charset="0"/>
              </a:rPr>
              <a:t>申請人經營之其他農業用地或農業設施有閒置未利用或未符合規定使用之情形</a:t>
            </a:r>
            <a:r>
              <a:rPr kumimoji="0" lang="zh-TW" altLang="zh-TW" b="1" dirty="0">
                <a:solidFill>
                  <a:srgbClr val="00007D"/>
                </a:solidFill>
                <a:ea typeface="標楷體" pitchFamily="65" charset="-120"/>
                <a:cs typeface="Times New Roman" panose="02020603050405020304" pitchFamily="18" charset="0"/>
              </a:rPr>
              <a:t>」：</a:t>
            </a:r>
            <a:r>
              <a:rPr kumimoji="0" lang="zh-TW" altLang="en-US" b="1" dirty="0">
                <a:solidFill>
                  <a:srgbClr val="FF0000"/>
                </a:solidFill>
                <a:ea typeface="標楷體" pitchFamily="65" charset="-120"/>
                <a:cs typeface="Times New Roman" panose="02020603050405020304" pitchFamily="18" charset="0"/>
              </a:rPr>
              <a:t>係依申請人按容許辦法第</a:t>
            </a:r>
            <a:r>
              <a:rPr kumimoji="0" lang="en-US" altLang="zh-TW" b="1" dirty="0">
                <a:solidFill>
                  <a:srgbClr val="FF0000"/>
                </a:solidFill>
                <a:ea typeface="標楷體" pitchFamily="65" charset="-120"/>
                <a:cs typeface="Times New Roman" panose="02020603050405020304" pitchFamily="18" charset="0"/>
              </a:rPr>
              <a:t>4</a:t>
            </a:r>
            <a:r>
              <a:rPr kumimoji="0" lang="zh-TW" altLang="en-US" b="1" dirty="0">
                <a:solidFill>
                  <a:srgbClr val="FF0000"/>
                </a:solidFill>
                <a:ea typeface="標楷體" pitchFamily="65" charset="-120"/>
                <a:cs typeface="Times New Roman" panose="02020603050405020304" pitchFamily="18" charset="0"/>
              </a:rPr>
              <a:t>條規定所提具之文件予以審查，無須另檢附財產清冊等文件，並就行政機關已掌握之事實及證據，予以審認。</a:t>
            </a:r>
            <a:endParaRPr kumimoji="0" lang="zh-TW" altLang="en-US" b="1" dirty="0">
              <a:solidFill>
                <a:srgbClr val="0000FF"/>
              </a:solidFill>
              <a:ea typeface="標楷體" pitchFamily="65" charset="-120"/>
              <a:cs typeface="Times New Roman" panose="02020603050405020304" pitchFamily="18" charset="0"/>
            </a:endParaRPr>
          </a:p>
        </p:txBody>
      </p:sp>
      <p:sp>
        <p:nvSpPr>
          <p:cNvPr id="5" name="矩形 4"/>
          <p:cNvSpPr/>
          <p:nvPr/>
        </p:nvSpPr>
        <p:spPr>
          <a:xfrm>
            <a:off x="1763688" y="3113673"/>
            <a:ext cx="6912768" cy="1323439"/>
          </a:xfrm>
          <a:prstGeom prst="rect">
            <a:avLst/>
          </a:prstGeom>
        </p:spPr>
        <p:txBody>
          <a:bodyPr wrap="square">
            <a:spAutoFit/>
          </a:bodyPr>
          <a:lstStyle/>
          <a:p>
            <a:pPr marL="357188" indent="-357188">
              <a:lnSpc>
                <a:spcPts val="3200"/>
              </a:lnSpc>
            </a:pPr>
            <a:r>
              <a:rPr kumimoji="0" lang="zh-TW" altLang="zh-TW" b="1" dirty="0">
                <a:solidFill>
                  <a:srgbClr val="00007D"/>
                </a:solidFill>
                <a:ea typeface="標楷體" pitchFamily="65" charset="-120"/>
                <a:cs typeface="Times New Roman" panose="02020603050405020304" pitchFamily="18" charset="0"/>
              </a:rPr>
              <a:t>＊第</a:t>
            </a:r>
            <a:r>
              <a:rPr kumimoji="0" lang="en-US" altLang="zh-TW" b="1" dirty="0">
                <a:solidFill>
                  <a:srgbClr val="00007D"/>
                </a:solidFill>
                <a:ea typeface="標楷體" pitchFamily="65" charset="-120"/>
                <a:cs typeface="Times New Roman" panose="02020603050405020304" pitchFamily="18" charset="0"/>
              </a:rPr>
              <a:t>6</a:t>
            </a:r>
            <a:r>
              <a:rPr kumimoji="0" lang="zh-TW" altLang="zh-TW" b="1" dirty="0">
                <a:solidFill>
                  <a:srgbClr val="00007D"/>
                </a:solidFill>
                <a:ea typeface="標楷體" pitchFamily="65" charset="-120"/>
                <a:cs typeface="Times New Roman" panose="02020603050405020304" pitchFamily="18" charset="0"/>
              </a:rPr>
              <a:t>條第</a:t>
            </a:r>
            <a:r>
              <a:rPr kumimoji="0" lang="en-US" altLang="zh-TW" b="1" dirty="0">
                <a:solidFill>
                  <a:srgbClr val="00007D"/>
                </a:solidFill>
                <a:ea typeface="標楷體" pitchFamily="65" charset="-120"/>
                <a:cs typeface="Times New Roman" panose="02020603050405020304" pitchFamily="18" charset="0"/>
              </a:rPr>
              <a:t>2</a:t>
            </a:r>
            <a:r>
              <a:rPr kumimoji="0" lang="zh-TW" altLang="zh-TW" b="1" dirty="0">
                <a:solidFill>
                  <a:srgbClr val="00007D"/>
                </a:solidFill>
                <a:ea typeface="標楷體" pitchFamily="65" charset="-120"/>
                <a:cs typeface="Times New Roman" panose="02020603050405020304" pitchFamily="18" charset="0"/>
              </a:rPr>
              <a:t>項「</a:t>
            </a:r>
            <a:r>
              <a:rPr kumimoji="0" lang="zh-TW" altLang="zh-TW" b="1" u="sng" dirty="0">
                <a:solidFill>
                  <a:srgbClr val="00007D"/>
                </a:solidFill>
                <a:ea typeface="標楷體" pitchFamily="65" charset="-120"/>
                <a:cs typeface="Times New Roman" panose="02020603050405020304" pitchFamily="18" charset="0"/>
              </a:rPr>
              <a:t>有影響農業產銷之虞者，得不予同意</a:t>
            </a:r>
            <a:r>
              <a:rPr kumimoji="0" lang="zh-TW" altLang="zh-TW" b="1" dirty="0">
                <a:solidFill>
                  <a:srgbClr val="00007D"/>
                </a:solidFill>
                <a:ea typeface="標楷體" pitchFamily="65" charset="-120"/>
                <a:cs typeface="Times New Roman" panose="02020603050405020304" pitchFamily="18" charset="0"/>
              </a:rPr>
              <a:t>」：</a:t>
            </a:r>
            <a:r>
              <a:rPr kumimoji="0" lang="zh-TW" altLang="zh-TW" b="1" dirty="0">
                <a:solidFill>
                  <a:srgbClr val="FF0000"/>
                </a:solidFill>
                <a:ea typeface="標楷體" pitchFamily="65" charset="-120"/>
                <a:cs typeface="Times New Roman" panose="02020603050405020304" pitchFamily="18" charset="0"/>
              </a:rPr>
              <a:t>須直轄市、縣</a:t>
            </a:r>
            <a:r>
              <a:rPr kumimoji="0" lang="zh-TW" altLang="en-US" b="1" dirty="0">
                <a:solidFill>
                  <a:srgbClr val="FF0000"/>
                </a:solidFill>
                <a:ea typeface="標楷體" pitchFamily="65" charset="-120"/>
                <a:cs typeface="Times New Roman" panose="02020603050405020304" pitchFamily="18" charset="0"/>
              </a:rPr>
              <a:t>（</a:t>
            </a:r>
            <a:r>
              <a:rPr kumimoji="0" lang="zh-TW" altLang="zh-TW" b="1" dirty="0">
                <a:solidFill>
                  <a:srgbClr val="FF0000"/>
                </a:solidFill>
                <a:ea typeface="標楷體" pitchFamily="65" charset="-120"/>
                <a:cs typeface="Times New Roman" panose="02020603050405020304" pitchFamily="18" charset="0"/>
              </a:rPr>
              <a:t>市</a:t>
            </a:r>
            <a:r>
              <a:rPr kumimoji="0" lang="zh-TW" altLang="en-US" b="1" dirty="0">
                <a:solidFill>
                  <a:srgbClr val="FF0000"/>
                </a:solidFill>
                <a:ea typeface="標楷體" pitchFamily="65" charset="-120"/>
                <a:cs typeface="Times New Roman" panose="02020603050405020304" pitchFamily="18" charset="0"/>
              </a:rPr>
              <a:t>）</a:t>
            </a:r>
            <a:r>
              <a:rPr kumimoji="0" lang="zh-TW" altLang="zh-TW" b="1" dirty="0">
                <a:solidFill>
                  <a:srgbClr val="FF0000"/>
                </a:solidFill>
                <a:ea typeface="標楷體" pitchFamily="65" charset="-120"/>
                <a:cs typeface="Times New Roman" panose="02020603050405020304" pitchFamily="18" charset="0"/>
              </a:rPr>
              <a:t>政府擬訂該農產物之就產銷計畫，且經公告周知者，始需審認。</a:t>
            </a:r>
          </a:p>
        </p:txBody>
      </p:sp>
      <p:sp>
        <p:nvSpPr>
          <p:cNvPr id="6" name="Rectangle 4"/>
          <p:cNvSpPr>
            <a:spLocks noChangeArrowheads="1"/>
          </p:cNvSpPr>
          <p:nvPr/>
        </p:nvSpPr>
        <p:spPr bwMode="auto">
          <a:xfrm>
            <a:off x="1763687" y="4725144"/>
            <a:ext cx="6985025" cy="1384674"/>
          </a:xfrm>
          <a:prstGeom prst="rect">
            <a:avLst/>
          </a:prstGeom>
          <a:noFill/>
          <a:ln w="9525">
            <a:noFill/>
            <a:miter lim="800000"/>
            <a:headEnd/>
            <a:tailEnd/>
          </a:ln>
        </p:spPr>
        <p:txBody>
          <a:bodyPr wrap="square">
            <a:spAutoFit/>
          </a:bodyPr>
          <a:lstStyle/>
          <a:p>
            <a:pPr marL="357188" lvl="1" indent="-357188" algn="just">
              <a:lnSpc>
                <a:spcPct val="120000"/>
              </a:lnSpc>
            </a:pPr>
            <a:r>
              <a:rPr kumimoji="0" lang="zh-TW" altLang="zh-TW" b="1" dirty="0">
                <a:solidFill>
                  <a:srgbClr val="00007D"/>
                </a:solidFill>
                <a:ea typeface="標楷體" pitchFamily="65" charset="-120"/>
                <a:cs typeface="Times New Roman" panose="02020603050405020304" pitchFamily="18" charset="0"/>
              </a:rPr>
              <a:t>＊第</a:t>
            </a:r>
            <a:r>
              <a:rPr kumimoji="0" lang="en-US" altLang="zh-TW" b="1" dirty="0">
                <a:solidFill>
                  <a:srgbClr val="00007D"/>
                </a:solidFill>
                <a:ea typeface="標楷體" pitchFamily="65" charset="-120"/>
                <a:cs typeface="Times New Roman" panose="02020603050405020304" pitchFamily="18" charset="0"/>
              </a:rPr>
              <a:t>6</a:t>
            </a:r>
            <a:r>
              <a:rPr kumimoji="0" lang="zh-TW" altLang="zh-TW" b="1" dirty="0">
                <a:solidFill>
                  <a:srgbClr val="00007D"/>
                </a:solidFill>
                <a:ea typeface="標楷體" pitchFamily="65" charset="-120"/>
                <a:cs typeface="Times New Roman" panose="02020603050405020304" pitchFamily="18" charset="0"/>
              </a:rPr>
              <a:t>條第</a:t>
            </a:r>
            <a:r>
              <a:rPr kumimoji="0" lang="en-US" altLang="zh-TW" b="1" dirty="0">
                <a:solidFill>
                  <a:srgbClr val="00007D"/>
                </a:solidFill>
                <a:ea typeface="標楷體" pitchFamily="65" charset="-120"/>
                <a:cs typeface="Times New Roman" panose="02020603050405020304" pitchFamily="18" charset="0"/>
              </a:rPr>
              <a:t>1</a:t>
            </a:r>
            <a:r>
              <a:rPr kumimoji="0" lang="zh-TW" altLang="zh-TW" b="1" dirty="0">
                <a:solidFill>
                  <a:srgbClr val="00007D"/>
                </a:solidFill>
                <a:ea typeface="標楷體" pitchFamily="65" charset="-120"/>
                <a:cs typeface="Times New Roman" panose="02020603050405020304" pitchFamily="18" charset="0"/>
              </a:rPr>
              <a:t>項第</a:t>
            </a:r>
            <a:r>
              <a:rPr kumimoji="0" lang="en-US" altLang="zh-TW" b="1" dirty="0">
                <a:solidFill>
                  <a:srgbClr val="00007D"/>
                </a:solidFill>
                <a:ea typeface="標楷體" pitchFamily="65" charset="-120"/>
                <a:cs typeface="Times New Roman" panose="02020603050405020304" pitchFamily="18" charset="0"/>
              </a:rPr>
              <a:t>9</a:t>
            </a:r>
            <a:r>
              <a:rPr kumimoji="0" lang="zh-TW" altLang="zh-TW" b="1" dirty="0">
                <a:solidFill>
                  <a:srgbClr val="00007D"/>
                </a:solidFill>
                <a:ea typeface="標楷體" pitchFamily="65" charset="-120"/>
                <a:cs typeface="Times New Roman" panose="02020603050405020304" pitchFamily="18" charset="0"/>
              </a:rPr>
              <a:t>款</a:t>
            </a:r>
            <a:r>
              <a:rPr kumimoji="0" lang="zh-TW" altLang="en-US" b="1" dirty="0">
                <a:solidFill>
                  <a:srgbClr val="00007D"/>
                </a:solidFill>
                <a:ea typeface="標楷體" pitchFamily="65" charset="-120"/>
                <a:cs typeface="Times New Roman" panose="02020603050405020304" pitchFamily="18" charset="0"/>
              </a:rPr>
              <a:t>「違反其他土地使用管制相關法令規定」：僅需審認與土地使用管制相關法令，無需擴充至其它非相關法令。</a:t>
            </a:r>
          </a:p>
        </p:txBody>
      </p:sp>
      <p:sp>
        <p:nvSpPr>
          <p:cNvPr id="7" name="Rectangle 11"/>
          <p:cNvSpPr>
            <a:spLocks noChangeArrowheads="1"/>
          </p:cNvSpPr>
          <p:nvPr/>
        </p:nvSpPr>
        <p:spPr bwMode="auto">
          <a:xfrm>
            <a:off x="395288" y="4798169"/>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3</a:t>
            </a:r>
            <a:endParaRPr lang="en-US" altLang="zh-TW" sz="2800" dirty="0">
              <a:solidFill>
                <a:srgbClr val="006600"/>
              </a:solidFill>
            </a:endParaRPr>
          </a:p>
        </p:txBody>
      </p:sp>
      <p:sp>
        <p:nvSpPr>
          <p:cNvPr id="9" name="投影片編號版面配置區 8"/>
          <p:cNvSpPr>
            <a:spLocks noGrp="1"/>
          </p:cNvSpPr>
          <p:nvPr>
            <p:ph type="sldNum" sz="quarter" idx="12"/>
          </p:nvPr>
        </p:nvSpPr>
        <p:spPr/>
        <p:txBody>
          <a:bodyPr/>
          <a:lstStyle/>
          <a:p>
            <a:pPr>
              <a:defRPr/>
            </a:pPr>
            <a:fld id="{134A2387-EBFD-423B-9A2C-CAFA9904E6D7}" type="slidenum">
              <a:rPr lang="en-US" altLang="zh-TW" smtClean="0"/>
              <a:pPr>
                <a:defRPr/>
              </a:pPr>
              <a:t>26</a:t>
            </a:fld>
            <a:endParaRPr lang="en-US" altLang="zh-TW" dirty="0"/>
          </a:p>
        </p:txBody>
      </p:sp>
    </p:spTree>
    <p:extLst>
      <p:ext uri="{BB962C8B-B14F-4D97-AF65-F5344CB8AC3E}">
        <p14:creationId xmlns:p14="http://schemas.microsoft.com/office/powerpoint/2010/main" val="1711014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9"/>
          <p:cNvSpPr>
            <a:spLocks noChangeArrowheads="1"/>
          </p:cNvSpPr>
          <p:nvPr/>
        </p:nvSpPr>
        <p:spPr bwMode="auto">
          <a:xfrm>
            <a:off x="323850" y="3032963"/>
            <a:ext cx="8496300" cy="3272691"/>
          </a:xfrm>
          <a:prstGeom prst="rect">
            <a:avLst/>
          </a:prstGeom>
          <a:noFill/>
          <a:ln w="9525">
            <a:noFill/>
            <a:miter lim="800000"/>
            <a:headEnd/>
            <a:tailEnd/>
          </a:ln>
        </p:spPr>
        <p:txBody>
          <a:bodyPr anchor="ctr">
            <a:spAutoFit/>
          </a:bodyPr>
          <a:lstStyle/>
          <a:p>
            <a:pPr algn="just">
              <a:lnSpc>
                <a:spcPts val="3100"/>
              </a:lnSpc>
              <a:spcAft>
                <a:spcPts val="1200"/>
              </a:spcAft>
            </a:pPr>
            <a:r>
              <a:rPr lang="zh-TW" altLang="en-US" sz="2200" b="1" dirty="0">
                <a:ea typeface="標楷體" pitchFamily="65" charset="-120"/>
                <a:cs typeface="Times New Roman" panose="02020603050405020304" pitchFamily="18" charset="0"/>
              </a:rPr>
              <a:t>        依據本辦法第</a:t>
            </a:r>
            <a:r>
              <a:rPr lang="en-US" altLang="zh-TW" sz="2200" b="1" dirty="0">
                <a:ea typeface="標楷體" pitchFamily="65" charset="-120"/>
                <a:cs typeface="Times New Roman" panose="02020603050405020304" pitchFamily="18" charset="0"/>
              </a:rPr>
              <a:t>6</a:t>
            </a:r>
            <a:r>
              <a:rPr lang="zh-TW" altLang="en-US" sz="2200" b="1" dirty="0">
                <a:ea typeface="標楷體" pitchFamily="65" charset="-120"/>
                <a:cs typeface="Times New Roman" panose="02020603050405020304" pitchFamily="18" charset="0"/>
              </a:rPr>
              <a:t>條第</a:t>
            </a:r>
            <a:r>
              <a:rPr lang="en-US" altLang="zh-TW" sz="2200" b="1" dirty="0">
                <a:ea typeface="標楷體" pitchFamily="65" charset="-120"/>
                <a:cs typeface="Times New Roman" panose="02020603050405020304" pitchFamily="18" charset="0"/>
              </a:rPr>
              <a:t>7</a:t>
            </a:r>
            <a:r>
              <a:rPr lang="zh-TW" altLang="en-US" sz="2200" b="1" dirty="0">
                <a:ea typeface="標楷體" pitchFamily="65" charset="-120"/>
                <a:cs typeface="Times New Roman" panose="02020603050405020304" pitchFamily="18" charset="0"/>
              </a:rPr>
              <a:t>款規定，申請農業用地作農業設施容許使用，有「</a:t>
            </a:r>
            <a:r>
              <a:rPr lang="zh-TW" altLang="en-US" sz="2200" b="1" dirty="0">
                <a:solidFill>
                  <a:srgbClr val="FF0000"/>
                </a:solidFill>
                <a:ea typeface="標楷體" pitchFamily="65" charset="-120"/>
                <a:cs typeface="Times New Roman" panose="02020603050405020304" pitchFamily="18" charset="0"/>
              </a:rPr>
              <a:t>申請水產養殖設施之養殖池或水禽飼養用水池無法取得合法用水</a:t>
            </a:r>
            <a:r>
              <a:rPr lang="zh-TW" altLang="en-US" sz="2200" b="1" dirty="0">
                <a:ea typeface="標楷體" pitchFamily="65" charset="-120"/>
                <a:cs typeface="Times New Roman" panose="02020603050405020304" pitchFamily="18" charset="0"/>
              </a:rPr>
              <a:t>」之情形者，應不予同意。另依「非都市土地容許使用執行要點」第</a:t>
            </a:r>
            <a:r>
              <a:rPr lang="en-US" altLang="zh-TW" sz="2200" b="1" dirty="0">
                <a:ea typeface="標楷體" pitchFamily="65" charset="-120"/>
                <a:cs typeface="Times New Roman" panose="02020603050405020304" pitchFamily="18" charset="0"/>
              </a:rPr>
              <a:t>7</a:t>
            </a:r>
            <a:r>
              <a:rPr lang="zh-TW" altLang="en-US" sz="2200" b="1" dirty="0">
                <a:ea typeface="標楷體" pitchFamily="65" charset="-120"/>
                <a:cs typeface="Times New Roman" panose="02020603050405020304" pitchFamily="18" charset="0"/>
              </a:rPr>
              <a:t>點第</a:t>
            </a:r>
            <a:r>
              <a:rPr lang="en-US" altLang="zh-TW" sz="2200" b="1" dirty="0">
                <a:ea typeface="標楷體" pitchFamily="65" charset="-120"/>
                <a:cs typeface="Times New Roman" panose="02020603050405020304" pitchFamily="18" charset="0"/>
              </a:rPr>
              <a:t>4</a:t>
            </a:r>
            <a:r>
              <a:rPr lang="zh-TW" altLang="en-US" sz="2200" b="1" dirty="0">
                <a:ea typeface="標楷體" pitchFamily="65" charset="-120"/>
                <a:cs typeface="Times New Roman" panose="02020603050405020304" pitchFamily="18" charset="0"/>
              </a:rPr>
              <a:t>項規定，各級目的事業主管機關受理申請許可使用案件，位屬經濟部公告之</a:t>
            </a:r>
            <a:r>
              <a:rPr lang="zh-TW" altLang="en-US" sz="2200" b="1" dirty="0">
                <a:solidFill>
                  <a:srgbClr val="FF0000"/>
                </a:solidFill>
                <a:ea typeface="標楷體" pitchFamily="65" charset="-120"/>
                <a:cs typeface="Times New Roman" panose="02020603050405020304" pitchFamily="18" charset="0"/>
              </a:rPr>
              <a:t>嚴重地層下陷地區</a:t>
            </a:r>
            <a:r>
              <a:rPr lang="zh-TW" altLang="en-US" sz="2200" b="1" dirty="0">
                <a:solidFill>
                  <a:srgbClr val="212121"/>
                </a:solidFill>
                <a:ea typeface="標楷體" pitchFamily="65" charset="-120"/>
                <a:cs typeface="Times New Roman" panose="02020603050405020304" pitchFamily="18" charset="0"/>
              </a:rPr>
              <a:t>者，應依水利法施行細則第</a:t>
            </a:r>
            <a:r>
              <a:rPr lang="en-US" altLang="zh-TW" sz="2200" b="1" dirty="0">
                <a:solidFill>
                  <a:srgbClr val="212121"/>
                </a:solidFill>
                <a:ea typeface="標楷體" pitchFamily="65" charset="-120"/>
                <a:cs typeface="Times New Roman" panose="02020603050405020304" pitchFamily="18" charset="0"/>
              </a:rPr>
              <a:t>46</a:t>
            </a:r>
            <a:r>
              <a:rPr lang="zh-TW" altLang="en-US" sz="2200" b="1" dirty="0">
                <a:solidFill>
                  <a:srgbClr val="212121"/>
                </a:solidFill>
                <a:ea typeface="標楷體" pitchFamily="65" charset="-120"/>
                <a:cs typeface="Times New Roman" panose="02020603050405020304" pitchFamily="18" charset="0"/>
              </a:rPr>
              <a:t>條第</a:t>
            </a:r>
            <a:r>
              <a:rPr lang="en-US" altLang="zh-TW" sz="2200" b="1" dirty="0">
                <a:solidFill>
                  <a:srgbClr val="212121"/>
                </a:solidFill>
                <a:ea typeface="標楷體" pitchFamily="65" charset="-120"/>
                <a:cs typeface="Times New Roman" panose="02020603050405020304" pitchFamily="18" charset="0"/>
              </a:rPr>
              <a:t>1</a:t>
            </a:r>
            <a:r>
              <a:rPr lang="zh-TW" altLang="en-US" sz="2200" b="1" dirty="0">
                <a:solidFill>
                  <a:srgbClr val="212121"/>
                </a:solidFill>
                <a:ea typeface="標楷體" pitchFamily="65" charset="-120"/>
                <a:cs typeface="Times New Roman" panose="02020603050405020304" pitchFamily="18" charset="0"/>
              </a:rPr>
              <a:t>項規定辦理或取得合法水源證明。故</a:t>
            </a:r>
            <a:r>
              <a:rPr lang="zh-TW" altLang="en-US" sz="2200" b="1" dirty="0">
                <a:solidFill>
                  <a:srgbClr val="FF0000"/>
                </a:solidFill>
                <a:ea typeface="標楷體" pitchFamily="65" charset="-120"/>
                <a:cs typeface="Times New Roman" panose="02020603050405020304" pitchFamily="18" charset="0"/>
              </a:rPr>
              <a:t>非</a:t>
            </a:r>
            <a:r>
              <a:rPr lang="zh-TW" altLang="en-US" sz="2200" b="1" dirty="0" smtClean="0">
                <a:solidFill>
                  <a:srgbClr val="FF0000"/>
                </a:solidFill>
                <a:ea typeface="標楷體" pitchFamily="65" charset="-120"/>
                <a:cs typeface="Times New Roman" panose="02020603050405020304" pitchFamily="18" charset="0"/>
              </a:rPr>
              <a:t>屬上開</a:t>
            </a:r>
            <a:r>
              <a:rPr lang="zh-TW" altLang="en-US" sz="2200" b="1" dirty="0">
                <a:solidFill>
                  <a:srgbClr val="FF0000"/>
                </a:solidFill>
                <a:ea typeface="標楷體" pitchFamily="65" charset="-120"/>
                <a:cs typeface="Times New Roman" panose="02020603050405020304" pitchFamily="18" charset="0"/>
              </a:rPr>
              <a:t>情形之其餘農業設施，得免先要求應檢附水權登記證等合法用水證明文件。（審查簽辦單註三、</a:t>
            </a:r>
            <a:r>
              <a:rPr lang="en-US" altLang="zh-TW" sz="2200" b="1" dirty="0">
                <a:solidFill>
                  <a:srgbClr val="FF0000"/>
                </a:solidFill>
                <a:ea typeface="標楷體" pitchFamily="65" charset="-120"/>
                <a:cs typeface="Times New Roman" panose="02020603050405020304" pitchFamily="18" charset="0"/>
              </a:rPr>
              <a:t>5.</a:t>
            </a:r>
            <a:r>
              <a:rPr lang="zh-TW" altLang="en-US" sz="2200" b="1" dirty="0">
                <a:solidFill>
                  <a:srgbClr val="FF0000"/>
                </a:solidFill>
                <a:ea typeface="標楷體" pitchFamily="65" charset="-120"/>
                <a:cs typeface="Times New Roman" panose="02020603050405020304" pitchFamily="18" charset="0"/>
              </a:rPr>
              <a:t>）</a:t>
            </a:r>
            <a:endParaRPr kumimoji="0" lang="zh-TW" altLang="en-US" sz="2200" b="1" dirty="0">
              <a:solidFill>
                <a:srgbClr val="FF0000"/>
              </a:solidFill>
              <a:ea typeface="標楷體" pitchFamily="65" charset="-120"/>
              <a:cs typeface="Times New Roman" panose="02020603050405020304" pitchFamily="18" charset="0"/>
            </a:endParaRPr>
          </a:p>
        </p:txBody>
      </p:sp>
      <p:sp>
        <p:nvSpPr>
          <p:cNvPr id="39939" name="Rectangle 4"/>
          <p:cNvSpPr>
            <a:spLocks noChangeArrowheads="1"/>
          </p:cNvSpPr>
          <p:nvPr/>
        </p:nvSpPr>
        <p:spPr bwMode="auto">
          <a:xfrm>
            <a:off x="1619250" y="2492896"/>
            <a:ext cx="7200900" cy="530225"/>
          </a:xfrm>
          <a:prstGeom prst="rect">
            <a:avLst/>
          </a:prstGeom>
          <a:noFill/>
          <a:ln w="9525">
            <a:noFill/>
            <a:miter lim="800000"/>
            <a:headEnd/>
            <a:tailEnd/>
          </a:ln>
        </p:spPr>
        <p:txBody>
          <a:bodyPr>
            <a:spAutoFit/>
          </a:bodyPr>
          <a:lstStyle/>
          <a:p>
            <a:pPr marL="355600" indent="-355600" algn="just">
              <a:lnSpc>
                <a:spcPct val="120000"/>
              </a:lnSpc>
            </a:pPr>
            <a:r>
              <a:rPr kumimoji="0" lang="zh-TW" altLang="zh-TW" b="1" dirty="0">
                <a:solidFill>
                  <a:srgbClr val="00007D"/>
                </a:solidFill>
                <a:latin typeface="標楷體" pitchFamily="65" charset="-120"/>
                <a:ea typeface="標楷體" pitchFamily="65" charset="-120"/>
              </a:rPr>
              <a:t>＊</a:t>
            </a:r>
            <a:r>
              <a:rPr kumimoji="0" lang="zh-TW" altLang="en-US" b="1" dirty="0">
                <a:solidFill>
                  <a:srgbClr val="00007D"/>
                </a:solidFill>
                <a:ea typeface="標楷體" pitchFamily="65" charset="-120"/>
              </a:rPr>
              <a:t>農業設施涉及水權之行政審查</a:t>
            </a:r>
          </a:p>
        </p:txBody>
      </p:sp>
      <p:sp>
        <p:nvSpPr>
          <p:cNvPr id="39940" name="Rectangle 4"/>
          <p:cNvSpPr>
            <a:spLocks noChangeArrowheads="1"/>
          </p:cNvSpPr>
          <p:nvPr/>
        </p:nvSpPr>
        <p:spPr bwMode="auto">
          <a:xfrm>
            <a:off x="1547813" y="476672"/>
            <a:ext cx="7200900" cy="933450"/>
          </a:xfrm>
          <a:prstGeom prst="rect">
            <a:avLst/>
          </a:prstGeom>
          <a:noFill/>
          <a:ln w="9525">
            <a:noFill/>
            <a:miter lim="800000"/>
            <a:headEnd/>
            <a:tailEnd/>
          </a:ln>
        </p:spPr>
        <p:txBody>
          <a:bodyPr>
            <a:spAutoFit/>
          </a:bodyPr>
          <a:lstStyle/>
          <a:p>
            <a:pPr marL="355600" indent="-355600" algn="just">
              <a:lnSpc>
                <a:spcPct val="115000"/>
              </a:lnSpc>
            </a:pPr>
            <a:r>
              <a:rPr kumimoji="0" lang="zh-TW" altLang="zh-TW" b="1" dirty="0">
                <a:solidFill>
                  <a:srgbClr val="00007D"/>
                </a:solidFill>
                <a:ea typeface="標楷體" pitchFamily="65" charset="-120"/>
                <a:cs typeface="Times New Roman" panose="02020603050405020304" pitchFamily="18" charset="0"/>
              </a:rPr>
              <a:t>＊</a:t>
            </a:r>
            <a:r>
              <a:rPr kumimoji="0" lang="zh-TW" altLang="en-US" b="1" dirty="0">
                <a:solidFill>
                  <a:srgbClr val="00007D"/>
                </a:solidFill>
                <a:ea typeface="標楷體" pitchFamily="65" charset="-120"/>
                <a:cs typeface="Times New Roman" panose="02020603050405020304" pitchFamily="18" charset="0"/>
              </a:rPr>
              <a:t>申請農業設施容許使用，是否應依「地質敏感區基地地質調查及地質安全評估作業準則」辦理</a:t>
            </a:r>
          </a:p>
        </p:txBody>
      </p:sp>
      <p:sp>
        <p:nvSpPr>
          <p:cNvPr id="39941" name="Rectangle 9"/>
          <p:cNvSpPr>
            <a:spLocks noChangeArrowheads="1"/>
          </p:cNvSpPr>
          <p:nvPr/>
        </p:nvSpPr>
        <p:spPr bwMode="auto">
          <a:xfrm>
            <a:off x="250825" y="1340272"/>
            <a:ext cx="8497888" cy="803275"/>
          </a:xfrm>
          <a:prstGeom prst="rect">
            <a:avLst/>
          </a:prstGeom>
          <a:noFill/>
          <a:ln w="9525">
            <a:noFill/>
            <a:miter lim="800000"/>
            <a:headEnd/>
            <a:tailEnd/>
          </a:ln>
        </p:spPr>
        <p:txBody>
          <a:bodyPr anchor="ctr">
            <a:spAutoFit/>
          </a:bodyPr>
          <a:lstStyle/>
          <a:p>
            <a:pPr algn="just">
              <a:lnSpc>
                <a:spcPts val="2800"/>
              </a:lnSpc>
              <a:spcAft>
                <a:spcPts val="1200"/>
              </a:spcAft>
            </a:pPr>
            <a:r>
              <a:rPr lang="zh-TW" altLang="en-US" sz="2200" b="1" dirty="0">
                <a:ea typeface="標楷體" pitchFamily="65" charset="-120"/>
                <a:cs typeface="Times New Roman" panose="02020603050405020304" pitchFamily="18" charset="0"/>
              </a:rPr>
              <a:t>       查容許辦法就位於地質敏感區之農業用地，申請農業設施之容許使用，尚無規定應檢送基地地質調查及地質安全評估等書圖文件。</a:t>
            </a:r>
            <a:endParaRPr lang="zh-TW" altLang="en-US" sz="2200" b="1" dirty="0">
              <a:solidFill>
                <a:srgbClr val="212121"/>
              </a:solidFill>
              <a:ea typeface="標楷體" pitchFamily="65" charset="-120"/>
              <a:cs typeface="Times New Roman" panose="02020603050405020304" pitchFamily="18" charset="0"/>
            </a:endParaRPr>
          </a:p>
        </p:txBody>
      </p:sp>
      <p:sp>
        <p:nvSpPr>
          <p:cNvPr id="39944" name="Rectangle 12"/>
          <p:cNvSpPr>
            <a:spLocks noChangeArrowheads="1"/>
          </p:cNvSpPr>
          <p:nvPr/>
        </p:nvSpPr>
        <p:spPr bwMode="auto">
          <a:xfrm>
            <a:off x="395288" y="476672"/>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4</a:t>
            </a:r>
            <a:endParaRPr lang="en-US" altLang="zh-TW" sz="2800" dirty="0">
              <a:solidFill>
                <a:srgbClr val="006600"/>
              </a:solidFill>
            </a:endParaRPr>
          </a:p>
        </p:txBody>
      </p:sp>
      <p:sp>
        <p:nvSpPr>
          <p:cNvPr id="39945" name="Rectangle 13"/>
          <p:cNvSpPr>
            <a:spLocks noChangeArrowheads="1"/>
          </p:cNvSpPr>
          <p:nvPr/>
        </p:nvSpPr>
        <p:spPr bwMode="auto">
          <a:xfrm>
            <a:off x="468313" y="2473732"/>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5</a:t>
            </a:r>
            <a:endParaRPr lang="en-US" altLang="zh-TW" sz="2800" dirty="0">
              <a:solidFill>
                <a:srgbClr val="006600"/>
              </a:solidFill>
            </a:endParaRPr>
          </a:p>
        </p:txBody>
      </p:sp>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27</a:t>
            </a:fld>
            <a:endParaRPr lang="en-US" altLang="zh-TW"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28</a:t>
            </a:fld>
            <a:endParaRPr lang="en-US" altLang="zh-TW" dirty="0"/>
          </a:p>
        </p:txBody>
      </p:sp>
      <p:sp>
        <p:nvSpPr>
          <p:cNvPr id="3" name="Rectangle 13"/>
          <p:cNvSpPr>
            <a:spLocks noChangeArrowheads="1"/>
          </p:cNvSpPr>
          <p:nvPr/>
        </p:nvSpPr>
        <p:spPr bwMode="auto">
          <a:xfrm>
            <a:off x="402019" y="987789"/>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6</a:t>
            </a:r>
            <a:endParaRPr lang="en-US" altLang="zh-TW" sz="2800" dirty="0">
              <a:solidFill>
                <a:srgbClr val="006600"/>
              </a:solidFill>
            </a:endParaRPr>
          </a:p>
        </p:txBody>
      </p:sp>
      <p:sp>
        <p:nvSpPr>
          <p:cNvPr id="4" name="Rectangle 4"/>
          <p:cNvSpPr>
            <a:spLocks noChangeArrowheads="1"/>
          </p:cNvSpPr>
          <p:nvPr/>
        </p:nvSpPr>
        <p:spPr bwMode="auto">
          <a:xfrm>
            <a:off x="1691680" y="987789"/>
            <a:ext cx="6840760" cy="904863"/>
          </a:xfrm>
          <a:prstGeom prst="rect">
            <a:avLst/>
          </a:prstGeom>
          <a:noFill/>
          <a:ln w="9525">
            <a:noFill/>
            <a:miter lim="800000"/>
            <a:headEnd/>
            <a:tailEnd/>
          </a:ln>
        </p:spPr>
        <p:txBody>
          <a:bodyPr wrap="square">
            <a:spAutoFit/>
          </a:bodyPr>
          <a:lstStyle/>
          <a:p>
            <a:pPr marL="355600" indent="-355600" algn="just">
              <a:lnSpc>
                <a:spcPct val="120000"/>
              </a:lnSpc>
            </a:pPr>
            <a:r>
              <a:rPr kumimoji="0" lang="zh-TW" altLang="zh-TW" b="1" dirty="0">
                <a:solidFill>
                  <a:srgbClr val="00007D"/>
                </a:solidFill>
                <a:latin typeface="標楷體" pitchFamily="65" charset="-120"/>
                <a:ea typeface="標楷體" pitchFamily="65" charset="-120"/>
              </a:rPr>
              <a:t>＊</a:t>
            </a:r>
            <a:r>
              <a:rPr kumimoji="0" lang="zh-TW" altLang="en-US" b="1" dirty="0">
                <a:solidFill>
                  <a:srgbClr val="00007D"/>
                </a:solidFill>
                <a:ea typeface="標楷體" pitchFamily="65" charset="-120"/>
              </a:rPr>
              <a:t>農業設施申請案件合理性及必要性之審認</a:t>
            </a:r>
            <a:r>
              <a:rPr kumimoji="0" lang="zh-TW" altLang="en-US" sz="2000" b="1" dirty="0">
                <a:solidFill>
                  <a:srgbClr val="00007D"/>
                </a:solidFill>
                <a:ea typeface="標楷體" pitchFamily="65" charset="-120"/>
              </a:rPr>
              <a:t>（</a:t>
            </a:r>
            <a:r>
              <a:rPr kumimoji="0" lang="en-US" altLang="zh-TW" sz="2000" b="1" dirty="0">
                <a:solidFill>
                  <a:srgbClr val="00007D"/>
                </a:solidFill>
                <a:ea typeface="標楷體" pitchFamily="65" charset="-120"/>
              </a:rPr>
              <a:t>101.05.23</a:t>
            </a:r>
            <a:r>
              <a:rPr kumimoji="0" lang="zh-TW" altLang="en-US" sz="2000" b="1" dirty="0">
                <a:solidFill>
                  <a:srgbClr val="00007D"/>
                </a:solidFill>
                <a:ea typeface="標楷體" pitchFamily="65" charset="-120"/>
              </a:rPr>
              <a:t>農企字第</a:t>
            </a:r>
            <a:r>
              <a:rPr kumimoji="0" lang="en-US" altLang="zh-TW" sz="2000" b="1" dirty="0">
                <a:solidFill>
                  <a:srgbClr val="00007D"/>
                </a:solidFill>
                <a:ea typeface="標楷體" pitchFamily="65" charset="-120"/>
              </a:rPr>
              <a:t>1010107706</a:t>
            </a:r>
            <a:r>
              <a:rPr kumimoji="0" lang="zh-TW" altLang="en-US" sz="2000" b="1" dirty="0">
                <a:solidFill>
                  <a:srgbClr val="00007D"/>
                </a:solidFill>
                <a:ea typeface="標楷體" pitchFamily="65" charset="-120"/>
              </a:rPr>
              <a:t>號函）</a:t>
            </a:r>
            <a:endParaRPr kumimoji="0" lang="zh-TW" altLang="en-US" b="1" dirty="0">
              <a:solidFill>
                <a:srgbClr val="00007D"/>
              </a:solidFill>
              <a:ea typeface="標楷體" pitchFamily="65" charset="-120"/>
            </a:endParaRPr>
          </a:p>
        </p:txBody>
      </p:sp>
      <p:sp>
        <p:nvSpPr>
          <p:cNvPr id="6" name="矩形 5"/>
          <p:cNvSpPr/>
          <p:nvPr/>
        </p:nvSpPr>
        <p:spPr>
          <a:xfrm>
            <a:off x="444683" y="2060848"/>
            <a:ext cx="8415919" cy="3939540"/>
          </a:xfrm>
          <a:prstGeom prst="rect">
            <a:avLst/>
          </a:prstGeom>
        </p:spPr>
        <p:txBody>
          <a:bodyPr wrap="square">
            <a:spAutoFit/>
          </a:bodyPr>
          <a:lstStyle/>
          <a:p>
            <a:pPr marL="628650" indent="-628650" algn="just">
              <a:spcBef>
                <a:spcPts val="600"/>
              </a:spcBef>
            </a:pPr>
            <a:r>
              <a:rPr lang="zh-TW" altLang="en-US" b="1" dirty="0">
                <a:latin typeface="+mn-lt"/>
                <a:ea typeface="標楷體" panose="03000509000000000000" pitchFamily="65" charset="-120"/>
              </a:rPr>
              <a:t>一、應考量申請農業設施之使用性質、當地農業經營發展、設施與農業生產經營之必要性及合理性。</a:t>
            </a:r>
            <a:endParaRPr lang="en-US" altLang="zh-TW" b="1" dirty="0">
              <a:latin typeface="+mn-lt"/>
              <a:ea typeface="標楷體" panose="03000509000000000000" pitchFamily="65" charset="-120"/>
            </a:endParaRPr>
          </a:p>
          <a:p>
            <a:pPr marL="628650" indent="-628650" algn="just">
              <a:spcBef>
                <a:spcPts val="600"/>
              </a:spcBef>
            </a:pPr>
            <a:r>
              <a:rPr lang="zh-TW" altLang="en-US" b="1" dirty="0">
                <a:latin typeface="+mn-lt"/>
                <a:ea typeface="標楷體" panose="03000509000000000000" pitchFamily="65" charset="-120"/>
              </a:rPr>
              <a:t>二、例如溫室、網室、育苗作業室等設施係直接供農業生產使用所需，需經依法興建完成，始能於設施內部進行農業生產利用，須依生產計畫與該設施是否為農業生產經營之設置需求予以審認。</a:t>
            </a:r>
            <a:endParaRPr lang="en-US" altLang="zh-TW" b="1" dirty="0">
              <a:latin typeface="+mn-lt"/>
              <a:ea typeface="標楷體" panose="03000509000000000000" pitchFamily="65" charset="-120"/>
            </a:endParaRPr>
          </a:p>
          <a:p>
            <a:pPr marL="628650" indent="-628650" algn="just">
              <a:spcBef>
                <a:spcPts val="600"/>
              </a:spcBef>
            </a:pPr>
            <a:r>
              <a:rPr lang="zh-TW" altLang="en-US" b="1" dirty="0">
                <a:latin typeface="+mn-lt"/>
                <a:ea typeface="標楷體" panose="03000509000000000000" pitchFamily="65" charset="-120"/>
              </a:rPr>
              <a:t>三、至如集貨運銷處理室、農糧產品加工室、農業資材室等設施，係為輔助農業生產之經營管理所需，則須基於農業生產之事實，始有輔助經營管理需求而設置相關設施之必要。</a:t>
            </a:r>
            <a:endParaRPr lang="en-US" altLang="zh-TW" b="1" dirty="0">
              <a:latin typeface="+mn-lt"/>
              <a:ea typeface="標楷體" panose="03000509000000000000" pitchFamily="65" charset="-120"/>
            </a:endParaRPr>
          </a:p>
        </p:txBody>
      </p:sp>
    </p:spTree>
    <p:extLst>
      <p:ext uri="{BB962C8B-B14F-4D97-AF65-F5344CB8AC3E}">
        <p14:creationId xmlns:p14="http://schemas.microsoft.com/office/powerpoint/2010/main" val="703623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p:cNvSpPr>
            <a:spLocks noChangeArrowheads="1"/>
          </p:cNvSpPr>
          <p:nvPr/>
        </p:nvSpPr>
        <p:spPr bwMode="auto">
          <a:xfrm>
            <a:off x="323528" y="186937"/>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7</a:t>
            </a:r>
            <a:endParaRPr lang="en-US" altLang="zh-TW" sz="2800" dirty="0">
              <a:solidFill>
                <a:srgbClr val="006600"/>
              </a:solidFill>
            </a:endParaRPr>
          </a:p>
        </p:txBody>
      </p:sp>
      <p:sp>
        <p:nvSpPr>
          <p:cNvPr id="3" name="Rectangle 4"/>
          <p:cNvSpPr>
            <a:spLocks noChangeArrowheads="1"/>
          </p:cNvSpPr>
          <p:nvPr/>
        </p:nvSpPr>
        <p:spPr bwMode="auto">
          <a:xfrm>
            <a:off x="1691680" y="44624"/>
            <a:ext cx="7200900" cy="978729"/>
          </a:xfrm>
          <a:prstGeom prst="rect">
            <a:avLst/>
          </a:prstGeom>
          <a:noFill/>
          <a:ln w="9525">
            <a:noFill/>
            <a:miter lim="800000"/>
            <a:headEnd/>
            <a:tailEnd/>
          </a:ln>
        </p:spPr>
        <p:txBody>
          <a:bodyPr>
            <a:spAutoFit/>
          </a:bodyPr>
          <a:lstStyle/>
          <a:p>
            <a:pPr marL="355600" indent="-355600" algn="just">
              <a:lnSpc>
                <a:spcPct val="120000"/>
              </a:lnSpc>
            </a:pPr>
            <a:r>
              <a:rPr kumimoji="0" lang="zh-TW" altLang="zh-TW" b="1" dirty="0">
                <a:solidFill>
                  <a:srgbClr val="00007D"/>
                </a:solidFill>
                <a:latin typeface="標楷體" pitchFamily="65" charset="-120"/>
                <a:ea typeface="標楷體" pitchFamily="65" charset="-120"/>
              </a:rPr>
              <a:t>＊</a:t>
            </a:r>
            <a:r>
              <a:rPr kumimoji="0" lang="zh-TW" altLang="en-US" b="1" dirty="0">
                <a:solidFill>
                  <a:srgbClr val="00007D"/>
                </a:solidFill>
                <a:ea typeface="標楷體" pitchFamily="65" charset="-120"/>
              </a:rPr>
              <a:t>農業設施如曬場、集貨運銷處理室涉及合理性、必要性之行政審查</a:t>
            </a:r>
            <a:r>
              <a:rPr kumimoji="0" lang="zh-TW" altLang="en-US" sz="2000" b="1" dirty="0">
                <a:solidFill>
                  <a:srgbClr val="00007D"/>
                </a:solidFill>
                <a:ea typeface="標楷體" pitchFamily="65" charset="-120"/>
              </a:rPr>
              <a:t>（</a:t>
            </a:r>
            <a:r>
              <a:rPr kumimoji="0" lang="en-US" altLang="zh-TW" sz="2000" b="1" dirty="0">
                <a:solidFill>
                  <a:srgbClr val="00007D"/>
                </a:solidFill>
                <a:ea typeface="標楷體" pitchFamily="65" charset="-120"/>
              </a:rPr>
              <a:t>107.05.23</a:t>
            </a:r>
            <a:r>
              <a:rPr kumimoji="0" lang="zh-TW" altLang="en-US" sz="2000" b="1" dirty="0">
                <a:solidFill>
                  <a:srgbClr val="00007D"/>
                </a:solidFill>
                <a:ea typeface="標楷體" pitchFamily="65" charset="-120"/>
              </a:rPr>
              <a:t>農企字第</a:t>
            </a:r>
            <a:r>
              <a:rPr kumimoji="0" lang="en-US" altLang="zh-TW" sz="2000" b="1" dirty="0">
                <a:solidFill>
                  <a:srgbClr val="00007D"/>
                </a:solidFill>
                <a:ea typeface="標楷體" pitchFamily="65" charset="-120"/>
              </a:rPr>
              <a:t>1070219842</a:t>
            </a:r>
            <a:r>
              <a:rPr kumimoji="0" lang="zh-TW" altLang="en-US" sz="2000" b="1" dirty="0">
                <a:solidFill>
                  <a:srgbClr val="00007D"/>
                </a:solidFill>
                <a:ea typeface="標楷體" pitchFamily="65" charset="-120"/>
              </a:rPr>
              <a:t>號函）</a:t>
            </a:r>
            <a:endParaRPr kumimoji="0" lang="zh-TW" altLang="en-US" b="1" dirty="0">
              <a:solidFill>
                <a:srgbClr val="00007D"/>
              </a:solidFill>
              <a:ea typeface="標楷體" pitchFamily="65" charset="-120"/>
            </a:endParaRPr>
          </a:p>
        </p:txBody>
      </p:sp>
      <p:sp>
        <p:nvSpPr>
          <p:cNvPr id="4" name="矩形 3"/>
          <p:cNvSpPr/>
          <p:nvPr/>
        </p:nvSpPr>
        <p:spPr>
          <a:xfrm>
            <a:off x="179612" y="836712"/>
            <a:ext cx="8856884" cy="5909310"/>
          </a:xfrm>
          <a:prstGeom prst="rect">
            <a:avLst/>
          </a:prstGeom>
        </p:spPr>
        <p:txBody>
          <a:bodyPr wrap="square">
            <a:spAutoFit/>
          </a:bodyPr>
          <a:lstStyle/>
          <a:p>
            <a:pPr algn="just"/>
            <a:r>
              <a:rPr lang="zh-TW" altLang="en-US" sz="2100" b="1" dirty="0">
                <a:solidFill>
                  <a:srgbClr val="FF0000"/>
                </a:solidFill>
                <a:latin typeface="+mn-lt"/>
                <a:ea typeface="標楷體" panose="03000509000000000000" pitchFamily="65" charset="-120"/>
              </a:rPr>
              <a:t>曬場之審認</a:t>
            </a:r>
            <a:endParaRPr lang="en-US" altLang="zh-TW" sz="2100" b="1" dirty="0">
              <a:solidFill>
                <a:srgbClr val="FF0000"/>
              </a:solidFill>
              <a:latin typeface="+mn-lt"/>
              <a:ea typeface="標楷體" panose="03000509000000000000" pitchFamily="65" charset="-120"/>
            </a:endParaRPr>
          </a:p>
          <a:p>
            <a:pPr marL="534988" indent="-534988" algn="just"/>
            <a:r>
              <a:rPr lang="zh-TW" altLang="en-US" sz="2100" b="1" dirty="0">
                <a:latin typeface="+mn-lt"/>
                <a:ea typeface="標楷體" panose="03000509000000000000" pitchFamily="65" charset="-120"/>
              </a:rPr>
              <a:t>一、依容許辦法第</a:t>
            </a:r>
            <a:r>
              <a:rPr lang="en-US" altLang="zh-TW" sz="2100" b="1" dirty="0">
                <a:latin typeface="+mn-lt"/>
                <a:ea typeface="標楷體" panose="03000509000000000000" pitchFamily="65" charset="-120"/>
              </a:rPr>
              <a:t>7</a:t>
            </a:r>
            <a:r>
              <a:rPr lang="zh-TW" altLang="en-US" sz="2100" b="1" dirty="0">
                <a:latin typeface="+mn-lt"/>
                <a:ea typeface="標楷體" panose="03000509000000000000" pitchFamily="65" charset="-120"/>
              </a:rPr>
              <a:t>條規定，各項農業設施總面積，不得超過申請設施所坐落之農業用地土地面積</a:t>
            </a:r>
            <a:r>
              <a:rPr lang="en-US" altLang="zh-TW" sz="2100" b="1" dirty="0">
                <a:latin typeface="+mn-lt"/>
                <a:ea typeface="標楷體" panose="03000509000000000000" pitchFamily="65" charset="-120"/>
              </a:rPr>
              <a:t>40</a:t>
            </a:r>
            <a:r>
              <a:rPr lang="zh-TW" altLang="en-US" sz="2100" b="1" dirty="0">
                <a:latin typeface="+mn-lt"/>
                <a:ea typeface="標楷體" panose="03000509000000000000" pitchFamily="65" charset="-120"/>
              </a:rPr>
              <a:t>％。</a:t>
            </a:r>
            <a:endParaRPr lang="en-US" altLang="zh-TW" sz="2100" b="1" dirty="0">
              <a:latin typeface="+mn-lt"/>
              <a:ea typeface="標楷體" panose="03000509000000000000" pitchFamily="65" charset="-120"/>
            </a:endParaRPr>
          </a:p>
          <a:p>
            <a:pPr marL="534988" indent="-534988" algn="just"/>
            <a:r>
              <a:rPr lang="zh-TW" altLang="en-US" sz="2100" b="1" dirty="0">
                <a:latin typeface="+mn-lt"/>
                <a:ea typeface="標楷體" panose="03000509000000000000" pitchFamily="65" charset="-120"/>
              </a:rPr>
              <a:t>二、第</a:t>
            </a:r>
            <a:r>
              <a:rPr lang="en-US" altLang="zh-TW" sz="2100" b="1" dirty="0">
                <a:latin typeface="+mn-lt"/>
                <a:ea typeface="標楷體" panose="03000509000000000000" pitchFamily="65" charset="-120"/>
              </a:rPr>
              <a:t>13</a:t>
            </a:r>
            <a:r>
              <a:rPr lang="zh-TW" altLang="en-US" sz="2100" b="1" dirty="0">
                <a:latin typeface="+mn-lt"/>
                <a:ea typeface="標楷體" panose="03000509000000000000" pitchFamily="65" charset="-120"/>
              </a:rPr>
              <a:t>條附表</a:t>
            </a:r>
            <a:r>
              <a:rPr lang="en-US" altLang="zh-TW" sz="2100" b="1" dirty="0">
                <a:latin typeface="+mn-lt"/>
                <a:ea typeface="標楷體" panose="03000509000000000000" pitchFamily="65" charset="-120"/>
              </a:rPr>
              <a:t>1</a:t>
            </a:r>
            <a:r>
              <a:rPr lang="zh-TW" altLang="en-US" sz="2100" b="1" dirty="0">
                <a:latin typeface="+mn-lt"/>
                <a:ea typeface="標楷體" panose="03000509000000000000" pitchFamily="65" charset="-120"/>
              </a:rPr>
              <a:t>曬場之申請基準或條件規定為「最大興建面積</a:t>
            </a:r>
            <a:r>
              <a:rPr lang="en-US" altLang="zh-TW" sz="2100" b="1" dirty="0">
                <a:latin typeface="+mn-lt"/>
                <a:ea typeface="標楷體" panose="03000509000000000000" pitchFamily="65" charset="-120"/>
              </a:rPr>
              <a:t>330</a:t>
            </a:r>
            <a:r>
              <a:rPr lang="zh-TW" altLang="en-US" sz="2100" b="1" dirty="0">
                <a:latin typeface="+mn-lt"/>
                <a:ea typeface="標楷體" panose="03000509000000000000" pitchFamily="65" charset="-120"/>
              </a:rPr>
              <a:t>平方公尺，但茶葉曬場最大興建面積得為</a:t>
            </a:r>
            <a:r>
              <a:rPr lang="en-US" altLang="zh-TW" sz="2100" b="1" dirty="0">
                <a:latin typeface="+mn-lt"/>
                <a:ea typeface="標楷體" panose="03000509000000000000" pitchFamily="65" charset="-120"/>
              </a:rPr>
              <a:t>660</a:t>
            </a:r>
            <a:r>
              <a:rPr lang="zh-TW" altLang="en-US" sz="2100" b="1" dirty="0">
                <a:latin typeface="+mn-lt"/>
                <a:ea typeface="標楷體" panose="03000509000000000000" pitchFamily="65" charset="-120"/>
              </a:rPr>
              <a:t>平方公尺」。</a:t>
            </a:r>
            <a:endParaRPr lang="en-US" altLang="zh-TW" sz="2100" b="1" dirty="0">
              <a:latin typeface="+mn-lt"/>
              <a:ea typeface="標楷體" panose="03000509000000000000" pitchFamily="65" charset="-120"/>
            </a:endParaRPr>
          </a:p>
          <a:p>
            <a:pPr marL="534988" indent="-534988" algn="just"/>
            <a:r>
              <a:rPr lang="zh-TW" altLang="en-US" sz="2100" b="1" dirty="0">
                <a:latin typeface="+mn-lt"/>
                <a:ea typeface="標楷體" panose="03000509000000000000" pitchFamily="65" charset="-120"/>
              </a:rPr>
              <a:t>三、申請坐落土地應儘量避免使用特定農業區農牧用地，無可避免使用該類土地者，應以毗鄰建築用地或特定農業區邊緣為原則。</a:t>
            </a:r>
            <a:endParaRPr lang="en-US" altLang="zh-TW" sz="2100" b="1" dirty="0">
              <a:latin typeface="+mn-lt"/>
              <a:ea typeface="標楷體" panose="03000509000000000000" pitchFamily="65" charset="-120"/>
            </a:endParaRPr>
          </a:p>
          <a:p>
            <a:pPr marL="534988" indent="-534988" algn="just"/>
            <a:r>
              <a:rPr lang="zh-TW" altLang="en-US" sz="2100" b="1" dirty="0">
                <a:latin typeface="+mn-lt"/>
                <a:ea typeface="標楷體" panose="03000509000000000000" pitchFamily="65" charset="-120"/>
              </a:rPr>
              <a:t>四、為利審查該項設施設置之合理性及必要性，請依下列審認原則核處：</a:t>
            </a:r>
          </a:p>
          <a:p>
            <a:pPr marL="1163638" indent="-895350" algn="just"/>
            <a:r>
              <a:rPr lang="zh-TW" altLang="en-US" sz="2100" b="1" dirty="0">
                <a:latin typeface="+mn-lt"/>
                <a:ea typeface="標楷體" panose="03000509000000000000" pitchFamily="65" charset="-120"/>
              </a:rPr>
              <a:t>（一）基於乾燥設備普及，設置曬場之必要性已大幅降低，尤其稻穀部分，多數農會已提供協助烘乾之服務，如為保價收購係繳交濕穀，並無須農民自行曬製，爰</a:t>
            </a:r>
            <a:r>
              <a:rPr lang="zh-TW" altLang="en-US" sz="2100" b="1" dirty="0">
                <a:solidFill>
                  <a:srgbClr val="FF0000"/>
                </a:solidFill>
                <a:latin typeface="+mn-lt"/>
                <a:ea typeface="標楷體" panose="03000509000000000000" pitchFamily="65" charset="-120"/>
              </a:rPr>
              <a:t>以種植水稻申設曬場已無同意容許使用之合理性及必要性</a:t>
            </a:r>
            <a:r>
              <a:rPr lang="zh-TW" altLang="en-US" sz="2100" b="1" dirty="0">
                <a:latin typeface="+mn-lt"/>
                <a:ea typeface="標楷體" panose="03000509000000000000" pitchFamily="65" charset="-120"/>
              </a:rPr>
              <a:t>。</a:t>
            </a:r>
          </a:p>
          <a:p>
            <a:pPr marL="1163638" indent="-895350" algn="just"/>
            <a:r>
              <a:rPr lang="zh-TW" altLang="en-US" sz="2100" b="1" dirty="0">
                <a:latin typeface="+mn-lt"/>
                <a:ea typeface="標楷體" panose="03000509000000000000" pitchFamily="65" charset="-120"/>
              </a:rPr>
              <a:t>（二）為確保優良農地之完整性，針對申請曬場之土地位於特定農業區農牧用地者，應符合本會</a:t>
            </a:r>
            <a:r>
              <a:rPr lang="en-US" altLang="zh-TW" sz="2100" b="1" dirty="0">
                <a:latin typeface="+mn-lt"/>
                <a:ea typeface="標楷體" panose="03000509000000000000" pitchFamily="65" charset="-120"/>
              </a:rPr>
              <a:t>103</a:t>
            </a:r>
            <a:r>
              <a:rPr lang="zh-TW" altLang="en-US" sz="2100" b="1" dirty="0">
                <a:latin typeface="+mn-lt"/>
                <a:ea typeface="標楷體" panose="03000509000000000000" pitchFamily="65" charset="-120"/>
              </a:rPr>
              <a:t>年</a:t>
            </a:r>
            <a:r>
              <a:rPr lang="en-US" altLang="zh-TW" sz="2100" b="1" dirty="0">
                <a:latin typeface="+mn-lt"/>
                <a:ea typeface="標楷體" panose="03000509000000000000" pitchFamily="65" charset="-120"/>
              </a:rPr>
              <a:t>1</a:t>
            </a:r>
            <a:r>
              <a:rPr lang="zh-TW" altLang="en-US" sz="2100" b="1" dirty="0">
                <a:latin typeface="+mn-lt"/>
                <a:ea typeface="標楷體" panose="03000509000000000000" pitchFamily="65" charset="-120"/>
              </a:rPr>
              <a:t>月</a:t>
            </a:r>
            <a:r>
              <a:rPr lang="en-US" altLang="zh-TW" sz="2100" b="1" dirty="0">
                <a:latin typeface="+mn-lt"/>
                <a:ea typeface="標楷體" panose="03000509000000000000" pitchFamily="65" charset="-120"/>
              </a:rPr>
              <a:t>9</a:t>
            </a:r>
            <a:r>
              <a:rPr lang="zh-TW" altLang="en-US" sz="2100" b="1" dirty="0">
                <a:latin typeface="+mn-lt"/>
                <a:ea typeface="標楷體" panose="03000509000000000000" pitchFamily="65" charset="-120"/>
              </a:rPr>
              <a:t>日農糧字第</a:t>
            </a:r>
            <a:r>
              <a:rPr lang="en-US" altLang="zh-TW" sz="2100" b="1" dirty="0">
                <a:latin typeface="+mn-lt"/>
                <a:ea typeface="標楷體" panose="03000509000000000000" pitchFamily="65" charset="-120"/>
              </a:rPr>
              <a:t>1021046207</a:t>
            </a:r>
            <a:r>
              <a:rPr lang="zh-TW" altLang="en-US" sz="2100" b="1" dirty="0">
                <a:latin typeface="+mn-lt"/>
                <a:ea typeface="標楷體" panose="03000509000000000000" pitchFamily="65" charset="-120"/>
              </a:rPr>
              <a:t>號函頒「相關農作產銷設施坐落土地為特定農業區農牧用地之審認原則」之規定，核實審查設置之必要性。</a:t>
            </a:r>
          </a:p>
          <a:p>
            <a:pPr marL="1163638" indent="-895350" algn="just"/>
            <a:r>
              <a:rPr lang="zh-TW" altLang="en-US" sz="2100" b="1" dirty="0">
                <a:latin typeface="+mn-lt"/>
                <a:ea typeface="標楷體" panose="03000509000000000000" pitchFamily="65" charset="-120"/>
              </a:rPr>
              <a:t>（三）部分地區因氣候條件及耕作習慣僅有一期作，故倘有設置曬場之需求，應確實依該作物之產量，核實計算宜核給曬場之合理面積。</a:t>
            </a:r>
          </a:p>
        </p:txBody>
      </p:sp>
      <p:sp>
        <p:nvSpPr>
          <p:cNvPr id="5" name="投影片編號版面配置區 4"/>
          <p:cNvSpPr>
            <a:spLocks noGrp="1"/>
          </p:cNvSpPr>
          <p:nvPr>
            <p:ph type="sldNum" sz="quarter" idx="12"/>
          </p:nvPr>
        </p:nvSpPr>
        <p:spPr/>
        <p:txBody>
          <a:bodyPr/>
          <a:lstStyle/>
          <a:p>
            <a:pPr>
              <a:defRPr/>
            </a:pPr>
            <a:fld id="{134A2387-EBFD-423B-9A2C-CAFA9904E6D7}" type="slidenum">
              <a:rPr lang="en-US" altLang="zh-TW" smtClean="0"/>
              <a:pPr>
                <a:defRPr/>
              </a:pPr>
              <a:t>29</a:t>
            </a:fld>
            <a:endParaRPr lang="en-US" altLang="zh-TW" dirty="0"/>
          </a:p>
        </p:txBody>
      </p:sp>
    </p:spTree>
    <p:extLst>
      <p:ext uri="{BB962C8B-B14F-4D97-AF65-F5344CB8AC3E}">
        <p14:creationId xmlns:p14="http://schemas.microsoft.com/office/powerpoint/2010/main" val="2923130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3" name="AutoShape 7"/>
          <p:cNvSpPr>
            <a:spLocks noChangeArrowheads="1"/>
          </p:cNvSpPr>
          <p:nvPr/>
        </p:nvSpPr>
        <p:spPr bwMode="auto">
          <a:xfrm>
            <a:off x="2419027" y="476672"/>
            <a:ext cx="4608512" cy="647700"/>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lgn="ctr"/>
            <a:r>
              <a:rPr lang="zh-TW" altLang="en-US" sz="3200" b="1">
                <a:ea typeface="微軟正黑體" pitchFamily="34" charset="-120"/>
              </a:rPr>
              <a:t>農業設施內涵</a:t>
            </a:r>
          </a:p>
        </p:txBody>
      </p:sp>
      <p:sp>
        <p:nvSpPr>
          <p:cNvPr id="101381" name="Text Box 5"/>
          <p:cNvSpPr txBox="1">
            <a:spLocks noChangeArrowheads="1"/>
          </p:cNvSpPr>
          <p:nvPr/>
        </p:nvSpPr>
        <p:spPr bwMode="auto">
          <a:xfrm>
            <a:off x="870855" y="1412776"/>
            <a:ext cx="7704856" cy="4508927"/>
          </a:xfrm>
          <a:prstGeom prst="rect">
            <a:avLst/>
          </a:prstGeom>
          <a:noFill/>
          <a:ln w="9525">
            <a:noFill/>
            <a:miter lim="800000"/>
            <a:headEnd/>
            <a:tailEnd/>
          </a:ln>
          <a:effectLst/>
        </p:spPr>
        <p:txBody>
          <a:bodyPr wrap="square">
            <a:spAutoFit/>
          </a:bodyPr>
          <a:lstStyle/>
          <a:p>
            <a:pPr marL="442913" indent="-442913" algn="just">
              <a:spcBef>
                <a:spcPct val="50000"/>
              </a:spcBef>
            </a:pPr>
            <a:r>
              <a:rPr lang="en-US" altLang="zh-TW" sz="2600" b="1" dirty="0">
                <a:solidFill>
                  <a:srgbClr val="92D050"/>
                </a:solidFill>
                <a:latin typeface="標楷體" pitchFamily="65" charset="-120"/>
                <a:ea typeface="標楷體" pitchFamily="65" charset="-120"/>
                <a:sym typeface="Wingdings"/>
              </a:rPr>
              <a:t></a:t>
            </a:r>
            <a:r>
              <a:rPr lang="zh-TW" altLang="en-US" b="1" dirty="0">
                <a:solidFill>
                  <a:srgbClr val="0000FF"/>
                </a:solidFill>
                <a:latin typeface="標楷體" pitchFamily="65" charset="-120"/>
                <a:ea typeface="標楷體" pitchFamily="65" charset="-120"/>
                <a:sym typeface="Wingdings"/>
              </a:rPr>
              <a:t> </a:t>
            </a:r>
            <a:r>
              <a:rPr lang="zh-TW" altLang="en-US" b="1" dirty="0">
                <a:latin typeface="標楷體" panose="03000509000000000000" pitchFamily="65" charset="-120"/>
                <a:ea typeface="標楷體" panose="03000509000000000000" pitchFamily="65" charset="-120"/>
              </a:rPr>
              <a:t>農業設施係為輔助生產使用，須與農業經營密切相關，即須作為與農業生產經營有關</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容許辦法所列附表之細目</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之用途。</a:t>
            </a:r>
          </a:p>
          <a:p>
            <a:pPr marL="442913" indent="-442913" algn="just">
              <a:spcBef>
                <a:spcPct val="50000"/>
              </a:spcBef>
            </a:pPr>
            <a:r>
              <a:rPr lang="en-US" altLang="zh-TW" sz="2600" b="1" dirty="0">
                <a:solidFill>
                  <a:srgbClr val="92D050"/>
                </a:solidFill>
                <a:latin typeface="標楷體" pitchFamily="65" charset="-120"/>
                <a:ea typeface="標楷體" pitchFamily="65" charset="-120"/>
                <a:sym typeface="Wingdings"/>
              </a:rPr>
              <a:t></a:t>
            </a:r>
            <a:r>
              <a:rPr lang="zh-TW" altLang="en-US" sz="2600" b="1" dirty="0">
                <a:solidFill>
                  <a:srgbClr val="0000FF"/>
                </a:solidFill>
                <a:latin typeface="標楷體" pitchFamily="65" charset="-120"/>
                <a:ea typeface="標楷體" pitchFamily="65" charset="-120"/>
                <a:sym typeface="Wingdings"/>
              </a:rPr>
              <a:t> </a:t>
            </a:r>
            <a:r>
              <a:rPr lang="zh-TW" altLang="en-US" b="1" dirty="0">
                <a:latin typeface="標楷體" panose="03000509000000000000" pitchFamily="65" charset="-120"/>
                <a:ea typeface="標楷體" panose="03000509000000000000" pitchFamily="65" charset="-120"/>
              </a:rPr>
              <a:t>農業設施用途需與坐落的該筆農業用地之生產經營相關，爰其經營計畫應合於必要性及合理性。</a:t>
            </a:r>
          </a:p>
          <a:p>
            <a:pPr marL="442913" indent="-442913" algn="just">
              <a:spcBef>
                <a:spcPct val="50000"/>
              </a:spcBef>
            </a:pPr>
            <a:r>
              <a:rPr lang="en-US" altLang="zh-TW" sz="2600" b="1" dirty="0">
                <a:solidFill>
                  <a:srgbClr val="92D050"/>
                </a:solidFill>
                <a:latin typeface="標楷體" pitchFamily="65" charset="-120"/>
                <a:ea typeface="標楷體" pitchFamily="65" charset="-120"/>
                <a:sym typeface="Wingdings"/>
              </a:rPr>
              <a:t></a:t>
            </a:r>
            <a:r>
              <a:rPr lang="zh-TW" altLang="en-US" sz="2600" b="1" dirty="0">
                <a:solidFill>
                  <a:srgbClr val="0000FF"/>
                </a:solidFill>
                <a:latin typeface="標楷體" pitchFamily="65" charset="-120"/>
                <a:ea typeface="標楷體" pitchFamily="65" charset="-120"/>
                <a:sym typeface="Wingdings"/>
              </a:rPr>
              <a:t> </a:t>
            </a:r>
            <a:r>
              <a:rPr lang="zh-TW" altLang="en-US" b="1" dirty="0">
                <a:latin typeface="標楷體" panose="03000509000000000000" pitchFamily="65" charset="-120"/>
                <a:ea typeface="標楷體" panose="03000509000000000000" pitchFamily="65" charset="-120"/>
              </a:rPr>
              <a:t>農業設施坐落之該筆農業用地需有農業經營事實，如為管理型設施，扣除設施興建面積後，所餘面積仍需作與該設施用途之生產經營有關。</a:t>
            </a:r>
            <a:r>
              <a:rPr lang="zh-TW" altLang="en-US" b="1" dirty="0">
                <a:latin typeface="微軟正黑體"/>
                <a:ea typeface="微軟正黑體"/>
              </a:rPr>
              <a:t> </a:t>
            </a:r>
            <a:endParaRPr lang="en-US" altLang="zh-TW" b="1" dirty="0">
              <a:latin typeface="微軟正黑體"/>
              <a:ea typeface="微軟正黑體"/>
            </a:endParaRPr>
          </a:p>
          <a:p>
            <a:pPr marL="442913" indent="-442913" algn="just">
              <a:spcBef>
                <a:spcPct val="50000"/>
              </a:spcBef>
            </a:pPr>
            <a:r>
              <a:rPr lang="en-US" altLang="zh-TW" sz="2600" b="1" dirty="0">
                <a:solidFill>
                  <a:srgbClr val="92D050"/>
                </a:solidFill>
                <a:latin typeface="標楷體" pitchFamily="65" charset="-120"/>
                <a:ea typeface="標楷體" pitchFamily="65" charset="-120"/>
                <a:sym typeface="Wingdings"/>
              </a:rPr>
              <a:t></a:t>
            </a:r>
            <a:r>
              <a:rPr lang="zh-TW" altLang="en-US" sz="2600" b="1" dirty="0">
                <a:solidFill>
                  <a:srgbClr val="0000FF"/>
                </a:solidFill>
                <a:latin typeface="標楷體" pitchFamily="65" charset="-120"/>
                <a:ea typeface="標楷體" pitchFamily="65" charset="-120"/>
                <a:sym typeface="Wingdings"/>
              </a:rPr>
              <a:t> </a:t>
            </a:r>
            <a:r>
              <a:rPr lang="zh-TW" altLang="en-US" b="1" dirty="0">
                <a:latin typeface="標楷體" panose="03000509000000000000" pitchFamily="65" charset="-120"/>
                <a:ea typeface="標楷體" panose="03000509000000000000" pitchFamily="65" charset="-120"/>
              </a:rPr>
              <a:t>農業設施不得作為住宅及工廠使用，惟如有取得工廠登記者，不視為違規使用。</a:t>
            </a:r>
          </a:p>
        </p:txBody>
      </p:sp>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3</a:t>
            </a:fld>
            <a:endParaRPr lang="en-US" altLang="zh-TW" dirty="0"/>
          </a:p>
        </p:txBody>
      </p:sp>
    </p:spTree>
    <p:extLst>
      <p:ext uri="{BB962C8B-B14F-4D97-AF65-F5344CB8AC3E}">
        <p14:creationId xmlns:p14="http://schemas.microsoft.com/office/powerpoint/2010/main" val="23682094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p:cNvSpPr>
            <a:spLocks noChangeArrowheads="1"/>
          </p:cNvSpPr>
          <p:nvPr/>
        </p:nvSpPr>
        <p:spPr bwMode="auto">
          <a:xfrm>
            <a:off x="476658" y="980728"/>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7</a:t>
            </a:r>
            <a:endParaRPr lang="en-US" altLang="zh-TW" sz="2800" dirty="0">
              <a:solidFill>
                <a:srgbClr val="006600"/>
              </a:solidFill>
            </a:endParaRPr>
          </a:p>
        </p:txBody>
      </p:sp>
      <p:sp>
        <p:nvSpPr>
          <p:cNvPr id="3" name="Rectangle 4"/>
          <p:cNvSpPr>
            <a:spLocks noChangeArrowheads="1"/>
          </p:cNvSpPr>
          <p:nvPr/>
        </p:nvSpPr>
        <p:spPr bwMode="auto">
          <a:xfrm>
            <a:off x="1763688" y="967513"/>
            <a:ext cx="7200900" cy="978729"/>
          </a:xfrm>
          <a:prstGeom prst="rect">
            <a:avLst/>
          </a:prstGeom>
          <a:noFill/>
          <a:ln w="9525">
            <a:noFill/>
            <a:miter lim="800000"/>
            <a:headEnd/>
            <a:tailEnd/>
          </a:ln>
        </p:spPr>
        <p:txBody>
          <a:bodyPr>
            <a:spAutoFit/>
          </a:bodyPr>
          <a:lstStyle/>
          <a:p>
            <a:pPr marL="355600" indent="-355600" algn="just">
              <a:lnSpc>
                <a:spcPct val="120000"/>
              </a:lnSpc>
            </a:pPr>
            <a:r>
              <a:rPr kumimoji="0" lang="zh-TW" altLang="zh-TW" b="1" dirty="0">
                <a:solidFill>
                  <a:srgbClr val="00007D"/>
                </a:solidFill>
                <a:latin typeface="標楷體" pitchFamily="65" charset="-120"/>
                <a:ea typeface="標楷體" pitchFamily="65" charset="-120"/>
              </a:rPr>
              <a:t>＊</a:t>
            </a:r>
            <a:r>
              <a:rPr kumimoji="0" lang="zh-TW" altLang="en-US" b="1" dirty="0">
                <a:solidFill>
                  <a:srgbClr val="00007D"/>
                </a:solidFill>
                <a:ea typeface="標楷體" pitchFamily="65" charset="-120"/>
              </a:rPr>
              <a:t>農業設施如曬場、集貨運銷處理室涉及合理性、必要性之行政審查（續）</a:t>
            </a:r>
          </a:p>
        </p:txBody>
      </p:sp>
      <p:sp>
        <p:nvSpPr>
          <p:cNvPr id="4" name="矩形 3"/>
          <p:cNvSpPr/>
          <p:nvPr/>
        </p:nvSpPr>
        <p:spPr>
          <a:xfrm>
            <a:off x="476658" y="2132856"/>
            <a:ext cx="8415919" cy="4154984"/>
          </a:xfrm>
          <a:prstGeom prst="rect">
            <a:avLst/>
          </a:prstGeom>
        </p:spPr>
        <p:txBody>
          <a:bodyPr wrap="square">
            <a:spAutoFit/>
          </a:bodyPr>
          <a:lstStyle/>
          <a:p>
            <a:pPr marL="628650" indent="-628650" algn="just"/>
            <a:r>
              <a:rPr lang="zh-TW" altLang="en-US" b="1" dirty="0">
                <a:solidFill>
                  <a:srgbClr val="FF0000"/>
                </a:solidFill>
                <a:latin typeface="+mn-lt"/>
                <a:ea typeface="標楷體" panose="03000509000000000000" pitchFamily="65" charset="-120"/>
              </a:rPr>
              <a:t>五、集貨運銷處理室、農糧產品加工室</a:t>
            </a:r>
            <a:r>
              <a:rPr lang="zh-TW" altLang="en-US" b="1" dirty="0">
                <a:latin typeface="+mn-lt"/>
                <a:ea typeface="標楷體" panose="03000509000000000000" pitchFamily="65" charset="-120"/>
              </a:rPr>
              <a:t>等農業設施係為輔助農業生產之經營管理所需，查其設施申請之基準及條件已有明確規定，故於申請案件審認時，除應符合上開相關規定外，</a:t>
            </a:r>
            <a:r>
              <a:rPr lang="zh-TW" altLang="en-US" b="1" dirty="0">
                <a:solidFill>
                  <a:srgbClr val="FF0000"/>
                </a:solidFill>
                <a:latin typeface="+mn-lt"/>
                <a:ea typeface="標楷體" panose="03000509000000000000" pitchFamily="65" charset="-120"/>
              </a:rPr>
              <a:t>針對申請該項設施坐落之土地應有農業生產之事實，且設施性質應與其現況生產之作物及處理行為相連結，始有設置之必要性。</a:t>
            </a:r>
            <a:endParaRPr lang="en-US" altLang="zh-TW" b="1" dirty="0">
              <a:solidFill>
                <a:srgbClr val="FF0000"/>
              </a:solidFill>
              <a:latin typeface="+mn-lt"/>
              <a:ea typeface="標楷體" panose="03000509000000000000" pitchFamily="65" charset="-120"/>
            </a:endParaRPr>
          </a:p>
          <a:p>
            <a:pPr marL="628650" indent="-628650" algn="just"/>
            <a:r>
              <a:rPr lang="zh-TW" altLang="en-US" b="1" dirty="0">
                <a:latin typeface="+mn-lt"/>
                <a:ea typeface="標楷體" panose="03000509000000000000" pitchFamily="65" charset="-120"/>
              </a:rPr>
              <a:t>六、為避免農業設施同意許可後，有未按經營計畫之違規使用情形，導致後續管理查核之爭議及困擾，爰於受理農業設施容許使用案件之審認，</a:t>
            </a:r>
            <a:r>
              <a:rPr lang="zh-TW" altLang="en-US" b="1" dirty="0">
                <a:solidFill>
                  <a:srgbClr val="FF0000"/>
                </a:solidFill>
                <a:latin typeface="+mn-lt"/>
                <a:ea typeface="標楷體" panose="03000509000000000000" pitchFamily="65" charset="-120"/>
              </a:rPr>
              <a:t>務須遵循法令明定之條件，並就常態經營及管理所需，判定設置之合理性及必要性</a:t>
            </a:r>
            <a:r>
              <a:rPr lang="zh-TW" altLang="en-US" b="1" dirty="0">
                <a:latin typeface="+mn-lt"/>
                <a:ea typeface="標楷體" panose="03000509000000000000" pitchFamily="65" charset="-120"/>
              </a:rPr>
              <a:t>，始能確保農地農用，維護優質營農環境。</a:t>
            </a:r>
          </a:p>
        </p:txBody>
      </p:sp>
      <p:sp>
        <p:nvSpPr>
          <p:cNvPr id="5" name="投影片編號版面配置區 4"/>
          <p:cNvSpPr>
            <a:spLocks noGrp="1"/>
          </p:cNvSpPr>
          <p:nvPr>
            <p:ph type="sldNum" sz="quarter" idx="12"/>
          </p:nvPr>
        </p:nvSpPr>
        <p:spPr/>
        <p:txBody>
          <a:bodyPr/>
          <a:lstStyle/>
          <a:p>
            <a:pPr>
              <a:defRPr/>
            </a:pPr>
            <a:fld id="{134A2387-EBFD-423B-9A2C-CAFA9904E6D7}" type="slidenum">
              <a:rPr lang="en-US" altLang="zh-TW" smtClean="0"/>
              <a:pPr>
                <a:defRPr/>
              </a:pPr>
              <a:t>30</a:t>
            </a:fld>
            <a:endParaRPr lang="en-US" altLang="zh-TW" dirty="0"/>
          </a:p>
        </p:txBody>
      </p:sp>
    </p:spTree>
    <p:extLst>
      <p:ext uri="{BB962C8B-B14F-4D97-AF65-F5344CB8AC3E}">
        <p14:creationId xmlns:p14="http://schemas.microsoft.com/office/powerpoint/2010/main" val="8598210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31</a:t>
            </a:fld>
            <a:endParaRPr lang="en-US" altLang="zh-TW" dirty="0"/>
          </a:p>
        </p:txBody>
      </p:sp>
      <p:sp>
        <p:nvSpPr>
          <p:cNvPr id="3" name="Rectangle 13"/>
          <p:cNvSpPr>
            <a:spLocks noChangeArrowheads="1"/>
          </p:cNvSpPr>
          <p:nvPr/>
        </p:nvSpPr>
        <p:spPr bwMode="auto">
          <a:xfrm>
            <a:off x="395337" y="977312"/>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8</a:t>
            </a:r>
            <a:endParaRPr lang="en-US" altLang="zh-TW" sz="2800" dirty="0">
              <a:solidFill>
                <a:srgbClr val="006600"/>
              </a:solidFill>
            </a:endParaRPr>
          </a:p>
        </p:txBody>
      </p:sp>
      <p:sp>
        <p:nvSpPr>
          <p:cNvPr id="4" name="文字方塊 3"/>
          <p:cNvSpPr txBox="1"/>
          <p:nvPr/>
        </p:nvSpPr>
        <p:spPr>
          <a:xfrm>
            <a:off x="1517258" y="918147"/>
            <a:ext cx="6768752" cy="941220"/>
          </a:xfrm>
          <a:prstGeom prst="rect">
            <a:avLst/>
          </a:prstGeom>
          <a:noFill/>
        </p:spPr>
        <p:txBody>
          <a:bodyPr wrap="square" rtlCol="0">
            <a:spAutoFit/>
          </a:bodyPr>
          <a:lstStyle/>
          <a:p>
            <a:pPr marL="355600" indent="-355600" algn="just">
              <a:lnSpc>
                <a:spcPct val="120000"/>
              </a:lnSpc>
            </a:pPr>
            <a:r>
              <a:rPr kumimoji="0" lang="zh-TW" altLang="zh-TW" b="1" dirty="0">
                <a:solidFill>
                  <a:srgbClr val="00007D"/>
                </a:solidFill>
                <a:latin typeface="標楷體" pitchFamily="65" charset="-120"/>
                <a:ea typeface="標楷體" pitchFamily="65" charset="-120"/>
              </a:rPr>
              <a:t>＊</a:t>
            </a:r>
            <a:r>
              <a:rPr kumimoji="0" lang="zh-TW" altLang="en-US" b="1" dirty="0">
                <a:solidFill>
                  <a:srgbClr val="00007D"/>
                </a:solidFill>
                <a:ea typeface="標楷體" pitchFamily="65" charset="-120"/>
              </a:rPr>
              <a:t>農業用地依「非都市土地使用管制規則」申設再生能源發電設施，得否再申設農業設施</a:t>
            </a:r>
          </a:p>
        </p:txBody>
      </p:sp>
      <p:sp>
        <p:nvSpPr>
          <p:cNvPr id="5" name="文字方塊 4"/>
          <p:cNvSpPr txBox="1"/>
          <p:nvPr/>
        </p:nvSpPr>
        <p:spPr>
          <a:xfrm>
            <a:off x="971600" y="2204864"/>
            <a:ext cx="7560840" cy="3862596"/>
          </a:xfrm>
          <a:prstGeom prst="rect">
            <a:avLst/>
          </a:prstGeom>
          <a:noFill/>
        </p:spPr>
        <p:txBody>
          <a:bodyPr wrap="square" rtlCol="0">
            <a:spAutoFit/>
          </a:bodyPr>
          <a:lstStyle/>
          <a:p>
            <a:pPr marL="612000" indent="-612000" algn="just">
              <a:spcBef>
                <a:spcPts val="600"/>
              </a:spcBef>
              <a:tabLst>
                <a:tab pos="534988" algn="l"/>
              </a:tabLst>
            </a:pPr>
            <a:r>
              <a:rPr lang="zh-TW" altLang="en-US" b="1" dirty="0">
                <a:latin typeface="+mn-lt"/>
                <a:ea typeface="標楷體" panose="03000509000000000000" pitchFamily="65" charset="-120"/>
              </a:rPr>
              <a:t>一、依非都市土地使用管制規則申請再生能源發電設施，屬非農業使用性質，除須依農業發展條例第</a:t>
            </a:r>
            <a:r>
              <a:rPr lang="en-US" altLang="zh-TW" b="1" dirty="0">
                <a:latin typeface="+mn-lt"/>
                <a:ea typeface="標楷體" panose="03000509000000000000" pitchFamily="65" charset="-120"/>
              </a:rPr>
              <a:t>10</a:t>
            </a:r>
            <a:r>
              <a:rPr lang="zh-TW" altLang="en-US" b="1" dirty="0">
                <a:latin typeface="+mn-lt"/>
                <a:ea typeface="標楷體" panose="03000509000000000000" pitchFamily="65" charset="-120"/>
              </a:rPr>
              <a:t>條規定，應徵得農業主管機關同意外，尚應依同條例第</a:t>
            </a:r>
            <a:r>
              <a:rPr lang="en-US" altLang="zh-TW" b="1" dirty="0">
                <a:latin typeface="+mn-lt"/>
                <a:ea typeface="標楷體" panose="03000509000000000000" pitchFamily="65" charset="-120"/>
              </a:rPr>
              <a:t>12</a:t>
            </a:r>
            <a:r>
              <a:rPr lang="zh-TW" altLang="en-US" b="1" dirty="0">
                <a:latin typeface="+mn-lt"/>
                <a:ea typeface="標楷體" panose="03000509000000000000" pitchFamily="65" charset="-120"/>
              </a:rPr>
              <a:t>條規定繳交回饋金，且該整筆農業用地不得認定為作農業使用。</a:t>
            </a:r>
            <a:endParaRPr lang="en-US" altLang="zh-TW" b="1" dirty="0">
              <a:latin typeface="+mn-lt"/>
              <a:ea typeface="標楷體" panose="03000509000000000000" pitchFamily="65" charset="-120"/>
            </a:endParaRPr>
          </a:p>
          <a:p>
            <a:pPr marL="612000" indent="-612000" algn="just">
              <a:spcBef>
                <a:spcPts val="600"/>
              </a:spcBef>
              <a:tabLst>
                <a:tab pos="534988" algn="l"/>
              </a:tabLst>
            </a:pPr>
            <a:r>
              <a:rPr lang="zh-TW" altLang="en-US" b="1" dirty="0">
                <a:latin typeface="+mn-lt"/>
                <a:ea typeface="標楷體" panose="03000509000000000000" pitchFamily="65" charset="-120"/>
              </a:rPr>
              <a:t>二、農業設施係為輔助生產使用，須與農業經營密切相關，即須作為與農業生產經營有關，故</a:t>
            </a:r>
            <a:r>
              <a:rPr lang="zh-TW" altLang="en-US" b="1" dirty="0">
                <a:solidFill>
                  <a:srgbClr val="FF0000"/>
                </a:solidFill>
                <a:latin typeface="+mn-lt"/>
                <a:ea typeface="標楷體" panose="03000509000000000000" pitchFamily="65" charset="-120"/>
              </a:rPr>
              <a:t>農業用地依管制規則申請再生能源發電設施，整筆農業用地已不得認定為作農業使用，並無再申請農業設施之合理性及必要性</a:t>
            </a:r>
            <a:r>
              <a:rPr lang="zh-TW" altLang="en-US" b="1" dirty="0">
                <a:latin typeface="+mn-lt"/>
                <a:ea typeface="標楷體" panose="03000509000000000000" pitchFamily="65" charset="-120"/>
              </a:rPr>
              <a:t>。</a:t>
            </a:r>
          </a:p>
        </p:txBody>
      </p:sp>
    </p:spTree>
    <p:extLst>
      <p:ext uri="{BB962C8B-B14F-4D97-AF65-F5344CB8AC3E}">
        <p14:creationId xmlns:p14="http://schemas.microsoft.com/office/powerpoint/2010/main" val="26655534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xmlns="" id="{11F2E200-35AC-413D-8971-ACB14B1F5DB7}"/>
              </a:ext>
            </a:extLst>
          </p:cNvPr>
          <p:cNvSpPr>
            <a:spLocks noGrp="1"/>
          </p:cNvSpPr>
          <p:nvPr>
            <p:ph type="sldNum" sz="quarter" idx="12"/>
          </p:nvPr>
        </p:nvSpPr>
        <p:spPr/>
        <p:txBody>
          <a:bodyPr/>
          <a:lstStyle/>
          <a:p>
            <a:pPr>
              <a:defRPr/>
            </a:pPr>
            <a:fld id="{134A2387-EBFD-423B-9A2C-CAFA9904E6D7}" type="slidenum">
              <a:rPr lang="en-US" altLang="zh-TW" smtClean="0"/>
              <a:pPr>
                <a:defRPr/>
              </a:pPr>
              <a:t>32</a:t>
            </a:fld>
            <a:endParaRPr lang="en-US" altLang="zh-TW" dirty="0"/>
          </a:p>
        </p:txBody>
      </p:sp>
      <p:sp>
        <p:nvSpPr>
          <p:cNvPr id="3" name="Rectangle 13">
            <a:extLst>
              <a:ext uri="{FF2B5EF4-FFF2-40B4-BE49-F238E27FC236}">
                <a16:creationId xmlns:a16="http://schemas.microsoft.com/office/drawing/2014/main" xmlns="" id="{1A95CE79-FB5C-47EE-B620-7E4E2365EC0C}"/>
              </a:ext>
            </a:extLst>
          </p:cNvPr>
          <p:cNvSpPr>
            <a:spLocks noChangeArrowheads="1"/>
          </p:cNvSpPr>
          <p:nvPr/>
        </p:nvSpPr>
        <p:spPr bwMode="auto">
          <a:xfrm>
            <a:off x="395139" y="332656"/>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9</a:t>
            </a:r>
            <a:endParaRPr lang="en-US" altLang="zh-TW" sz="2800" dirty="0">
              <a:solidFill>
                <a:srgbClr val="006600"/>
              </a:solidFill>
            </a:endParaRPr>
          </a:p>
        </p:txBody>
      </p:sp>
      <p:sp>
        <p:nvSpPr>
          <p:cNvPr id="4" name="文字方塊 3">
            <a:extLst>
              <a:ext uri="{FF2B5EF4-FFF2-40B4-BE49-F238E27FC236}">
                <a16:creationId xmlns:a16="http://schemas.microsoft.com/office/drawing/2014/main" xmlns="" id="{768573DC-7784-47B1-A1CE-A1CCF4314173}"/>
              </a:ext>
            </a:extLst>
          </p:cNvPr>
          <p:cNvSpPr txBox="1"/>
          <p:nvPr/>
        </p:nvSpPr>
        <p:spPr>
          <a:xfrm>
            <a:off x="1547664" y="255532"/>
            <a:ext cx="7272808" cy="978729"/>
          </a:xfrm>
          <a:prstGeom prst="rect">
            <a:avLst/>
          </a:prstGeom>
          <a:noFill/>
        </p:spPr>
        <p:txBody>
          <a:bodyPr wrap="square" rtlCol="0">
            <a:spAutoFit/>
          </a:bodyPr>
          <a:lstStyle/>
          <a:p>
            <a:pPr marL="355600" indent="-355600" algn="just">
              <a:lnSpc>
                <a:spcPct val="120000"/>
              </a:lnSpc>
            </a:pPr>
            <a:r>
              <a:rPr kumimoji="0" lang="zh-TW" altLang="zh-TW" b="1" dirty="0">
                <a:solidFill>
                  <a:srgbClr val="00007D"/>
                </a:solidFill>
                <a:latin typeface="標楷體" pitchFamily="65" charset="-120"/>
                <a:ea typeface="標楷體" pitchFamily="65" charset="-120"/>
              </a:rPr>
              <a:t>＊</a:t>
            </a:r>
            <a:r>
              <a:rPr kumimoji="0" lang="zh-TW" altLang="en-US" b="1" dirty="0">
                <a:solidFill>
                  <a:srgbClr val="00007D"/>
                </a:solidFill>
                <a:ea typeface="標楷體" pitchFamily="65" charset="-120"/>
              </a:rPr>
              <a:t>農業用地存在先行施作之設施物，補辦申請農業設施容許使用</a:t>
            </a:r>
          </a:p>
        </p:txBody>
      </p:sp>
      <p:sp>
        <p:nvSpPr>
          <p:cNvPr id="5" name="文字方塊 4">
            <a:extLst>
              <a:ext uri="{FF2B5EF4-FFF2-40B4-BE49-F238E27FC236}">
                <a16:creationId xmlns:a16="http://schemas.microsoft.com/office/drawing/2014/main" xmlns="" id="{9ED84734-3F6C-4D31-9D26-6503A274D0EF}"/>
              </a:ext>
            </a:extLst>
          </p:cNvPr>
          <p:cNvSpPr txBox="1"/>
          <p:nvPr/>
        </p:nvSpPr>
        <p:spPr>
          <a:xfrm>
            <a:off x="395139" y="1180484"/>
            <a:ext cx="8497341" cy="5416868"/>
          </a:xfrm>
          <a:prstGeom prst="rect">
            <a:avLst/>
          </a:prstGeom>
          <a:noFill/>
        </p:spPr>
        <p:txBody>
          <a:bodyPr wrap="square" rtlCol="0">
            <a:spAutoFit/>
          </a:bodyPr>
          <a:lstStyle/>
          <a:p>
            <a:pPr marL="612000" indent="-612000" algn="just">
              <a:spcBef>
                <a:spcPts val="600"/>
              </a:spcBef>
              <a:tabLst>
                <a:tab pos="534988" algn="l"/>
              </a:tabLst>
            </a:pPr>
            <a:r>
              <a:rPr lang="zh-TW" altLang="en-US" b="1" dirty="0">
                <a:latin typeface="+mn-lt"/>
                <a:ea typeface="標楷體" panose="03000509000000000000" pitchFamily="65" charset="-120"/>
              </a:rPr>
              <a:t>一、農業用地上先行施作之設施物補辦容許使用，其前提係</a:t>
            </a:r>
            <a:r>
              <a:rPr lang="zh-TW" altLang="en-US" b="1" dirty="0">
                <a:solidFill>
                  <a:srgbClr val="FF0000"/>
                </a:solidFill>
                <a:latin typeface="+mn-lt"/>
                <a:ea typeface="標楷體" panose="03000509000000000000" pitchFamily="65" charset="-120"/>
              </a:rPr>
              <a:t>該設施須確為作農業使用之農業設施，且符合容許辦法及相關規定者，始有輔導補辦容許使用之可能</a:t>
            </a:r>
            <a:r>
              <a:rPr lang="zh-TW" altLang="en-US" b="1" dirty="0">
                <a:latin typeface="+mn-lt"/>
                <a:ea typeface="標楷體" panose="03000509000000000000" pitchFamily="65" charset="-120"/>
              </a:rPr>
              <a:t>，至倘屬無法符合相關審查規定者，自依法不予同意容許使用，尚無受理補辦申請之個案一定同意核准興建農業設施之情事。</a:t>
            </a:r>
            <a:endParaRPr lang="en-US" altLang="zh-TW" b="1" dirty="0">
              <a:latin typeface="+mn-lt"/>
              <a:ea typeface="標楷體" panose="03000509000000000000" pitchFamily="65" charset="-120"/>
            </a:endParaRPr>
          </a:p>
          <a:p>
            <a:pPr marL="612000" indent="-612000" algn="just">
              <a:spcBef>
                <a:spcPts val="600"/>
              </a:spcBef>
              <a:tabLst>
                <a:tab pos="534988" algn="l"/>
              </a:tabLst>
            </a:pPr>
            <a:r>
              <a:rPr lang="zh-TW" altLang="en-US" b="1" dirty="0">
                <a:latin typeface="+mn-lt"/>
                <a:ea typeface="標楷體" panose="03000509000000000000" pitchFamily="65" charset="-120"/>
              </a:rPr>
              <a:t>二、未經申請先行興建之設施擬補辦農糧產品加工室，除須符合容許辦法所定申請基準或條件，該設施坐落之農業用地應有農業生產之事實，且農糧產品加工之原料應與生產之農產品相連結，又該設施既屬先行興建者，自應已具有農糧產品加工之事實，始得審認該設施係作為農糧產品加工室使用。</a:t>
            </a:r>
            <a:endParaRPr lang="en-US" altLang="zh-TW" b="1" dirty="0">
              <a:latin typeface="+mn-lt"/>
              <a:ea typeface="標楷體" panose="03000509000000000000" pitchFamily="65" charset="-120"/>
            </a:endParaRPr>
          </a:p>
          <a:p>
            <a:pPr marL="612000" indent="-612000" algn="just">
              <a:spcBef>
                <a:spcPts val="600"/>
              </a:spcBef>
              <a:tabLst>
                <a:tab pos="534988" algn="l"/>
              </a:tabLst>
            </a:pPr>
            <a:r>
              <a:rPr lang="zh-TW" altLang="en-US" b="1" dirty="0">
                <a:latin typeface="+mn-lt"/>
                <a:ea typeface="標楷體" panose="03000509000000000000" pitchFamily="65" charset="-120"/>
              </a:rPr>
              <a:t>三、至先行興建之設施屬閒置未使用者，無從據以審認係屬農業設施使用，自應依容許辦法第</a:t>
            </a:r>
            <a:r>
              <a:rPr lang="en-US" altLang="zh-TW" b="1" dirty="0">
                <a:latin typeface="+mn-lt"/>
                <a:ea typeface="標楷體" panose="03000509000000000000" pitchFamily="65" charset="-120"/>
              </a:rPr>
              <a:t>6</a:t>
            </a:r>
            <a:r>
              <a:rPr lang="zh-TW" altLang="en-US" b="1" dirty="0">
                <a:latin typeface="+mn-lt"/>
                <a:ea typeface="標楷體" panose="03000509000000000000" pitchFamily="65" charset="-120"/>
              </a:rPr>
              <a:t>條第</a:t>
            </a:r>
            <a:r>
              <a:rPr lang="en-US" altLang="zh-TW" b="1" dirty="0">
                <a:latin typeface="+mn-lt"/>
                <a:ea typeface="標楷體" panose="03000509000000000000" pitchFamily="65" charset="-120"/>
              </a:rPr>
              <a:t>1</a:t>
            </a:r>
            <a:r>
              <a:rPr lang="zh-TW" altLang="en-US" b="1" dirty="0">
                <a:latin typeface="+mn-lt"/>
                <a:ea typeface="標楷體" panose="03000509000000000000" pitchFamily="65" charset="-120"/>
              </a:rPr>
              <a:t>項第</a:t>
            </a:r>
            <a:r>
              <a:rPr lang="en-US" altLang="zh-TW" b="1" dirty="0">
                <a:latin typeface="+mn-lt"/>
                <a:ea typeface="標楷體" panose="03000509000000000000" pitchFamily="65" charset="-120"/>
              </a:rPr>
              <a:t>2</a:t>
            </a:r>
            <a:r>
              <a:rPr lang="zh-TW" altLang="en-US" b="1" dirty="0">
                <a:latin typeface="+mn-lt"/>
                <a:ea typeface="標楷體" panose="03000509000000000000" pitchFamily="65" charset="-120"/>
              </a:rPr>
              <a:t>款及第</a:t>
            </a:r>
            <a:r>
              <a:rPr lang="en-US" altLang="zh-TW" b="1" dirty="0">
                <a:latin typeface="+mn-lt"/>
                <a:ea typeface="標楷體" panose="03000509000000000000" pitchFamily="65" charset="-120"/>
              </a:rPr>
              <a:t>9</a:t>
            </a:r>
            <a:r>
              <a:rPr lang="zh-TW" altLang="en-US" b="1" dirty="0">
                <a:latin typeface="+mn-lt"/>
                <a:ea typeface="標楷體" panose="03000509000000000000" pitchFamily="65" charset="-120"/>
              </a:rPr>
              <a:t>款規定，不予同意容許使用。</a:t>
            </a:r>
          </a:p>
        </p:txBody>
      </p:sp>
    </p:spTree>
    <p:extLst>
      <p:ext uri="{BB962C8B-B14F-4D97-AF65-F5344CB8AC3E}">
        <p14:creationId xmlns:p14="http://schemas.microsoft.com/office/powerpoint/2010/main" val="37521212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xmlns="" id="{0F020AB1-17BF-45C1-9CFB-6E9123E760E8}"/>
              </a:ext>
            </a:extLst>
          </p:cNvPr>
          <p:cNvSpPr>
            <a:spLocks noGrp="1"/>
          </p:cNvSpPr>
          <p:nvPr>
            <p:ph type="sldNum" sz="quarter" idx="12"/>
          </p:nvPr>
        </p:nvSpPr>
        <p:spPr/>
        <p:txBody>
          <a:bodyPr/>
          <a:lstStyle/>
          <a:p>
            <a:pPr>
              <a:defRPr/>
            </a:pPr>
            <a:fld id="{134A2387-EBFD-423B-9A2C-CAFA9904E6D7}" type="slidenum">
              <a:rPr lang="en-US" altLang="zh-TW" smtClean="0"/>
              <a:pPr>
                <a:defRPr/>
              </a:pPr>
              <a:t>33</a:t>
            </a:fld>
            <a:endParaRPr lang="en-US" altLang="zh-TW" dirty="0"/>
          </a:p>
        </p:txBody>
      </p:sp>
      <p:sp>
        <p:nvSpPr>
          <p:cNvPr id="3" name="Rectangle 13">
            <a:extLst>
              <a:ext uri="{FF2B5EF4-FFF2-40B4-BE49-F238E27FC236}">
                <a16:creationId xmlns:a16="http://schemas.microsoft.com/office/drawing/2014/main" xmlns="" id="{00F732CE-86C6-4734-B5B3-CE3861DB60D5}"/>
              </a:ext>
            </a:extLst>
          </p:cNvPr>
          <p:cNvSpPr>
            <a:spLocks noChangeArrowheads="1"/>
          </p:cNvSpPr>
          <p:nvPr/>
        </p:nvSpPr>
        <p:spPr bwMode="auto">
          <a:xfrm>
            <a:off x="107504" y="332656"/>
            <a:ext cx="1440161" cy="523220"/>
          </a:xfrm>
          <a:prstGeom prst="rect">
            <a:avLst/>
          </a:prstGeom>
          <a:solidFill>
            <a:srgbClr val="ECF7D9"/>
          </a:solidFill>
          <a:ln w="38100" cmpd="dbl">
            <a:solidFill>
              <a:schemeClr val="tx1"/>
            </a:solidFill>
            <a:miter lim="800000"/>
            <a:headEnd/>
            <a:tailEnd/>
          </a:ln>
        </p:spPr>
        <p:txBody>
          <a:bodyPr wrap="square">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10</a:t>
            </a:r>
            <a:endParaRPr lang="en-US" altLang="zh-TW" sz="2800" dirty="0">
              <a:solidFill>
                <a:srgbClr val="006600"/>
              </a:solidFill>
            </a:endParaRPr>
          </a:p>
        </p:txBody>
      </p:sp>
      <p:sp>
        <p:nvSpPr>
          <p:cNvPr id="4" name="文字方塊 3">
            <a:extLst>
              <a:ext uri="{FF2B5EF4-FFF2-40B4-BE49-F238E27FC236}">
                <a16:creationId xmlns:a16="http://schemas.microsoft.com/office/drawing/2014/main" xmlns="" id="{54CF7B93-9D75-4BB1-8B8E-EF40F27F91C6}"/>
              </a:ext>
            </a:extLst>
          </p:cNvPr>
          <p:cNvSpPr txBox="1"/>
          <p:nvPr/>
        </p:nvSpPr>
        <p:spPr>
          <a:xfrm>
            <a:off x="1547664" y="255532"/>
            <a:ext cx="7272808" cy="1384418"/>
          </a:xfrm>
          <a:prstGeom prst="rect">
            <a:avLst/>
          </a:prstGeom>
          <a:noFill/>
        </p:spPr>
        <p:txBody>
          <a:bodyPr wrap="square" rtlCol="0">
            <a:spAutoFit/>
          </a:bodyPr>
          <a:lstStyle/>
          <a:p>
            <a:pPr marL="355600" indent="-355600" algn="just">
              <a:lnSpc>
                <a:spcPct val="120000"/>
              </a:lnSpc>
            </a:pPr>
            <a:r>
              <a:rPr kumimoji="0" lang="zh-TW" altLang="zh-TW" b="1" dirty="0">
                <a:solidFill>
                  <a:srgbClr val="00007D"/>
                </a:solidFill>
                <a:latin typeface="標楷體" pitchFamily="65" charset="-120"/>
                <a:ea typeface="標楷體" pitchFamily="65" charset="-120"/>
              </a:rPr>
              <a:t>＊</a:t>
            </a:r>
            <a:r>
              <a:rPr kumimoji="0" lang="zh-TW" altLang="en-US" b="1" dirty="0">
                <a:solidFill>
                  <a:srgbClr val="00007D"/>
                </a:solidFill>
                <a:latin typeface="標楷體" pitchFamily="65" charset="-120"/>
                <a:ea typeface="標楷體" pitchFamily="65" charset="-120"/>
              </a:rPr>
              <a:t>存在違規使用情形之共有農業用地申請農業設施容許使用，得否以申請人檢附之分管契約書，僅就未違規使用部分審認</a:t>
            </a:r>
            <a:endParaRPr kumimoji="0" lang="zh-TW" altLang="en-US" b="1" dirty="0">
              <a:solidFill>
                <a:srgbClr val="00007D"/>
              </a:solidFill>
              <a:ea typeface="標楷體" pitchFamily="65" charset="-120"/>
            </a:endParaRPr>
          </a:p>
        </p:txBody>
      </p:sp>
      <p:sp>
        <p:nvSpPr>
          <p:cNvPr id="5" name="文字方塊 4">
            <a:extLst>
              <a:ext uri="{FF2B5EF4-FFF2-40B4-BE49-F238E27FC236}">
                <a16:creationId xmlns:a16="http://schemas.microsoft.com/office/drawing/2014/main" xmlns="" id="{4F79907F-F8F1-4A1F-B235-977F41EE2221}"/>
              </a:ext>
            </a:extLst>
          </p:cNvPr>
          <p:cNvSpPr txBox="1"/>
          <p:nvPr/>
        </p:nvSpPr>
        <p:spPr>
          <a:xfrm>
            <a:off x="395139" y="1717074"/>
            <a:ext cx="8497341" cy="4755148"/>
          </a:xfrm>
          <a:prstGeom prst="rect">
            <a:avLst/>
          </a:prstGeom>
          <a:noFill/>
        </p:spPr>
        <p:txBody>
          <a:bodyPr wrap="square" rtlCol="0">
            <a:spAutoFit/>
          </a:bodyPr>
          <a:lstStyle/>
          <a:p>
            <a:pPr marL="612000" indent="-612000" algn="just">
              <a:spcBef>
                <a:spcPts val="600"/>
              </a:spcBef>
              <a:tabLst>
                <a:tab pos="534988" algn="l"/>
              </a:tabLst>
            </a:pPr>
            <a:r>
              <a:rPr lang="zh-TW" altLang="en-US" b="1" dirty="0">
                <a:latin typeface="+mn-lt"/>
                <a:ea typeface="標楷體" panose="03000509000000000000" pitchFamily="65" charset="-120"/>
              </a:rPr>
              <a:t>一</a:t>
            </a:r>
            <a:r>
              <a:rPr lang="zh-TW" altLang="en-US" b="1" dirty="0" smtClean="0">
                <a:latin typeface="+mn-lt"/>
                <a:ea typeface="標楷體" panose="03000509000000000000" pitchFamily="65" charset="-120"/>
              </a:rPr>
              <a:t>、</a:t>
            </a:r>
            <a:r>
              <a:rPr lang="zh-TW" altLang="en-US" b="1" dirty="0">
                <a:ea typeface="標楷體" panose="03000509000000000000" pitchFamily="65" charset="-120"/>
              </a:rPr>
              <a:t>共有農業用地申請農業設施容許使用，係屬變更共有物用途之一種，與共有物之分管契約係各就其權利範圍從事農耕分別管理之性質有別。</a:t>
            </a:r>
          </a:p>
          <a:p>
            <a:pPr marL="612000" indent="-612000" algn="just">
              <a:spcBef>
                <a:spcPts val="600"/>
              </a:spcBef>
              <a:tabLst>
                <a:tab pos="534988" algn="l"/>
              </a:tabLst>
            </a:pPr>
            <a:r>
              <a:rPr lang="zh-TW" altLang="en-US" b="1" dirty="0" smtClean="0">
                <a:latin typeface="+mn-lt"/>
                <a:ea typeface="標楷體" panose="03000509000000000000" pitchFamily="65" charset="-120"/>
              </a:rPr>
              <a:t>二、申請</a:t>
            </a:r>
            <a:r>
              <a:rPr lang="zh-TW" altLang="en-US" b="1" dirty="0">
                <a:latin typeface="+mn-lt"/>
                <a:ea typeface="標楷體" panose="03000509000000000000" pitchFamily="65" charset="-120"/>
              </a:rPr>
              <a:t>農業設施容許使用，係</a:t>
            </a:r>
            <a:r>
              <a:rPr lang="zh-TW" altLang="en-US" b="1" dirty="0">
                <a:solidFill>
                  <a:srgbClr val="FF0000"/>
                </a:solidFill>
                <a:latin typeface="+mn-lt"/>
                <a:ea typeface="標楷體" panose="03000509000000000000" pitchFamily="65" charset="-120"/>
              </a:rPr>
              <a:t>以所請整筆農業用地予以審認</a:t>
            </a:r>
            <a:r>
              <a:rPr lang="zh-TW" altLang="en-US" b="1" dirty="0">
                <a:latin typeface="+mn-lt"/>
                <a:ea typeface="標楷體" panose="03000509000000000000" pitchFamily="65" charset="-120"/>
              </a:rPr>
              <a:t>，倘屬共有農業用地者，應就同筆農業用地之其他共有部分一併審查。</a:t>
            </a:r>
            <a:endParaRPr lang="en-US" altLang="zh-TW" b="1" dirty="0">
              <a:latin typeface="+mn-lt"/>
              <a:ea typeface="標楷體" panose="03000509000000000000" pitchFamily="65" charset="-120"/>
            </a:endParaRPr>
          </a:p>
          <a:p>
            <a:pPr marL="612000" indent="-612000" algn="just">
              <a:spcBef>
                <a:spcPts val="600"/>
              </a:spcBef>
              <a:tabLst>
                <a:tab pos="534988" algn="l"/>
              </a:tabLst>
            </a:pPr>
            <a:r>
              <a:rPr lang="zh-TW" altLang="en-US" b="1" dirty="0">
                <a:latin typeface="+mn-lt"/>
                <a:ea typeface="標楷體" panose="03000509000000000000" pitchFamily="65" charset="-120"/>
              </a:rPr>
              <a:t>三</a:t>
            </a:r>
            <a:r>
              <a:rPr lang="zh-TW" altLang="en-US" b="1" dirty="0" smtClean="0">
                <a:latin typeface="+mn-lt"/>
                <a:ea typeface="標楷體" panose="03000509000000000000" pitchFamily="65" charset="-120"/>
              </a:rPr>
              <a:t>、</a:t>
            </a:r>
            <a:r>
              <a:rPr lang="zh-TW" altLang="en-US" b="1" dirty="0">
                <a:latin typeface="+mn-lt"/>
                <a:ea typeface="標楷體" panose="03000509000000000000" pitchFamily="65" charset="-120"/>
              </a:rPr>
              <a:t>其他共有人之共有部分倘有未經申請之農業設施，則應輔導其他共有人提出農業設施容許使用之申請，以符合土地使用管制。</a:t>
            </a:r>
            <a:endParaRPr lang="en-US" altLang="zh-TW" b="1" dirty="0">
              <a:latin typeface="+mn-lt"/>
              <a:ea typeface="標楷體" panose="03000509000000000000" pitchFamily="65" charset="-120"/>
            </a:endParaRPr>
          </a:p>
          <a:p>
            <a:pPr marL="612000" indent="-612000" algn="just">
              <a:spcBef>
                <a:spcPts val="600"/>
              </a:spcBef>
              <a:tabLst>
                <a:tab pos="534988" algn="l"/>
              </a:tabLst>
            </a:pPr>
            <a:r>
              <a:rPr lang="zh-TW" altLang="en-US" b="1" dirty="0">
                <a:latin typeface="+mn-lt"/>
                <a:ea typeface="標楷體" panose="03000509000000000000" pitchFamily="65" charset="-120"/>
              </a:rPr>
              <a:t>四</a:t>
            </a:r>
            <a:r>
              <a:rPr lang="zh-TW" altLang="en-US" b="1" dirty="0" smtClean="0">
                <a:latin typeface="+mn-lt"/>
                <a:ea typeface="標楷體" panose="03000509000000000000" pitchFamily="65" charset="-120"/>
              </a:rPr>
              <a:t>、</a:t>
            </a:r>
            <a:r>
              <a:rPr lang="zh-TW" altLang="en-US" b="1" dirty="0">
                <a:latin typeface="+mn-lt"/>
                <a:ea typeface="標楷體" panose="03000509000000000000" pitchFamily="65" charset="-120"/>
              </a:rPr>
              <a:t>倘該整筆農業用地倘有違反其他土地使用管制相關法令規定之情形，仍應依</a:t>
            </a:r>
            <a:r>
              <a:rPr lang="zh-TW" altLang="en-US" b="1" dirty="0">
                <a:ea typeface="標楷體" panose="03000509000000000000" pitchFamily="65" charset="-120"/>
              </a:rPr>
              <a:t>申請農業用地作農業設施容許使用審查辦法</a:t>
            </a:r>
            <a:r>
              <a:rPr lang="zh-TW" altLang="en-US" b="1" dirty="0">
                <a:latin typeface="+mn-lt"/>
                <a:ea typeface="標楷體" panose="03000509000000000000" pitchFamily="65" charset="-120"/>
              </a:rPr>
              <a:t>第</a:t>
            </a:r>
            <a:r>
              <a:rPr lang="en-US" altLang="zh-TW" b="1" dirty="0">
                <a:latin typeface="+mn-lt"/>
                <a:ea typeface="標楷體" panose="03000509000000000000" pitchFamily="65" charset="-120"/>
              </a:rPr>
              <a:t>6</a:t>
            </a:r>
            <a:r>
              <a:rPr lang="zh-TW" altLang="en-US" b="1" dirty="0">
                <a:latin typeface="+mn-lt"/>
                <a:ea typeface="標楷體" panose="03000509000000000000" pitchFamily="65" charset="-120"/>
              </a:rPr>
              <a:t>條第</a:t>
            </a:r>
            <a:r>
              <a:rPr lang="en-US" altLang="zh-TW" b="1" dirty="0">
                <a:latin typeface="+mn-lt"/>
                <a:ea typeface="標楷體" panose="03000509000000000000" pitchFamily="65" charset="-120"/>
              </a:rPr>
              <a:t>1</a:t>
            </a:r>
            <a:r>
              <a:rPr lang="zh-TW" altLang="en-US" b="1" dirty="0">
                <a:latin typeface="+mn-lt"/>
                <a:ea typeface="標楷體" panose="03000509000000000000" pitchFamily="65" charset="-120"/>
              </a:rPr>
              <a:t>項第</a:t>
            </a:r>
            <a:r>
              <a:rPr lang="en-US" altLang="zh-TW" b="1" dirty="0">
                <a:latin typeface="+mn-lt"/>
                <a:ea typeface="標楷體" panose="03000509000000000000" pitchFamily="65" charset="-120"/>
              </a:rPr>
              <a:t>9</a:t>
            </a:r>
            <a:r>
              <a:rPr lang="zh-TW" altLang="en-US" b="1" dirty="0">
                <a:latin typeface="+mn-lt"/>
                <a:ea typeface="標楷體" panose="03000509000000000000" pitchFamily="65" charset="-120"/>
              </a:rPr>
              <a:t>款規定予以核處</a:t>
            </a:r>
            <a:r>
              <a:rPr lang="zh-TW" altLang="en-US" b="1" dirty="0" smtClean="0">
                <a:latin typeface="+mn-lt"/>
                <a:ea typeface="標楷體" panose="03000509000000000000" pitchFamily="65" charset="-120"/>
              </a:rPr>
              <a:t>。</a:t>
            </a:r>
            <a:endParaRPr lang="en-US" altLang="zh-TW" b="1" dirty="0">
              <a:latin typeface="+mn-lt"/>
              <a:ea typeface="標楷體" panose="03000509000000000000" pitchFamily="65" charset="-120"/>
            </a:endParaRPr>
          </a:p>
        </p:txBody>
      </p:sp>
    </p:spTree>
    <p:extLst>
      <p:ext uri="{BB962C8B-B14F-4D97-AF65-F5344CB8AC3E}">
        <p14:creationId xmlns:p14="http://schemas.microsoft.com/office/powerpoint/2010/main" val="2268012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AutoShape 4"/>
          <p:cNvSpPr>
            <a:spLocks noChangeArrowheads="1"/>
          </p:cNvSpPr>
          <p:nvPr/>
        </p:nvSpPr>
        <p:spPr bwMode="auto">
          <a:xfrm>
            <a:off x="684213" y="116632"/>
            <a:ext cx="7993062" cy="654050"/>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lgn="ctr">
              <a:defRPr/>
            </a:pPr>
            <a:r>
              <a:rPr lang="zh-TW" altLang="en-US" sz="3200" b="1" dirty="0">
                <a:ea typeface="微軟正黑體" pitchFamily="34" charset="-120"/>
              </a:rPr>
              <a:t>農業用地申請設施總面積之比例規定 </a:t>
            </a:r>
          </a:p>
        </p:txBody>
      </p:sp>
      <p:sp>
        <p:nvSpPr>
          <p:cNvPr id="73735" name="Text Box 7"/>
          <p:cNvSpPr txBox="1">
            <a:spLocks noChangeArrowheads="1"/>
          </p:cNvSpPr>
          <p:nvPr/>
        </p:nvSpPr>
        <p:spPr bwMode="auto">
          <a:xfrm>
            <a:off x="540606" y="908720"/>
            <a:ext cx="8280275" cy="5863144"/>
          </a:xfrm>
          <a:prstGeom prst="rect">
            <a:avLst/>
          </a:prstGeom>
          <a:noFill/>
          <a:ln w="19050">
            <a:solidFill>
              <a:schemeClr val="tx1"/>
            </a:solidFill>
          </a:ln>
          <a:effectLst/>
        </p:spPr>
        <p:txBody>
          <a:bodyPr wrap="square">
            <a:spAutoFit/>
          </a:bodyPr>
          <a:lstStyle>
            <a:lvl1pPr algn="l">
              <a:defRPr kumimoji="1" sz="2400">
                <a:solidFill>
                  <a:schemeClr val="tx1"/>
                </a:solidFill>
                <a:latin typeface="Times New Roman" pitchFamily="18" charset="0"/>
                <a:ea typeface="新細明體" pitchFamily="18" charset="-120"/>
              </a:defRPr>
            </a:lvl1pPr>
            <a:lvl2pPr marL="812800" indent="-550863" algn="l">
              <a:defRPr kumimoji="1" sz="2400">
                <a:solidFill>
                  <a:schemeClr val="tx1"/>
                </a:solidFill>
                <a:latin typeface="Times New Roman" pitchFamily="18" charset="0"/>
                <a:ea typeface="新細明體" pitchFamily="18" charset="-120"/>
              </a:defRPr>
            </a:lvl2pPr>
            <a:lvl3pPr marL="1254125" algn="l">
              <a:defRPr kumimoji="1" sz="2400">
                <a:solidFill>
                  <a:schemeClr val="tx1"/>
                </a:solidFill>
                <a:latin typeface="Times New Roman" pitchFamily="18" charset="0"/>
                <a:ea typeface="新細明體" pitchFamily="18" charset="-120"/>
              </a:defRPr>
            </a:lvl3pPr>
            <a:lvl4pPr marL="1433513" algn="l">
              <a:defRPr kumimoji="1" sz="2400">
                <a:solidFill>
                  <a:schemeClr val="tx1"/>
                </a:solidFill>
                <a:latin typeface="Times New Roman" pitchFamily="18" charset="0"/>
                <a:ea typeface="新細明體" pitchFamily="18" charset="-120"/>
              </a:defRPr>
            </a:lvl4pPr>
            <a:lvl5pPr algn="l">
              <a:defRPr kumimoji="1" sz="2400">
                <a:solidFill>
                  <a:schemeClr val="tx1"/>
                </a:solidFill>
                <a:latin typeface="Times New Roman" pitchFamily="18" charset="0"/>
                <a:ea typeface="新細明體" pitchFamily="18" charset="-120"/>
              </a:defRPr>
            </a:lvl5pPr>
            <a:lvl6pPr fontAlgn="base">
              <a:spcBef>
                <a:spcPct val="0"/>
              </a:spcBef>
              <a:spcAft>
                <a:spcPct val="0"/>
              </a:spcAft>
              <a:defRPr kumimoji="1" sz="2400">
                <a:solidFill>
                  <a:schemeClr val="tx1"/>
                </a:solidFill>
                <a:latin typeface="Times New Roman" pitchFamily="18" charset="0"/>
                <a:ea typeface="新細明體" pitchFamily="18" charset="-120"/>
              </a:defRPr>
            </a:lvl6pPr>
            <a:lvl7pPr fontAlgn="base">
              <a:spcBef>
                <a:spcPct val="0"/>
              </a:spcBef>
              <a:spcAft>
                <a:spcPct val="0"/>
              </a:spcAft>
              <a:defRPr kumimoji="1" sz="2400">
                <a:solidFill>
                  <a:schemeClr val="tx1"/>
                </a:solidFill>
                <a:latin typeface="Times New Roman" pitchFamily="18" charset="0"/>
                <a:ea typeface="新細明體" pitchFamily="18" charset="-120"/>
              </a:defRPr>
            </a:lvl7pPr>
            <a:lvl8pPr fontAlgn="base">
              <a:spcBef>
                <a:spcPct val="0"/>
              </a:spcBef>
              <a:spcAft>
                <a:spcPct val="0"/>
              </a:spcAft>
              <a:defRPr kumimoji="1" sz="2400">
                <a:solidFill>
                  <a:schemeClr val="tx1"/>
                </a:solidFill>
                <a:latin typeface="Times New Roman" pitchFamily="18" charset="0"/>
                <a:ea typeface="新細明體" pitchFamily="18" charset="-120"/>
              </a:defRPr>
            </a:lvl8pPr>
            <a:lvl9pPr fontAlgn="base">
              <a:spcBef>
                <a:spcPct val="0"/>
              </a:spcBef>
              <a:spcAft>
                <a:spcPct val="0"/>
              </a:spcAft>
              <a:defRPr kumimoji="1" sz="2400">
                <a:solidFill>
                  <a:schemeClr val="tx1"/>
                </a:solidFill>
                <a:latin typeface="Times New Roman" pitchFamily="18" charset="0"/>
                <a:ea typeface="新細明體" pitchFamily="18" charset="-120"/>
              </a:defRPr>
            </a:lvl9pPr>
          </a:lstStyle>
          <a:p>
            <a:pPr indent="3175" algn="just">
              <a:spcBef>
                <a:spcPts val="600"/>
              </a:spcBef>
              <a:spcAft>
                <a:spcPts val="0"/>
              </a:spcAft>
              <a:defRPr/>
            </a:pPr>
            <a:r>
              <a:rPr lang="zh-TW" altLang="en-US" b="1" dirty="0">
                <a:solidFill>
                  <a:srgbClr val="006600"/>
                </a:solidFill>
                <a:ea typeface="標楷體" pitchFamily="65" charset="-120"/>
              </a:rPr>
              <a:t>第七條</a:t>
            </a:r>
            <a:r>
              <a:rPr lang="zh-TW" altLang="en-US" dirty="0"/>
              <a:t> </a:t>
            </a:r>
            <a:endParaRPr lang="en-US" altLang="zh-TW" b="1" kern="100" dirty="0">
              <a:solidFill>
                <a:srgbClr val="000000"/>
              </a:solidFill>
              <a:ea typeface="標楷體"/>
              <a:cs typeface="Times New Roman" panose="02020603050405020304" pitchFamily="18" charset="0"/>
            </a:endParaRPr>
          </a:p>
          <a:p>
            <a:pPr indent="3175" algn="just">
              <a:spcBef>
                <a:spcPts val="600"/>
              </a:spcBef>
              <a:spcAft>
                <a:spcPts val="0"/>
              </a:spcAft>
              <a:defRPr/>
            </a:pPr>
            <a:r>
              <a:rPr lang="zh-TW" altLang="zh-TW" b="1" kern="100" dirty="0">
                <a:solidFill>
                  <a:srgbClr val="000000"/>
                </a:solidFill>
                <a:ea typeface="標楷體"/>
                <a:cs typeface="Times New Roman" panose="02020603050405020304" pitchFamily="18" charset="0"/>
              </a:rPr>
              <a:t>申請本辦法所定各項農業設施</a:t>
            </a:r>
            <a:r>
              <a:rPr lang="zh-TW" altLang="zh-TW" b="1" i="1" kern="100" dirty="0">
                <a:solidFill>
                  <a:srgbClr val="000000"/>
                </a:solidFill>
                <a:ea typeface="標楷體"/>
                <a:cs typeface="Times New Roman" panose="02020603050405020304" pitchFamily="18" charset="0"/>
              </a:rPr>
              <a:t>，</a:t>
            </a:r>
            <a:r>
              <a:rPr lang="zh-TW" altLang="zh-TW" b="1" kern="100" dirty="0">
                <a:solidFill>
                  <a:srgbClr val="000000"/>
                </a:solidFill>
                <a:ea typeface="標楷體"/>
                <a:cs typeface="Times New Roman" panose="02020603050405020304" pitchFamily="18" charset="0"/>
              </a:rPr>
              <a:t>其所有農業設施總面積，</a:t>
            </a:r>
            <a:r>
              <a:rPr lang="zh-TW" altLang="zh-TW" b="1" kern="100" dirty="0">
                <a:solidFill>
                  <a:srgbClr val="FF0000"/>
                </a:solidFill>
                <a:ea typeface="標楷體"/>
                <a:cs typeface="Times New Roman" panose="02020603050405020304" pitchFamily="18" charset="0"/>
              </a:rPr>
              <a:t>不得超過申請設施所</a:t>
            </a:r>
            <a:r>
              <a:rPr lang="zh-TW" altLang="zh-TW" sz="2800" b="1" kern="100" dirty="0">
                <a:solidFill>
                  <a:srgbClr val="0000FF"/>
                </a:solidFill>
                <a:ea typeface="標楷體"/>
                <a:cs typeface="Times New Roman" panose="02020603050405020304" pitchFamily="18" charset="0"/>
              </a:rPr>
              <a:t>坐落</a:t>
            </a:r>
            <a:r>
              <a:rPr lang="zh-TW" altLang="zh-TW" b="1" kern="100" dirty="0">
                <a:solidFill>
                  <a:srgbClr val="FF0000"/>
                </a:solidFill>
                <a:ea typeface="標楷體"/>
                <a:cs typeface="Times New Roman" panose="02020603050405020304" pitchFamily="18" charset="0"/>
              </a:rPr>
              <a:t>之農業用地土地面積之百分之四十</a:t>
            </a:r>
            <a:r>
              <a:rPr lang="zh-TW" altLang="zh-TW" b="1" kern="100" dirty="0">
                <a:solidFill>
                  <a:srgbClr val="000000"/>
                </a:solidFill>
                <a:ea typeface="標楷體"/>
                <a:cs typeface="Times New Roman" panose="02020603050405020304" pitchFamily="18" charset="0"/>
              </a:rPr>
              <a:t>。但有下列情形之ㄧ者，不受百分之四十之限制：</a:t>
            </a:r>
            <a:endParaRPr lang="zh-TW" altLang="zh-TW" b="1" kern="100" dirty="0">
              <a:ea typeface="新細明體"/>
              <a:cs typeface="Times New Roman" panose="02020603050405020304" pitchFamily="18" charset="0"/>
            </a:endParaRPr>
          </a:p>
          <a:p>
            <a:pPr marL="625475" indent="-625475">
              <a:spcBef>
                <a:spcPts val="600"/>
              </a:spcBef>
              <a:defRPr/>
            </a:pPr>
            <a:r>
              <a:rPr lang="zh-TW" altLang="zh-TW" b="1" kern="100" dirty="0">
                <a:solidFill>
                  <a:srgbClr val="000000"/>
                </a:solidFill>
                <a:ea typeface="標楷體"/>
                <a:cs typeface="Times New Roman" panose="02020603050405020304" pitchFamily="18" charset="0"/>
              </a:rPr>
              <a:t>一、依畜牧法申請畜牧設施。</a:t>
            </a:r>
            <a:endParaRPr lang="en-US" altLang="zh-TW" b="1" kern="100" dirty="0">
              <a:solidFill>
                <a:srgbClr val="000000"/>
              </a:solidFill>
              <a:ea typeface="標楷體"/>
              <a:cs typeface="Times New Roman" panose="02020603050405020304" pitchFamily="18" charset="0"/>
            </a:endParaRPr>
          </a:p>
          <a:p>
            <a:pPr marL="625475" indent="-625475">
              <a:spcBef>
                <a:spcPts val="600"/>
              </a:spcBef>
              <a:defRPr/>
            </a:pPr>
            <a:r>
              <a:rPr lang="zh-TW" altLang="zh-TW" b="1" kern="100" dirty="0">
                <a:solidFill>
                  <a:srgbClr val="000000"/>
                </a:solidFill>
                <a:ea typeface="標楷體"/>
                <a:cs typeface="Times New Roman" panose="02020603050405020304" pitchFamily="18" charset="0"/>
              </a:rPr>
              <a:t>二、依都市計畫法申請農業產銷必要設施。</a:t>
            </a:r>
            <a:endParaRPr lang="en-US" altLang="zh-TW" b="1" kern="100" dirty="0">
              <a:ea typeface="新細明體"/>
              <a:cs typeface="Times New Roman" panose="02020603050405020304" pitchFamily="18" charset="0"/>
            </a:endParaRPr>
          </a:p>
          <a:p>
            <a:pPr marL="625475" indent="-625475">
              <a:spcBef>
                <a:spcPts val="600"/>
              </a:spcBef>
              <a:defRPr/>
            </a:pPr>
            <a:r>
              <a:rPr lang="zh-TW" altLang="zh-TW" b="1" kern="100" dirty="0">
                <a:solidFill>
                  <a:srgbClr val="000000"/>
                </a:solidFill>
                <a:ea typeface="標楷體"/>
                <a:cs typeface="Times New Roman" panose="02020603050405020304" pitchFamily="18" charset="0"/>
              </a:rPr>
              <a:t>三、依本辦法申請之農業生產設施、室外水產養殖生產設施、室內水產養殖生產設施。</a:t>
            </a:r>
            <a:endParaRPr lang="en-US" altLang="zh-TW" b="1" kern="100" dirty="0">
              <a:ea typeface="新細明體"/>
              <a:cs typeface="Times New Roman" panose="02020603050405020304" pitchFamily="18" charset="0"/>
            </a:endParaRPr>
          </a:p>
          <a:p>
            <a:pPr marL="625475" indent="-625475">
              <a:spcBef>
                <a:spcPts val="600"/>
              </a:spcBef>
              <a:defRPr/>
            </a:pPr>
            <a:r>
              <a:rPr lang="zh-TW" altLang="zh-TW" b="1" kern="100" dirty="0">
                <a:solidFill>
                  <a:srgbClr val="000000"/>
                </a:solidFill>
                <a:ea typeface="標楷體"/>
                <a:cs typeface="Times New Roman" panose="02020603050405020304" pitchFamily="18" charset="0"/>
              </a:rPr>
              <a:t>四、</a:t>
            </a:r>
            <a:r>
              <a:rPr lang="zh-TW" altLang="zh-TW" b="1" kern="100" dirty="0">
                <a:solidFill>
                  <a:srgbClr val="FF0000"/>
                </a:solidFill>
                <a:ea typeface="標楷體"/>
                <a:cs typeface="Times New Roman" panose="02020603050405020304" pitchFamily="18" charset="0"/>
              </a:rPr>
              <a:t>第九條、第十條及第三十條規定。</a:t>
            </a:r>
            <a:endParaRPr lang="zh-TW" altLang="zh-TW" b="1" kern="100" dirty="0">
              <a:solidFill>
                <a:srgbClr val="FF0000"/>
              </a:solidFill>
              <a:ea typeface="新細明體"/>
              <a:cs typeface="Times New Roman" panose="02020603050405020304" pitchFamily="18" charset="0"/>
            </a:endParaRPr>
          </a:p>
          <a:p>
            <a:pPr algn="just">
              <a:spcBef>
                <a:spcPts val="600"/>
              </a:spcBef>
              <a:spcAft>
                <a:spcPts val="0"/>
              </a:spcAft>
              <a:defRPr/>
            </a:pPr>
            <a:r>
              <a:rPr lang="zh-TW" altLang="zh-TW" b="1" kern="100" dirty="0">
                <a:solidFill>
                  <a:srgbClr val="FF0000"/>
                </a:solidFill>
                <a:ea typeface="標楷體"/>
                <a:cs typeface="Times New Roman" panose="02020603050405020304" pitchFamily="18" charset="0"/>
              </a:rPr>
              <a:t>興建農舍之農業用地，其農業設施及農舍之興建面積，應一併納入農業設施總面積計算。</a:t>
            </a:r>
            <a:endParaRPr lang="zh-TW" altLang="zh-TW" b="1" kern="100" dirty="0">
              <a:solidFill>
                <a:srgbClr val="FF0000"/>
              </a:solidFill>
              <a:ea typeface="新細明體"/>
              <a:cs typeface="Times New Roman" panose="02020603050405020304" pitchFamily="18" charset="0"/>
            </a:endParaRPr>
          </a:p>
          <a:p>
            <a:pPr algn="just">
              <a:spcBef>
                <a:spcPts val="600"/>
              </a:spcBef>
              <a:spcAft>
                <a:spcPts val="0"/>
              </a:spcAft>
              <a:defRPr/>
            </a:pPr>
            <a:r>
              <a:rPr lang="zh-TW" altLang="zh-TW" b="1" kern="100" dirty="0">
                <a:solidFill>
                  <a:srgbClr val="000000"/>
                </a:solidFill>
                <a:ea typeface="標楷體"/>
                <a:cs typeface="Times New Roman" panose="02020603050405020304" pitchFamily="18" charset="0"/>
              </a:rPr>
              <a:t>於本辦法中華民國</a:t>
            </a:r>
            <a:r>
              <a:rPr lang="zh-TW" altLang="en-US" b="1" kern="100" dirty="0">
                <a:solidFill>
                  <a:srgbClr val="000000"/>
                </a:solidFill>
                <a:ea typeface="標楷體"/>
                <a:cs typeface="Times New Roman" panose="02020603050405020304" pitchFamily="18" charset="0"/>
              </a:rPr>
              <a:t>九十八</a:t>
            </a:r>
            <a:r>
              <a:rPr lang="zh-TW" altLang="zh-TW" b="1" kern="100" dirty="0">
                <a:solidFill>
                  <a:srgbClr val="000000"/>
                </a:solidFill>
                <a:ea typeface="標楷體"/>
                <a:cs typeface="Times New Roman" panose="02020603050405020304" pitchFamily="18" charset="0"/>
              </a:rPr>
              <a:t>年</a:t>
            </a:r>
            <a:r>
              <a:rPr lang="zh-TW" altLang="en-US" b="1" kern="100" dirty="0">
                <a:solidFill>
                  <a:srgbClr val="000000"/>
                </a:solidFill>
                <a:ea typeface="標楷體"/>
                <a:cs typeface="Times New Roman" panose="02020603050405020304" pitchFamily="18" charset="0"/>
              </a:rPr>
              <a:t>三</a:t>
            </a:r>
            <a:r>
              <a:rPr lang="zh-TW" altLang="zh-TW" b="1" kern="100" dirty="0">
                <a:solidFill>
                  <a:srgbClr val="000000"/>
                </a:solidFill>
                <a:ea typeface="標楷體"/>
                <a:cs typeface="Times New Roman" panose="02020603050405020304" pitchFamily="18" charset="0"/>
              </a:rPr>
              <a:t>月</a:t>
            </a:r>
            <a:r>
              <a:rPr lang="zh-TW" altLang="en-US" b="1" kern="100" dirty="0">
                <a:solidFill>
                  <a:srgbClr val="000000"/>
                </a:solidFill>
                <a:ea typeface="標楷體"/>
                <a:cs typeface="Times New Roman" panose="02020603050405020304" pitchFamily="18" charset="0"/>
              </a:rPr>
              <a:t>十六</a:t>
            </a:r>
            <a:r>
              <a:rPr lang="zh-TW" altLang="zh-TW" b="1" kern="100" dirty="0">
                <a:solidFill>
                  <a:srgbClr val="000000"/>
                </a:solidFill>
                <a:ea typeface="標楷體"/>
                <a:cs typeface="Times New Roman" panose="02020603050405020304" pitchFamily="18" charset="0"/>
              </a:rPr>
              <a:t>日修正施行前，已依法取得容許使用之農業設施，得不受第一項所定百分之四十之限制。</a:t>
            </a:r>
            <a:endParaRPr lang="zh-TW" altLang="zh-TW" b="1" kern="100" dirty="0">
              <a:ea typeface="新細明體"/>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34</a:t>
            </a:fld>
            <a:endParaRPr lang="en-US" altLang="zh-TW"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4"/>
          <p:cNvSpPr>
            <a:spLocks noChangeArrowheads="1"/>
          </p:cNvSpPr>
          <p:nvPr/>
        </p:nvSpPr>
        <p:spPr bwMode="auto">
          <a:xfrm>
            <a:off x="467618" y="4486049"/>
            <a:ext cx="8424862" cy="2225225"/>
          </a:xfrm>
          <a:prstGeom prst="rect">
            <a:avLst/>
          </a:prstGeom>
          <a:noFill/>
          <a:ln w="9525">
            <a:noFill/>
            <a:miter lim="800000"/>
            <a:headEnd/>
            <a:tailEnd/>
          </a:ln>
        </p:spPr>
        <p:txBody>
          <a:bodyPr>
            <a:spAutoFit/>
          </a:bodyPr>
          <a:lstStyle/>
          <a:p>
            <a:pPr algn="just">
              <a:lnSpc>
                <a:spcPct val="105000"/>
              </a:lnSpc>
            </a:pPr>
            <a:r>
              <a:rPr kumimoji="0" lang="zh-TW" altLang="en-US" sz="2200" b="1" dirty="0">
                <a:ea typeface="標楷體" pitchFamily="65" charset="-120"/>
                <a:cs typeface="Times New Roman" panose="02020603050405020304" pitchFamily="18" charset="0"/>
              </a:rPr>
              <a:t>       依都市計畫法臺灣省施行細則或各直轄市施行細則規定辦理，例如農業區內之</a:t>
            </a:r>
            <a:r>
              <a:rPr kumimoji="0" lang="zh-TW" altLang="en-US" sz="2200" b="1" dirty="0">
                <a:solidFill>
                  <a:srgbClr val="FF0000"/>
                </a:solidFill>
                <a:ea typeface="標楷體" pitchFamily="65" charset="-120"/>
                <a:cs typeface="Times New Roman" panose="02020603050405020304" pitchFamily="18" charset="0"/>
              </a:rPr>
              <a:t>農業產銷必要設施之建蔽率不得超過</a:t>
            </a:r>
            <a:r>
              <a:rPr kumimoji="0" lang="en-US" altLang="zh-TW" sz="2200" b="1" dirty="0">
                <a:solidFill>
                  <a:srgbClr val="FF0000"/>
                </a:solidFill>
                <a:ea typeface="標楷體" pitchFamily="65" charset="-120"/>
                <a:cs typeface="Times New Roman" panose="02020603050405020304" pitchFamily="18" charset="0"/>
              </a:rPr>
              <a:t>60</a:t>
            </a:r>
            <a:r>
              <a:rPr kumimoji="0" lang="zh-TW" altLang="en-US" sz="2200" b="1" dirty="0">
                <a:solidFill>
                  <a:srgbClr val="FF0000"/>
                </a:solidFill>
                <a:ea typeface="標楷體" pitchFamily="65" charset="-120"/>
                <a:cs typeface="Times New Roman" panose="02020603050405020304" pitchFamily="18" charset="0"/>
              </a:rPr>
              <a:t>％</a:t>
            </a:r>
            <a:r>
              <a:rPr kumimoji="0" lang="zh-TW" altLang="en-US" sz="2200" b="1" dirty="0">
                <a:ea typeface="標楷體" pitchFamily="65" charset="-120"/>
                <a:cs typeface="Times New Roman" panose="02020603050405020304" pitchFamily="18" charset="0"/>
              </a:rPr>
              <a:t>，休閒農業設施之建蔽率不得超過</a:t>
            </a:r>
            <a:r>
              <a:rPr kumimoji="0" lang="en-US" altLang="zh-TW" sz="2200" b="1" dirty="0">
                <a:ea typeface="標楷體" pitchFamily="65" charset="-120"/>
                <a:cs typeface="Times New Roman" panose="02020603050405020304" pitchFamily="18" charset="0"/>
              </a:rPr>
              <a:t>20</a:t>
            </a:r>
            <a:r>
              <a:rPr kumimoji="0" lang="zh-TW" altLang="en-US" sz="2200" b="1" dirty="0">
                <a:ea typeface="標楷體" pitchFamily="65" charset="-120"/>
                <a:cs typeface="Times New Roman" panose="02020603050405020304" pitchFamily="18" charset="0"/>
              </a:rPr>
              <a:t>％，農舍不得超過農業用地面積</a:t>
            </a:r>
            <a:r>
              <a:rPr kumimoji="0" lang="en-US" altLang="zh-TW" sz="2200" b="1" dirty="0">
                <a:ea typeface="標楷體" pitchFamily="65" charset="-120"/>
                <a:cs typeface="Times New Roman" panose="02020603050405020304" pitchFamily="18" charset="0"/>
              </a:rPr>
              <a:t>10</a:t>
            </a:r>
            <a:r>
              <a:rPr kumimoji="0" lang="zh-TW" altLang="en-US" sz="2200" b="1" dirty="0">
                <a:ea typeface="標楷體" pitchFamily="65" charset="-120"/>
                <a:cs typeface="Times New Roman" panose="02020603050405020304" pitchFamily="18" charset="0"/>
              </a:rPr>
              <a:t>％，</a:t>
            </a:r>
            <a:r>
              <a:rPr kumimoji="0" lang="en-US" altLang="zh-TW" sz="2200" b="1" dirty="0">
                <a:ea typeface="標楷體" pitchFamily="65" charset="-120"/>
                <a:cs typeface="Times New Roman" panose="02020603050405020304" pitchFamily="18" charset="0"/>
              </a:rPr>
              <a:t>3</a:t>
            </a:r>
            <a:r>
              <a:rPr kumimoji="0" lang="zh-TW" altLang="en-US" sz="2200" b="1" dirty="0">
                <a:ea typeface="標楷體" pitchFamily="65" charset="-120"/>
                <a:cs typeface="Times New Roman" panose="02020603050405020304" pitchFamily="18" charset="0"/>
              </a:rPr>
              <a:t>者之建蔽率一併計算，</a:t>
            </a:r>
            <a:r>
              <a:rPr kumimoji="0" lang="zh-TW" altLang="en-US" sz="2200" b="1" dirty="0">
                <a:solidFill>
                  <a:srgbClr val="FF0000"/>
                </a:solidFill>
                <a:ea typeface="標楷體" pitchFamily="65" charset="-120"/>
                <a:cs typeface="Times New Roman" panose="02020603050405020304" pitchFamily="18" charset="0"/>
              </a:rPr>
              <a:t>合計不超過</a:t>
            </a:r>
            <a:r>
              <a:rPr kumimoji="0" lang="en-US" altLang="zh-TW" sz="2200" b="1" dirty="0">
                <a:solidFill>
                  <a:srgbClr val="FF0000"/>
                </a:solidFill>
                <a:ea typeface="標楷體" pitchFamily="65" charset="-120"/>
                <a:cs typeface="Times New Roman" panose="02020603050405020304" pitchFamily="18" charset="0"/>
              </a:rPr>
              <a:t>60</a:t>
            </a:r>
            <a:r>
              <a:rPr kumimoji="0" lang="zh-TW" altLang="en-US" sz="2200" b="1" dirty="0">
                <a:solidFill>
                  <a:srgbClr val="FF0000"/>
                </a:solidFill>
                <a:ea typeface="標楷體" pitchFamily="65" charset="-120"/>
                <a:cs typeface="Times New Roman" panose="02020603050405020304" pitchFamily="18" charset="0"/>
              </a:rPr>
              <a:t>％</a:t>
            </a:r>
            <a:r>
              <a:rPr kumimoji="0" lang="zh-TW" altLang="en-US" sz="2200" b="1" dirty="0">
                <a:ea typeface="標楷體" pitchFamily="65" charset="-120"/>
                <a:cs typeface="Times New Roman" panose="02020603050405020304" pitchFamily="18" charset="0"/>
              </a:rPr>
              <a:t>。（都市計畫法臺灣省施行細則第</a:t>
            </a:r>
            <a:r>
              <a:rPr kumimoji="0" lang="en-US" altLang="zh-TW" sz="2200" b="1" dirty="0">
                <a:ea typeface="標楷體" pitchFamily="65" charset="-120"/>
                <a:cs typeface="Times New Roman" panose="02020603050405020304" pitchFamily="18" charset="0"/>
              </a:rPr>
              <a:t>29</a:t>
            </a:r>
            <a:r>
              <a:rPr kumimoji="0" lang="zh-TW" altLang="en-US" sz="2200" b="1" dirty="0">
                <a:ea typeface="標楷體" pitchFamily="65" charset="-120"/>
                <a:cs typeface="Times New Roman" panose="02020603050405020304" pitchFamily="18" charset="0"/>
              </a:rPr>
              <a:t>條規定，惟</a:t>
            </a:r>
            <a:r>
              <a:rPr kumimoji="0" lang="zh-TW" altLang="en-US" sz="2200" b="1" dirty="0">
                <a:solidFill>
                  <a:srgbClr val="FF0000"/>
                </a:solidFill>
                <a:ea typeface="標楷體" pitchFamily="65" charset="-120"/>
                <a:cs typeface="Times New Roman" panose="02020603050405020304" pitchFamily="18" charset="0"/>
              </a:rPr>
              <a:t>未涉及建築行為</a:t>
            </a:r>
            <a:r>
              <a:rPr kumimoji="0" lang="zh-TW" altLang="en-US" sz="2200" b="1" dirty="0">
                <a:ea typeface="標楷體" pitchFamily="65" charset="-120"/>
                <a:cs typeface="Times New Roman" panose="02020603050405020304" pitchFamily="18" charset="0"/>
              </a:rPr>
              <a:t>之農業設施，應得免納入都市計畫農業區農業產銷必要設施建蔽率之核算。）</a:t>
            </a:r>
            <a:endParaRPr kumimoji="0" lang="en-US" altLang="zh-TW" sz="2200" b="1" dirty="0">
              <a:ea typeface="標楷體" pitchFamily="65" charset="-120"/>
              <a:cs typeface="Times New Roman" panose="02020603050405020304" pitchFamily="18" charset="0"/>
            </a:endParaRPr>
          </a:p>
        </p:txBody>
      </p:sp>
      <p:sp>
        <p:nvSpPr>
          <p:cNvPr id="69634" name="Rectangle 4"/>
          <p:cNvSpPr>
            <a:spLocks noChangeArrowheads="1"/>
          </p:cNvSpPr>
          <p:nvPr/>
        </p:nvSpPr>
        <p:spPr bwMode="auto">
          <a:xfrm>
            <a:off x="1591373" y="4028849"/>
            <a:ext cx="6048375" cy="457200"/>
          </a:xfrm>
          <a:prstGeom prst="rect">
            <a:avLst/>
          </a:prstGeom>
          <a:noFill/>
          <a:ln w="9525">
            <a:noFill/>
            <a:miter lim="800000"/>
            <a:headEnd/>
            <a:tailEnd/>
          </a:ln>
        </p:spPr>
        <p:txBody>
          <a:bodyPr>
            <a:spAutoFit/>
          </a:bodyPr>
          <a:lstStyle/>
          <a:p>
            <a:pPr marL="355600" indent="-355600" algn="just"/>
            <a:r>
              <a:rPr kumimoji="0" lang="zh-TW" altLang="zh-TW" b="1" dirty="0">
                <a:solidFill>
                  <a:srgbClr val="00007D"/>
                </a:solidFill>
                <a:latin typeface="標楷體" pitchFamily="65" charset="-120"/>
                <a:ea typeface="標楷體" pitchFamily="65" charset="-120"/>
              </a:rPr>
              <a:t>＊</a:t>
            </a:r>
            <a:r>
              <a:rPr kumimoji="0" lang="zh-TW" altLang="en-US" b="1" dirty="0">
                <a:solidFill>
                  <a:srgbClr val="00007D"/>
                </a:solidFill>
                <a:latin typeface="標楷體" pitchFamily="65" charset="-120"/>
                <a:ea typeface="標楷體" pitchFamily="65" charset="-120"/>
              </a:rPr>
              <a:t>都市計畫</a:t>
            </a:r>
            <a:r>
              <a:rPr kumimoji="0" lang="zh-TW" altLang="en-US" b="1" dirty="0">
                <a:solidFill>
                  <a:srgbClr val="00007D"/>
                </a:solidFill>
                <a:ea typeface="標楷體" pitchFamily="65" charset="-120"/>
              </a:rPr>
              <a:t>農業區、保護區之興建比例規定</a:t>
            </a:r>
          </a:p>
        </p:txBody>
      </p:sp>
      <p:sp>
        <p:nvSpPr>
          <p:cNvPr id="69635" name="Rectangle 4"/>
          <p:cNvSpPr>
            <a:spLocks noChangeArrowheads="1"/>
          </p:cNvSpPr>
          <p:nvPr/>
        </p:nvSpPr>
        <p:spPr bwMode="auto">
          <a:xfrm>
            <a:off x="1591373" y="149642"/>
            <a:ext cx="5112816" cy="457200"/>
          </a:xfrm>
          <a:prstGeom prst="rect">
            <a:avLst/>
          </a:prstGeom>
          <a:noFill/>
          <a:ln w="9525">
            <a:noFill/>
            <a:miter lim="800000"/>
            <a:headEnd/>
            <a:tailEnd/>
          </a:ln>
        </p:spPr>
        <p:txBody>
          <a:bodyPr wrap="square">
            <a:spAutoFit/>
          </a:bodyPr>
          <a:lstStyle/>
          <a:p>
            <a:pPr marL="355600" indent="-355600" algn="just"/>
            <a:r>
              <a:rPr kumimoji="0" lang="zh-TW" altLang="zh-TW" b="1" dirty="0">
                <a:solidFill>
                  <a:srgbClr val="00007D"/>
                </a:solidFill>
                <a:latin typeface="標楷體" pitchFamily="65" charset="-120"/>
                <a:ea typeface="標楷體" pitchFamily="65" charset="-120"/>
              </a:rPr>
              <a:t>＊非都</a:t>
            </a:r>
            <a:r>
              <a:rPr kumimoji="0" lang="zh-TW" altLang="en-US" b="1" dirty="0">
                <a:solidFill>
                  <a:srgbClr val="00007D"/>
                </a:solidFill>
                <a:latin typeface="標楷體" pitchFamily="65" charset="-120"/>
                <a:ea typeface="標楷體" pitchFamily="65" charset="-120"/>
              </a:rPr>
              <a:t>土地</a:t>
            </a:r>
            <a:r>
              <a:rPr kumimoji="0" lang="zh-TW" altLang="en-US" b="1" dirty="0">
                <a:solidFill>
                  <a:srgbClr val="00007D"/>
                </a:solidFill>
                <a:ea typeface="標楷體" pitchFamily="65" charset="-120"/>
              </a:rPr>
              <a:t>之農業設施面積比例計算</a:t>
            </a:r>
          </a:p>
        </p:txBody>
      </p:sp>
      <p:pic>
        <p:nvPicPr>
          <p:cNvPr id="69636" name="Picture 4"/>
          <p:cNvPicPr>
            <a:picLocks noChangeAspect="1" noChangeArrowheads="1"/>
          </p:cNvPicPr>
          <p:nvPr/>
        </p:nvPicPr>
        <p:blipFill>
          <a:blip r:embed="rId2"/>
          <a:srcRect/>
          <a:stretch>
            <a:fillRect/>
          </a:stretch>
        </p:blipFill>
        <p:spPr bwMode="auto">
          <a:xfrm>
            <a:off x="1691680" y="647452"/>
            <a:ext cx="7273925" cy="3501628"/>
          </a:xfrm>
          <a:prstGeom prst="rect">
            <a:avLst/>
          </a:prstGeom>
          <a:noFill/>
          <a:ln w="9525">
            <a:noFill/>
            <a:miter lim="800000"/>
            <a:headEnd/>
            <a:tailEnd/>
          </a:ln>
        </p:spPr>
      </p:pic>
      <p:sp>
        <p:nvSpPr>
          <p:cNvPr id="69638" name="Rectangle 8"/>
          <p:cNvSpPr>
            <a:spLocks noChangeArrowheads="1"/>
          </p:cNvSpPr>
          <p:nvPr/>
        </p:nvSpPr>
        <p:spPr bwMode="auto">
          <a:xfrm>
            <a:off x="395288" y="116632"/>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1</a:t>
            </a:r>
            <a:endParaRPr lang="zh-TW" altLang="en-US" sz="2800" dirty="0">
              <a:solidFill>
                <a:srgbClr val="006600"/>
              </a:solidFill>
            </a:endParaRPr>
          </a:p>
        </p:txBody>
      </p:sp>
      <p:sp>
        <p:nvSpPr>
          <p:cNvPr id="2" name="投影片編號版面配置區 1"/>
          <p:cNvSpPr>
            <a:spLocks noGrp="1"/>
          </p:cNvSpPr>
          <p:nvPr>
            <p:ph type="sldNum" sz="quarter" idx="12"/>
          </p:nvPr>
        </p:nvSpPr>
        <p:spPr/>
        <p:txBody>
          <a:bodyPr/>
          <a:lstStyle/>
          <a:p>
            <a:pPr>
              <a:defRPr/>
            </a:pPr>
            <a:fld id="{6A1CE729-A07A-4976-ABDF-B03CC4741252}" type="slidenum">
              <a:rPr lang="en-US" altLang="zh-TW" sz="1600" b="0"/>
              <a:pPr>
                <a:defRPr/>
              </a:pPr>
              <a:t>35</a:t>
            </a:fld>
            <a:endParaRPr lang="en-US" altLang="zh-TW" sz="1600" b="0" dirty="0"/>
          </a:p>
        </p:txBody>
      </p:sp>
      <p:sp>
        <p:nvSpPr>
          <p:cNvPr id="8" name="Rectangle 8"/>
          <p:cNvSpPr>
            <a:spLocks noChangeArrowheads="1"/>
          </p:cNvSpPr>
          <p:nvPr/>
        </p:nvSpPr>
        <p:spPr bwMode="auto">
          <a:xfrm>
            <a:off x="409096" y="3962829"/>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2</a:t>
            </a:r>
            <a:endParaRPr lang="zh-TW" altLang="en-US" sz="2800" dirty="0">
              <a:solidFill>
                <a:srgbClr val="0066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xmlns="" id="{103C930B-E6EE-451B-BF1D-43C8677EAB3C}"/>
              </a:ext>
            </a:extLst>
          </p:cNvPr>
          <p:cNvSpPr>
            <a:spLocks noGrp="1"/>
          </p:cNvSpPr>
          <p:nvPr>
            <p:ph type="sldNum" sz="quarter" idx="12"/>
          </p:nvPr>
        </p:nvSpPr>
        <p:spPr/>
        <p:txBody>
          <a:bodyPr/>
          <a:lstStyle/>
          <a:p>
            <a:pPr>
              <a:defRPr/>
            </a:pPr>
            <a:fld id="{6A1CE729-A07A-4976-ABDF-B03CC4741252}" type="slidenum">
              <a:rPr lang="en-US" altLang="zh-TW" smtClean="0"/>
              <a:pPr>
                <a:defRPr/>
              </a:pPr>
              <a:t>36</a:t>
            </a:fld>
            <a:endParaRPr lang="en-US" altLang="zh-TW" dirty="0"/>
          </a:p>
        </p:txBody>
      </p:sp>
      <p:sp>
        <p:nvSpPr>
          <p:cNvPr id="5" name="Rectangle 8">
            <a:extLst>
              <a:ext uri="{FF2B5EF4-FFF2-40B4-BE49-F238E27FC236}">
                <a16:creationId xmlns:a16="http://schemas.microsoft.com/office/drawing/2014/main" xmlns="" id="{9241384E-3137-4E05-95CA-A6855674128E}"/>
              </a:ext>
            </a:extLst>
          </p:cNvPr>
          <p:cNvSpPr>
            <a:spLocks noChangeArrowheads="1"/>
          </p:cNvSpPr>
          <p:nvPr/>
        </p:nvSpPr>
        <p:spPr bwMode="auto">
          <a:xfrm>
            <a:off x="185871" y="260648"/>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3</a:t>
            </a:r>
            <a:endParaRPr lang="zh-TW" altLang="en-US" sz="2800" dirty="0">
              <a:solidFill>
                <a:srgbClr val="006600"/>
              </a:solidFill>
            </a:endParaRPr>
          </a:p>
        </p:txBody>
      </p:sp>
      <p:sp>
        <p:nvSpPr>
          <p:cNvPr id="8" name="文字方塊 7">
            <a:extLst>
              <a:ext uri="{FF2B5EF4-FFF2-40B4-BE49-F238E27FC236}">
                <a16:creationId xmlns:a16="http://schemas.microsoft.com/office/drawing/2014/main" xmlns="" id="{7EBFA52E-667A-442A-AED8-7ED1B4227248}"/>
              </a:ext>
            </a:extLst>
          </p:cNvPr>
          <p:cNvSpPr txBox="1"/>
          <p:nvPr/>
        </p:nvSpPr>
        <p:spPr>
          <a:xfrm>
            <a:off x="1338396" y="356364"/>
            <a:ext cx="7619733" cy="6145272"/>
          </a:xfrm>
          <a:prstGeom prst="rect">
            <a:avLst/>
          </a:prstGeom>
          <a:noFill/>
        </p:spPr>
        <p:txBody>
          <a:bodyPr wrap="square" rtlCol="0">
            <a:spAutoFit/>
          </a:bodyPr>
          <a:lstStyle/>
          <a:p>
            <a:pPr marL="536400" indent="-536400" algn="just">
              <a:spcBef>
                <a:spcPts val="800"/>
              </a:spcBef>
            </a:pPr>
            <a:r>
              <a:rPr kumimoji="0" lang="zh-TW" altLang="zh-TW" sz="2000" b="1" dirty="0">
                <a:solidFill>
                  <a:srgbClr val="00007D"/>
                </a:solidFill>
                <a:latin typeface="標楷體" pitchFamily="65" charset="-120"/>
                <a:ea typeface="標楷體" pitchFamily="65" charset="-120"/>
              </a:rPr>
              <a:t>＊</a:t>
            </a:r>
            <a:r>
              <a:rPr kumimoji="0" lang="zh-TW" altLang="en-US" sz="2000" b="1" dirty="0">
                <a:solidFill>
                  <a:srgbClr val="00007D"/>
                </a:solidFill>
                <a:latin typeface="標楷體" pitchFamily="65" charset="-120"/>
                <a:ea typeface="標楷體" pitchFamily="65" charset="-120"/>
              </a:rPr>
              <a:t>申請農業設施容許使用之農業用地存在其他設施之審認原則如下：</a:t>
            </a:r>
            <a:endParaRPr kumimoji="0" lang="en-US" altLang="zh-TW" sz="2000" b="1" dirty="0">
              <a:solidFill>
                <a:srgbClr val="00007D"/>
              </a:solidFill>
              <a:latin typeface="標楷體" pitchFamily="65" charset="-120"/>
              <a:ea typeface="標楷體" pitchFamily="65" charset="-120"/>
            </a:endParaRPr>
          </a:p>
          <a:p>
            <a:pPr marL="536400" indent="-536400" algn="just">
              <a:spcBef>
                <a:spcPts val="800"/>
              </a:spcBef>
            </a:pPr>
            <a:r>
              <a:rPr kumimoji="0" lang="zh-TW" altLang="en-US" sz="2000" b="1" dirty="0">
                <a:ea typeface="標楷體" pitchFamily="65" charset="-120"/>
                <a:cs typeface="Times New Roman" panose="02020603050405020304" pitchFamily="18" charset="0"/>
              </a:rPr>
              <a:t>一、配合政府施設供公眾使用且屬農業經營不可分離之</a:t>
            </a:r>
            <a:r>
              <a:rPr kumimoji="0" lang="zh-TW" altLang="en-US" sz="2000" b="1" dirty="0">
                <a:solidFill>
                  <a:srgbClr val="FF0000"/>
                </a:solidFill>
                <a:ea typeface="標楷體" pitchFamily="65" charset="-120"/>
                <a:cs typeface="Times New Roman" panose="02020603050405020304" pitchFamily="18" charset="0"/>
              </a:rPr>
              <a:t>農路</a:t>
            </a:r>
            <a:r>
              <a:rPr kumimoji="0" lang="zh-TW" altLang="en-US" sz="2000" b="1" dirty="0">
                <a:ea typeface="標楷體" pitchFamily="65" charset="-120"/>
                <a:cs typeface="Times New Roman" panose="02020603050405020304" pitchFamily="18" charset="0"/>
              </a:rPr>
              <a:t>，經施設或養護機關審認者，得視為已取得農業設施容許使用同意，無須再由農民另案申請農業設施容許使用，且得認定符合作農業使用，其面積應一併納入農業設施總面積計算。</a:t>
            </a:r>
            <a:endParaRPr kumimoji="0" lang="en-US" altLang="zh-TW" sz="2000" b="1" dirty="0">
              <a:ea typeface="標楷體" pitchFamily="65" charset="-120"/>
              <a:cs typeface="Times New Roman" panose="02020603050405020304" pitchFamily="18" charset="0"/>
            </a:endParaRPr>
          </a:p>
          <a:p>
            <a:pPr marL="536400" indent="-536400" algn="just">
              <a:spcBef>
                <a:spcPts val="800"/>
              </a:spcBef>
            </a:pPr>
            <a:r>
              <a:rPr kumimoji="0" lang="zh-TW" altLang="en-US" sz="2000" b="1" dirty="0">
                <a:ea typeface="標楷體" pitchFamily="65" charset="-120"/>
                <a:cs typeface="Times New Roman" panose="02020603050405020304" pitchFamily="18" charset="0"/>
              </a:rPr>
              <a:t>二、由本會農田水利署各管理處施設之</a:t>
            </a:r>
            <a:r>
              <a:rPr kumimoji="0" lang="zh-TW" altLang="en-US" sz="2000" b="1" dirty="0">
                <a:solidFill>
                  <a:srgbClr val="FF0000"/>
                </a:solidFill>
                <a:ea typeface="標楷體" pitchFamily="65" charset="-120"/>
                <a:cs typeface="Times New Roman" panose="02020603050405020304" pitchFamily="18" charset="0"/>
              </a:rPr>
              <a:t>農田灌溉、排水設施</a:t>
            </a:r>
            <a:r>
              <a:rPr kumimoji="0" lang="zh-TW" altLang="en-US" sz="2000" b="1" dirty="0">
                <a:ea typeface="標楷體" pitchFamily="65" charset="-120"/>
                <a:cs typeface="Times New Roman" panose="02020603050405020304" pitchFamily="18" charset="0"/>
              </a:rPr>
              <a:t>，其面積應一併納入農業設施總面積計算。</a:t>
            </a:r>
            <a:endParaRPr kumimoji="0" lang="en-US" altLang="zh-TW" sz="2000" b="1" dirty="0">
              <a:ea typeface="標楷體" pitchFamily="65" charset="-120"/>
              <a:cs typeface="Times New Roman" panose="02020603050405020304" pitchFamily="18" charset="0"/>
            </a:endParaRPr>
          </a:p>
          <a:p>
            <a:pPr marL="536400" indent="-536400" algn="just">
              <a:spcBef>
                <a:spcPts val="800"/>
              </a:spcBef>
            </a:pPr>
            <a:r>
              <a:rPr kumimoji="0" lang="zh-TW" altLang="en-US" sz="2000" b="1" dirty="0">
                <a:ea typeface="標楷體" pitchFamily="65" charset="-120"/>
                <a:cs typeface="Times New Roman" panose="02020603050405020304" pitchFamily="18" charset="0"/>
              </a:rPr>
              <a:t>三、農業用地部分存在私人無償提供政府施設供公眾使用之</a:t>
            </a:r>
            <a:r>
              <a:rPr kumimoji="0" lang="zh-TW" altLang="en-US" sz="2000" b="1" dirty="0">
                <a:solidFill>
                  <a:srgbClr val="FF0000"/>
                </a:solidFill>
                <a:ea typeface="標楷體" pitchFamily="65" charset="-120"/>
                <a:cs typeface="Times New Roman" panose="02020603050405020304" pitchFamily="18" charset="0"/>
              </a:rPr>
              <a:t>道路</a:t>
            </a:r>
            <a:r>
              <a:rPr kumimoji="0" lang="zh-TW" altLang="en-US" sz="2000" b="1" dirty="0">
                <a:ea typeface="標楷體" pitchFamily="65" charset="-120"/>
                <a:cs typeface="Times New Roman" panose="02020603050405020304" pitchFamily="18" charset="0"/>
              </a:rPr>
              <a:t>（非農業設施性質），經施設或養護機關審認，且該道路面積不超過該農業用地之土地面積</a:t>
            </a:r>
            <a:r>
              <a:rPr kumimoji="0" lang="en-US" altLang="zh-TW" sz="2000" b="1" dirty="0">
                <a:ea typeface="標楷體" pitchFamily="65" charset="-120"/>
                <a:cs typeface="Times New Roman" panose="02020603050405020304" pitchFamily="18" charset="0"/>
              </a:rPr>
              <a:t>40</a:t>
            </a:r>
            <a:r>
              <a:rPr kumimoji="0" lang="zh-TW" altLang="en-US" sz="2000" b="1" dirty="0">
                <a:ea typeface="標楷體" pitchFamily="65" charset="-120"/>
                <a:cs typeface="Times New Roman" panose="02020603050405020304" pitchFamily="18" charset="0"/>
              </a:rPr>
              <a:t>％者，應先行扣除該非農業使用之道路面積，再予核算農業設施可興建面積。</a:t>
            </a:r>
            <a:endParaRPr kumimoji="0" lang="en-US" altLang="zh-TW" sz="2000" b="1" dirty="0">
              <a:ea typeface="標楷體" pitchFamily="65" charset="-120"/>
              <a:cs typeface="Times New Roman" panose="02020603050405020304" pitchFamily="18" charset="0"/>
            </a:endParaRPr>
          </a:p>
          <a:p>
            <a:pPr marL="536400" indent="-536400" algn="just">
              <a:spcBef>
                <a:spcPts val="800"/>
              </a:spcBef>
            </a:pPr>
            <a:r>
              <a:rPr kumimoji="0" lang="zh-TW" altLang="en-US" sz="2000" b="1" dirty="0">
                <a:ea typeface="標楷體" pitchFamily="65" charset="-120"/>
                <a:cs typeface="Times New Roman" panose="02020603050405020304" pitchFamily="18" charset="0"/>
              </a:rPr>
              <a:t>四、依「非都市土地使用管制規則」第</a:t>
            </a:r>
            <a:r>
              <a:rPr kumimoji="0" lang="en-US" altLang="zh-TW" sz="2000" b="1" dirty="0">
                <a:ea typeface="標楷體" pitchFamily="65" charset="-120"/>
                <a:cs typeface="Times New Roman" panose="02020603050405020304" pitchFamily="18" charset="0"/>
              </a:rPr>
              <a:t>6</a:t>
            </a:r>
            <a:r>
              <a:rPr kumimoji="0" lang="zh-TW" altLang="en-US" sz="2000" b="1" dirty="0">
                <a:ea typeface="標楷體" pitchFamily="65" charset="-120"/>
                <a:cs typeface="Times New Roman" panose="02020603050405020304" pitchFamily="18" charset="0"/>
              </a:rPr>
              <a:t>條附表</a:t>
            </a:r>
            <a:r>
              <a:rPr kumimoji="0" lang="en-US" altLang="zh-TW" sz="2000" b="1" dirty="0">
                <a:ea typeface="標楷體" pitchFamily="65" charset="-120"/>
                <a:cs typeface="Times New Roman" panose="02020603050405020304" pitchFamily="18" charset="0"/>
              </a:rPr>
              <a:t>1</a:t>
            </a:r>
            <a:r>
              <a:rPr kumimoji="0" lang="zh-TW" altLang="en-US" sz="2000" b="1" dirty="0">
                <a:ea typeface="標楷體" pitchFamily="65" charset="-120"/>
                <a:cs typeface="Times New Roman" panose="02020603050405020304" pitchFamily="18" charset="0"/>
              </a:rPr>
              <a:t>規定申請之</a:t>
            </a:r>
            <a:r>
              <a:rPr kumimoji="0" lang="zh-TW" altLang="en-US" sz="2000" b="1" dirty="0">
                <a:solidFill>
                  <a:srgbClr val="FF0000"/>
                </a:solidFill>
                <a:ea typeface="標楷體" pitchFamily="65" charset="-120"/>
                <a:cs typeface="Times New Roman" panose="02020603050405020304" pitchFamily="18" charset="0"/>
              </a:rPr>
              <a:t>私設通路</a:t>
            </a:r>
            <a:r>
              <a:rPr kumimoji="0" lang="zh-TW" altLang="en-US" sz="2000" b="1" dirty="0">
                <a:ea typeface="標楷體" pitchFamily="65" charset="-120"/>
                <a:cs typeface="Times New Roman" panose="02020603050405020304" pitchFamily="18" charset="0"/>
              </a:rPr>
              <a:t>，其屬非農業使用性質，且該整筆農業用地不得認定為作農業使用，故無再申請農業設施之合理性及必要性。</a:t>
            </a:r>
            <a:endParaRPr kumimoji="0" lang="en-US" altLang="zh-TW" sz="2000" b="1" dirty="0">
              <a:ea typeface="標楷體" pitchFamily="65" charset="-120"/>
              <a:cs typeface="Times New Roman" panose="02020603050405020304" pitchFamily="18" charset="0"/>
            </a:endParaRPr>
          </a:p>
          <a:p>
            <a:pPr marL="536400" indent="-536400" algn="just">
              <a:spcBef>
                <a:spcPts val="800"/>
              </a:spcBef>
            </a:pPr>
            <a:r>
              <a:rPr kumimoji="0" lang="zh-TW" altLang="en-US" sz="2000" b="1" dirty="0">
                <a:ea typeface="標楷體" pitchFamily="65" charset="-120"/>
                <a:cs typeface="Times New Roman" panose="02020603050405020304" pitchFamily="18" charset="0"/>
              </a:rPr>
              <a:t>五、其他公用溝渠、橋梁、閘門、社區大排、學校、公園、政府機關等，</a:t>
            </a:r>
            <a:r>
              <a:rPr kumimoji="0" lang="zh-TW" altLang="en-US" sz="2000" b="1" dirty="0">
                <a:solidFill>
                  <a:srgbClr val="FF0000"/>
                </a:solidFill>
                <a:ea typeface="標楷體" pitchFamily="65" charset="-120"/>
                <a:cs typeface="Times New Roman" panose="02020603050405020304" pitchFamily="18" charset="0"/>
              </a:rPr>
              <a:t>非屬農業用地許可使用細目</a:t>
            </a:r>
            <a:r>
              <a:rPr kumimoji="0" lang="zh-TW" altLang="en-US" sz="2000" b="1" dirty="0">
                <a:ea typeface="標楷體" pitchFamily="65" charset="-120"/>
                <a:cs typeface="Times New Roman" panose="02020603050405020304" pitchFamily="18" charset="0"/>
              </a:rPr>
              <a:t>，倘農業用地存在該等設施，係屬違反土地使用管制情形，則該農業用地申請農業設施容許使用，應依容許辦法第</a:t>
            </a:r>
            <a:r>
              <a:rPr kumimoji="0" lang="en-US" altLang="zh-TW" sz="2000" b="1" dirty="0">
                <a:ea typeface="標楷體" pitchFamily="65" charset="-120"/>
                <a:cs typeface="Times New Roman" panose="02020603050405020304" pitchFamily="18" charset="0"/>
              </a:rPr>
              <a:t>6</a:t>
            </a:r>
            <a:r>
              <a:rPr kumimoji="0" lang="zh-TW" altLang="en-US" sz="2000" b="1" dirty="0">
                <a:ea typeface="標楷體" pitchFamily="65" charset="-120"/>
                <a:cs typeface="Times New Roman" panose="02020603050405020304" pitchFamily="18" charset="0"/>
              </a:rPr>
              <a:t>條第</a:t>
            </a:r>
            <a:r>
              <a:rPr kumimoji="0" lang="en-US" altLang="zh-TW" sz="2000" b="1" dirty="0">
                <a:ea typeface="標楷體" pitchFamily="65" charset="-120"/>
                <a:cs typeface="Times New Roman" panose="02020603050405020304" pitchFamily="18" charset="0"/>
              </a:rPr>
              <a:t>1</a:t>
            </a:r>
            <a:r>
              <a:rPr kumimoji="0" lang="zh-TW" altLang="en-US" sz="2000" b="1" dirty="0">
                <a:ea typeface="標楷體" pitchFamily="65" charset="-120"/>
                <a:cs typeface="Times New Roman" panose="02020603050405020304" pitchFamily="18" charset="0"/>
              </a:rPr>
              <a:t>項第</a:t>
            </a:r>
            <a:r>
              <a:rPr kumimoji="0" lang="en-US" altLang="zh-TW" sz="2000" b="1" dirty="0">
                <a:ea typeface="標楷體" pitchFamily="65" charset="-120"/>
                <a:cs typeface="Times New Roman" panose="02020603050405020304" pitchFamily="18" charset="0"/>
              </a:rPr>
              <a:t>9</a:t>
            </a:r>
            <a:r>
              <a:rPr kumimoji="0" lang="zh-TW" altLang="en-US" sz="2000" b="1" dirty="0">
                <a:ea typeface="標楷體" pitchFamily="65" charset="-120"/>
                <a:cs typeface="Times New Roman" panose="02020603050405020304" pitchFamily="18" charset="0"/>
              </a:rPr>
              <a:t>款規定予以核處。</a:t>
            </a:r>
          </a:p>
        </p:txBody>
      </p:sp>
    </p:spTree>
    <p:extLst>
      <p:ext uri="{BB962C8B-B14F-4D97-AF65-F5344CB8AC3E}">
        <p14:creationId xmlns:p14="http://schemas.microsoft.com/office/powerpoint/2010/main" val="36499068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ChangeArrowheads="1"/>
          </p:cNvSpPr>
          <p:nvPr/>
        </p:nvSpPr>
        <p:spPr bwMode="auto">
          <a:xfrm>
            <a:off x="755650" y="332656"/>
            <a:ext cx="7993063" cy="720080"/>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lgn="ctr">
              <a:defRPr/>
            </a:pPr>
            <a:r>
              <a:rPr lang="zh-TW" altLang="en-US" sz="3200" b="1" dirty="0">
                <a:ea typeface="微軟正黑體" pitchFamily="34" charset="-120"/>
              </a:rPr>
              <a:t>農業設施興建高度及樓層之規定 </a:t>
            </a:r>
          </a:p>
        </p:txBody>
      </p:sp>
      <p:sp>
        <p:nvSpPr>
          <p:cNvPr id="6" name="Text Box 6"/>
          <p:cNvSpPr txBox="1">
            <a:spLocks noChangeArrowheads="1"/>
          </p:cNvSpPr>
          <p:nvPr/>
        </p:nvSpPr>
        <p:spPr bwMode="auto">
          <a:xfrm>
            <a:off x="783715" y="1412776"/>
            <a:ext cx="7956276" cy="1277273"/>
          </a:xfrm>
          <a:prstGeom prst="rect">
            <a:avLst/>
          </a:prstGeom>
          <a:noFill/>
          <a:ln w="19050" algn="ctr">
            <a:solidFill>
              <a:schemeClr val="tx1"/>
            </a:solidFill>
            <a:miter lim="800000"/>
            <a:headEnd/>
            <a:tailEnd/>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kumimoji="1" sz="2400">
                <a:solidFill>
                  <a:schemeClr val="tx1"/>
                </a:solidFill>
                <a:latin typeface="Times New Roman" pitchFamily="18" charset="0"/>
                <a:ea typeface="新細明體" pitchFamily="18" charset="-120"/>
              </a:defRPr>
            </a:lvl1pPr>
            <a:lvl2pPr marL="812800" indent="-550863" algn="l">
              <a:defRPr kumimoji="1" sz="2400">
                <a:solidFill>
                  <a:schemeClr val="tx1"/>
                </a:solidFill>
                <a:latin typeface="Times New Roman" pitchFamily="18" charset="0"/>
                <a:ea typeface="新細明體" pitchFamily="18" charset="-120"/>
              </a:defRPr>
            </a:lvl2pPr>
            <a:lvl3pPr marL="1254125" algn="l">
              <a:defRPr kumimoji="1" sz="2400">
                <a:solidFill>
                  <a:schemeClr val="tx1"/>
                </a:solidFill>
                <a:latin typeface="Times New Roman" pitchFamily="18" charset="0"/>
                <a:ea typeface="新細明體" pitchFamily="18" charset="-120"/>
              </a:defRPr>
            </a:lvl3pPr>
            <a:lvl4pPr marL="1433513" algn="l">
              <a:defRPr kumimoji="1" sz="2400">
                <a:solidFill>
                  <a:schemeClr val="tx1"/>
                </a:solidFill>
                <a:latin typeface="Times New Roman" pitchFamily="18" charset="0"/>
                <a:ea typeface="新細明體" pitchFamily="18" charset="-120"/>
              </a:defRPr>
            </a:lvl4pPr>
            <a:lvl5pPr algn="l">
              <a:defRPr kumimoji="1" sz="2400">
                <a:solidFill>
                  <a:schemeClr val="tx1"/>
                </a:solidFill>
                <a:latin typeface="Times New Roman" pitchFamily="18" charset="0"/>
                <a:ea typeface="新細明體" pitchFamily="18" charset="-120"/>
              </a:defRPr>
            </a:lvl5pPr>
            <a:lvl6pPr fontAlgn="base">
              <a:spcBef>
                <a:spcPct val="0"/>
              </a:spcBef>
              <a:spcAft>
                <a:spcPct val="0"/>
              </a:spcAft>
              <a:defRPr kumimoji="1" sz="2400">
                <a:solidFill>
                  <a:schemeClr val="tx1"/>
                </a:solidFill>
                <a:latin typeface="Times New Roman" pitchFamily="18" charset="0"/>
                <a:ea typeface="新細明體" pitchFamily="18" charset="-120"/>
              </a:defRPr>
            </a:lvl6pPr>
            <a:lvl7pPr fontAlgn="base">
              <a:spcBef>
                <a:spcPct val="0"/>
              </a:spcBef>
              <a:spcAft>
                <a:spcPct val="0"/>
              </a:spcAft>
              <a:defRPr kumimoji="1" sz="2400">
                <a:solidFill>
                  <a:schemeClr val="tx1"/>
                </a:solidFill>
                <a:latin typeface="Times New Roman" pitchFamily="18" charset="0"/>
                <a:ea typeface="新細明體" pitchFamily="18" charset="-120"/>
              </a:defRPr>
            </a:lvl7pPr>
            <a:lvl8pPr fontAlgn="base">
              <a:spcBef>
                <a:spcPct val="0"/>
              </a:spcBef>
              <a:spcAft>
                <a:spcPct val="0"/>
              </a:spcAft>
              <a:defRPr kumimoji="1" sz="2400">
                <a:solidFill>
                  <a:schemeClr val="tx1"/>
                </a:solidFill>
                <a:latin typeface="Times New Roman" pitchFamily="18" charset="0"/>
                <a:ea typeface="新細明體" pitchFamily="18" charset="-120"/>
              </a:defRPr>
            </a:lvl8pPr>
            <a:lvl9pPr fontAlgn="base">
              <a:spcBef>
                <a:spcPct val="0"/>
              </a:spcBef>
              <a:spcAft>
                <a:spcPct val="0"/>
              </a:spcAft>
              <a:defRPr kumimoji="1" sz="2400">
                <a:solidFill>
                  <a:schemeClr val="tx1"/>
                </a:solidFill>
                <a:latin typeface="Times New Roman" pitchFamily="18" charset="0"/>
                <a:ea typeface="新細明體" pitchFamily="18" charset="-120"/>
              </a:defRPr>
            </a:lvl9pPr>
          </a:lstStyle>
          <a:p>
            <a:pPr>
              <a:spcBef>
                <a:spcPts val="600"/>
              </a:spcBef>
              <a:defRPr/>
            </a:pPr>
            <a:r>
              <a:rPr lang="zh-TW" altLang="en-US" b="1" dirty="0">
                <a:solidFill>
                  <a:srgbClr val="006600"/>
                </a:solidFill>
                <a:ea typeface="標楷體" pitchFamily="65" charset="-120"/>
              </a:rPr>
              <a:t>第八條 </a:t>
            </a:r>
          </a:p>
          <a:p>
            <a:pPr>
              <a:spcBef>
                <a:spcPts val="600"/>
              </a:spcBef>
              <a:defRPr/>
            </a:pPr>
            <a:r>
              <a:rPr lang="zh-TW" altLang="en-US" b="1" dirty="0">
                <a:solidFill>
                  <a:srgbClr val="292929"/>
                </a:solidFill>
                <a:ea typeface="標楷體" pitchFamily="65" charset="-120"/>
                <a:cs typeface="Times New Roman" panose="02020603050405020304" pitchFamily="18" charset="0"/>
              </a:rPr>
              <a:t>農業設施興建高度及樓層應依本辦法規定辦理；</a:t>
            </a:r>
            <a:r>
              <a:rPr lang="zh-TW" altLang="en-US" b="1" dirty="0">
                <a:solidFill>
                  <a:srgbClr val="FF0000"/>
                </a:solidFill>
                <a:ea typeface="標楷體" pitchFamily="65" charset="-120"/>
                <a:cs typeface="Times New Roman" panose="02020603050405020304" pitchFamily="18" charset="0"/>
              </a:rPr>
              <a:t>未規定高度之農業設施，其高度不得超過十四公尺</a:t>
            </a:r>
            <a:r>
              <a:rPr lang="zh-TW" altLang="en-US" b="1" dirty="0">
                <a:solidFill>
                  <a:srgbClr val="292929"/>
                </a:solidFill>
                <a:ea typeface="標楷體" pitchFamily="65" charset="-120"/>
                <a:cs typeface="Times New Roman" panose="02020603050405020304" pitchFamily="18" charset="0"/>
              </a:rPr>
              <a:t>。</a:t>
            </a:r>
            <a:endParaRPr lang="zh-TW" altLang="en-US" strike="sngStrike" dirty="0">
              <a:solidFill>
                <a:srgbClr val="292929">
                  <a:lumMod val="75000"/>
                  <a:lumOff val="25000"/>
                </a:srgbClr>
              </a:solidFill>
              <a:ea typeface="標楷體" pitchFamily="65" charset="-120"/>
              <a:cs typeface="Times New Roman" panose="02020603050405020304" pitchFamily="18" charset="0"/>
            </a:endParaRPr>
          </a:p>
        </p:txBody>
      </p:sp>
      <p:sp>
        <p:nvSpPr>
          <p:cNvPr id="7" name="Rectangle 8"/>
          <p:cNvSpPr>
            <a:spLocks noChangeArrowheads="1"/>
          </p:cNvSpPr>
          <p:nvPr/>
        </p:nvSpPr>
        <p:spPr bwMode="auto">
          <a:xfrm>
            <a:off x="963525" y="3789040"/>
            <a:ext cx="7776466" cy="2631490"/>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57188" indent="-357188" algn="just">
              <a:lnSpc>
                <a:spcPts val="3200"/>
              </a:lnSpc>
              <a:spcBef>
                <a:spcPts val="600"/>
              </a:spcBef>
            </a:pPr>
            <a:r>
              <a:rPr kumimoji="0" lang="zh-TW" altLang="en-US" b="1" dirty="0">
                <a:solidFill>
                  <a:srgbClr val="00007D"/>
                </a:solidFill>
                <a:ea typeface="標楷體" pitchFamily="65" charset="-120"/>
                <a:cs typeface="Times New Roman" panose="02020603050405020304" pitchFamily="18" charset="0"/>
              </a:rPr>
              <a:t>＊基於各直轄市、縣（市）政府因地方農業經營特性而有因地制宜之管理考量，倘須另定特殊性規範，於未牴觸中央法規之原則下，依地方制度法第</a:t>
            </a:r>
            <a:r>
              <a:rPr kumimoji="0" lang="en-US" altLang="zh-TW" b="1" dirty="0">
                <a:solidFill>
                  <a:srgbClr val="00007D"/>
                </a:solidFill>
                <a:ea typeface="標楷體" pitchFamily="65" charset="-120"/>
                <a:cs typeface="Times New Roman" panose="02020603050405020304" pitchFamily="18" charset="0"/>
              </a:rPr>
              <a:t>3</a:t>
            </a:r>
            <a:r>
              <a:rPr kumimoji="0" lang="zh-TW" altLang="en-US" b="1" dirty="0">
                <a:solidFill>
                  <a:srgbClr val="00007D"/>
                </a:solidFill>
                <a:ea typeface="標楷體" pitchFamily="65" charset="-120"/>
                <a:cs typeface="Times New Roman" panose="02020603050405020304" pitchFamily="18" charset="0"/>
              </a:rPr>
              <a:t>章規定制定自治法規，自屬適法，得回歸地方制度法規定辦理</a:t>
            </a:r>
            <a:endParaRPr kumimoji="0" lang="en-US" altLang="zh-TW" b="1" dirty="0">
              <a:solidFill>
                <a:srgbClr val="00007D"/>
              </a:solidFill>
              <a:ea typeface="標楷體" pitchFamily="65" charset="-120"/>
              <a:cs typeface="Times New Roman" panose="02020603050405020304" pitchFamily="18" charset="0"/>
            </a:endParaRPr>
          </a:p>
          <a:p>
            <a:pPr marL="357188" indent="-357188" algn="just">
              <a:lnSpc>
                <a:spcPts val="3200"/>
              </a:lnSpc>
              <a:spcBef>
                <a:spcPts val="600"/>
              </a:spcBef>
            </a:pPr>
            <a:r>
              <a:rPr kumimoji="0" lang="zh-TW" altLang="en-US" b="1" dirty="0">
                <a:solidFill>
                  <a:srgbClr val="00007D"/>
                </a:solidFill>
                <a:ea typeface="標楷體" pitchFamily="65" charset="-120"/>
                <a:cs typeface="Times New Roman" panose="02020603050405020304" pitchFamily="18" charset="0"/>
              </a:rPr>
              <a:t>＊目前有苗栗縣、花蓮縣、高雄市、彰化縣、基隆市，訂有農業設施興建高度及樓層之審查基準或標準</a:t>
            </a:r>
            <a:endParaRPr lang="en-US" altLang="zh-TW" b="1" dirty="0">
              <a:solidFill>
                <a:srgbClr val="006600"/>
              </a:solidFill>
              <a:ea typeface="標楷體" pitchFamily="65" charset="-120"/>
              <a:cs typeface="Times New Roman" panose="02020603050405020304" pitchFamily="18" charset="0"/>
            </a:endParaRPr>
          </a:p>
        </p:txBody>
      </p:sp>
      <p:sp>
        <p:nvSpPr>
          <p:cNvPr id="8" name="Rectangle 9"/>
          <p:cNvSpPr>
            <a:spLocks noChangeArrowheads="1"/>
          </p:cNvSpPr>
          <p:nvPr/>
        </p:nvSpPr>
        <p:spPr bwMode="auto">
          <a:xfrm>
            <a:off x="627395" y="3212976"/>
            <a:ext cx="1152525" cy="557213"/>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endParaRPr lang="zh-TW" altLang="en-US" sz="2800" dirty="0">
              <a:solidFill>
                <a:srgbClr val="006600"/>
              </a:solidFill>
            </a:endParaRPr>
          </a:p>
        </p:txBody>
      </p:sp>
      <p:sp>
        <p:nvSpPr>
          <p:cNvPr id="2" name="投影片編號版面配置區 1"/>
          <p:cNvSpPr>
            <a:spLocks noGrp="1"/>
          </p:cNvSpPr>
          <p:nvPr>
            <p:ph type="sldNum" sz="quarter" idx="12"/>
          </p:nvPr>
        </p:nvSpPr>
        <p:spPr/>
        <p:txBody>
          <a:bodyPr/>
          <a:lstStyle/>
          <a:p>
            <a:pPr>
              <a:defRPr/>
            </a:pPr>
            <a:fld id="{6A1CE729-A07A-4976-ABDF-B03CC4741252}" type="slidenum">
              <a:rPr lang="en-US" altLang="zh-TW" sz="1600" b="0"/>
              <a:pPr>
                <a:defRPr/>
              </a:pPr>
              <a:t>37</a:t>
            </a:fld>
            <a:endParaRPr lang="en-US" altLang="zh-TW" sz="1600" b="0" dirty="0"/>
          </a:p>
        </p:txBody>
      </p:sp>
    </p:spTree>
    <p:extLst>
      <p:ext uri="{BB962C8B-B14F-4D97-AF65-F5344CB8AC3E}">
        <p14:creationId xmlns:p14="http://schemas.microsoft.com/office/powerpoint/2010/main" val="14922880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AutoShape 4"/>
          <p:cNvSpPr>
            <a:spLocks noChangeArrowheads="1"/>
          </p:cNvSpPr>
          <p:nvPr/>
        </p:nvSpPr>
        <p:spPr bwMode="auto">
          <a:xfrm>
            <a:off x="1187450" y="260351"/>
            <a:ext cx="7056438" cy="648370"/>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lgn="ctr">
              <a:defRPr/>
            </a:pPr>
            <a:r>
              <a:rPr lang="zh-TW" altLang="en-US" sz="3200" b="1" dirty="0">
                <a:ea typeface="微軟正黑體" pitchFamily="34" charset="-120"/>
              </a:rPr>
              <a:t>農業發展計畫所需農業設施之規定</a:t>
            </a:r>
          </a:p>
        </p:txBody>
      </p:sp>
      <p:sp>
        <p:nvSpPr>
          <p:cNvPr id="70659" name="Text Box 7"/>
          <p:cNvSpPr txBox="1">
            <a:spLocks noChangeArrowheads="1"/>
          </p:cNvSpPr>
          <p:nvPr/>
        </p:nvSpPr>
        <p:spPr bwMode="auto">
          <a:xfrm>
            <a:off x="467544" y="1134440"/>
            <a:ext cx="8352606" cy="1277273"/>
          </a:xfrm>
          <a:prstGeom prst="rect">
            <a:avLst/>
          </a:prstGeom>
          <a:noFill/>
          <a:ln w="19050">
            <a:solidFill>
              <a:schemeClr val="tx1"/>
            </a:solidFill>
            <a:miter lim="800000"/>
            <a:headEnd/>
            <a:tailEnd/>
          </a:ln>
        </p:spPr>
        <p:txBody>
          <a:bodyPr wrap="square">
            <a:spAutoFit/>
          </a:bodyPr>
          <a:lstStyle/>
          <a:p>
            <a:pPr>
              <a:spcBef>
                <a:spcPts val="600"/>
              </a:spcBef>
            </a:pPr>
            <a:r>
              <a:rPr lang="zh-TW" altLang="en-US" b="1" dirty="0">
                <a:solidFill>
                  <a:srgbClr val="006600"/>
                </a:solidFill>
                <a:ea typeface="標楷體" pitchFamily="65" charset="-120"/>
              </a:rPr>
              <a:t>第九條</a:t>
            </a:r>
            <a:r>
              <a:rPr lang="zh-TW" altLang="en-US" sz="2400" b="1" dirty="0">
                <a:solidFill>
                  <a:srgbClr val="0000FF"/>
                </a:solidFill>
                <a:ea typeface="標楷體" pitchFamily="65" charset="-120"/>
                <a:cs typeface="Times New Roman" panose="02020603050405020304" pitchFamily="18" charset="0"/>
              </a:rPr>
              <a:t>（不受第七條設施總面積</a:t>
            </a:r>
            <a:r>
              <a:rPr lang="en-US" altLang="zh-TW" sz="2400" b="1" dirty="0">
                <a:solidFill>
                  <a:srgbClr val="0000FF"/>
                </a:solidFill>
                <a:ea typeface="標楷體" pitchFamily="65" charset="-120"/>
                <a:cs typeface="Times New Roman" panose="02020603050405020304" pitchFamily="18" charset="0"/>
              </a:rPr>
              <a:t>40</a:t>
            </a:r>
            <a:r>
              <a:rPr lang="zh-TW" altLang="en-US" sz="2400" b="1" dirty="0">
                <a:solidFill>
                  <a:srgbClr val="0000FF"/>
                </a:solidFill>
                <a:ea typeface="標楷體" pitchFamily="65" charset="-120"/>
                <a:cs typeface="Times New Roman" panose="02020603050405020304" pitchFamily="18" charset="0"/>
              </a:rPr>
              <a:t>％之限制）</a:t>
            </a:r>
            <a:r>
              <a:rPr lang="en-US" altLang="zh-TW" sz="2400" b="1" dirty="0">
                <a:solidFill>
                  <a:srgbClr val="0000FF"/>
                </a:solidFill>
                <a:ea typeface="標楷體" pitchFamily="65" charset="-120"/>
                <a:cs typeface="Times New Roman" panose="02020603050405020304" pitchFamily="18" charset="0"/>
              </a:rPr>
              <a:t> </a:t>
            </a:r>
            <a:endParaRPr lang="en-US" altLang="zh-TW" sz="2400" b="1" dirty="0">
              <a:ea typeface="標楷體" pitchFamily="65" charset="-120"/>
            </a:endParaRPr>
          </a:p>
          <a:p>
            <a:pPr>
              <a:spcBef>
                <a:spcPts val="600"/>
              </a:spcBef>
            </a:pPr>
            <a:r>
              <a:rPr lang="zh-TW" altLang="zh-TW" b="1" dirty="0">
                <a:solidFill>
                  <a:srgbClr val="000000"/>
                </a:solidFill>
                <a:ea typeface="標楷體" pitchFamily="65" charset="-120"/>
                <a:cs typeface="Times New Roman" pitchFamily="18" charset="0"/>
              </a:rPr>
              <a:t>主管機關辦理、</a:t>
            </a:r>
            <a:r>
              <a:rPr lang="zh-TW" altLang="zh-TW" b="1" dirty="0">
                <a:solidFill>
                  <a:srgbClr val="FF0000"/>
                </a:solidFill>
                <a:ea typeface="標楷體" pitchFamily="65" charset="-120"/>
                <a:cs typeface="Times New Roman" pitchFamily="18" charset="0"/>
              </a:rPr>
              <a:t>專案核准或輔導農業發展計畫</a:t>
            </a:r>
            <a:r>
              <a:rPr lang="zh-TW" altLang="zh-TW" b="1" dirty="0">
                <a:solidFill>
                  <a:srgbClr val="000000"/>
                </a:solidFill>
                <a:ea typeface="標楷體" pitchFamily="65" charset="-120"/>
                <a:cs typeface="Times New Roman" pitchFamily="18" charset="0"/>
              </a:rPr>
              <a:t>所需之農業設施，其</a:t>
            </a:r>
            <a:r>
              <a:rPr lang="zh-TW" altLang="zh-TW" b="1" dirty="0">
                <a:solidFill>
                  <a:srgbClr val="FF0000"/>
                </a:solidFill>
                <a:ea typeface="標楷體" pitchFamily="65" charset="-120"/>
                <a:cs typeface="Times New Roman" pitchFamily="18" charset="0"/>
              </a:rPr>
              <a:t>面積及高度，</a:t>
            </a:r>
            <a:r>
              <a:rPr lang="zh-TW" altLang="zh-TW" b="1" dirty="0">
                <a:solidFill>
                  <a:srgbClr val="000000"/>
                </a:solidFill>
                <a:ea typeface="標楷體" pitchFamily="65" charset="-120"/>
                <a:cs typeface="Times New Roman" pitchFamily="18" charset="0"/>
              </a:rPr>
              <a:t>得依其計畫核定之。</a:t>
            </a:r>
            <a:endParaRPr lang="zh-TW" altLang="en-US" b="1" dirty="0">
              <a:solidFill>
                <a:srgbClr val="FF0000"/>
              </a:solidFill>
              <a:ea typeface="標楷體" pitchFamily="65" charset="-120"/>
              <a:cs typeface="Times New Roman" pitchFamily="18" charset="0"/>
            </a:endParaRPr>
          </a:p>
        </p:txBody>
      </p:sp>
      <p:sp>
        <p:nvSpPr>
          <p:cNvPr id="70660" name="Rectangle 4"/>
          <p:cNvSpPr>
            <a:spLocks noChangeArrowheads="1"/>
          </p:cNvSpPr>
          <p:nvPr/>
        </p:nvSpPr>
        <p:spPr bwMode="auto">
          <a:xfrm>
            <a:off x="684213" y="3307112"/>
            <a:ext cx="7775575" cy="1384418"/>
          </a:xfrm>
          <a:prstGeom prst="rect">
            <a:avLst/>
          </a:prstGeom>
          <a:noFill/>
          <a:ln w="9525">
            <a:noFill/>
            <a:miter lim="800000"/>
            <a:headEnd/>
            <a:tailEnd/>
          </a:ln>
        </p:spPr>
        <p:txBody>
          <a:bodyPr>
            <a:spAutoFit/>
          </a:bodyPr>
          <a:lstStyle/>
          <a:p>
            <a:pPr marL="355600" indent="-355600" algn="just">
              <a:lnSpc>
                <a:spcPct val="120000"/>
              </a:lnSpc>
            </a:pPr>
            <a:r>
              <a:rPr kumimoji="0" lang="zh-TW" altLang="zh-TW" b="1" dirty="0">
                <a:solidFill>
                  <a:srgbClr val="00007D"/>
                </a:solidFill>
                <a:ea typeface="標楷體" pitchFamily="65" charset="-120"/>
                <a:cs typeface="Times New Roman" panose="02020603050405020304" pitchFamily="18" charset="0"/>
              </a:rPr>
              <a:t>＊本條係指主管機關</a:t>
            </a:r>
            <a:r>
              <a:rPr kumimoji="0" lang="zh-TW" altLang="en-US" b="1" dirty="0">
                <a:solidFill>
                  <a:srgbClr val="00007D"/>
                </a:solidFill>
                <a:ea typeface="標楷體" pitchFamily="65" charset="-120"/>
                <a:cs typeface="Times New Roman" panose="02020603050405020304" pitchFamily="18" charset="0"/>
              </a:rPr>
              <a:t>「</a:t>
            </a:r>
            <a:r>
              <a:rPr kumimoji="0" lang="zh-TW" altLang="en-US" b="1" dirty="0">
                <a:solidFill>
                  <a:srgbClr val="FF0000"/>
                </a:solidFill>
                <a:ea typeface="標楷體" pitchFamily="65" charset="-120"/>
                <a:cs typeface="Times New Roman" panose="02020603050405020304" pitchFamily="18" charset="0"/>
              </a:rPr>
              <a:t>專案核准</a:t>
            </a:r>
            <a:r>
              <a:rPr kumimoji="0" lang="zh-TW" altLang="en-US" b="1" dirty="0">
                <a:solidFill>
                  <a:srgbClr val="00007D"/>
                </a:solidFill>
                <a:ea typeface="標楷體" pitchFamily="65" charset="-120"/>
                <a:cs typeface="Times New Roman" panose="02020603050405020304" pitchFamily="18" charset="0"/>
              </a:rPr>
              <a:t>」之「</a:t>
            </a:r>
            <a:r>
              <a:rPr kumimoji="0" lang="zh-TW" altLang="zh-TW" b="1" dirty="0">
                <a:solidFill>
                  <a:srgbClr val="FF0000"/>
                </a:solidFill>
                <a:ea typeface="標楷體" pitchFamily="65" charset="-120"/>
                <a:cs typeface="Times New Roman" panose="02020603050405020304" pitchFamily="18" charset="0"/>
              </a:rPr>
              <a:t>農業發展計畫所需之農業設施</a:t>
            </a:r>
            <a:r>
              <a:rPr kumimoji="0" lang="zh-TW" altLang="en-US" b="1" dirty="0">
                <a:solidFill>
                  <a:srgbClr val="00007D"/>
                </a:solidFill>
                <a:ea typeface="標楷體" pitchFamily="65" charset="-120"/>
                <a:cs typeface="Times New Roman" panose="02020603050405020304" pitchFamily="18" charset="0"/>
              </a:rPr>
              <a:t>」</a:t>
            </a:r>
            <a:r>
              <a:rPr kumimoji="0" lang="zh-TW" altLang="zh-TW" b="1" dirty="0">
                <a:solidFill>
                  <a:srgbClr val="00007D"/>
                </a:solidFill>
                <a:ea typeface="標楷體" pitchFamily="65" charset="-120"/>
                <a:cs typeface="Times New Roman" panose="02020603050405020304" pitchFamily="18" charset="0"/>
              </a:rPr>
              <a:t>，其設施之</a:t>
            </a:r>
            <a:r>
              <a:rPr kumimoji="0" lang="zh-TW" altLang="en-US" b="1" dirty="0">
                <a:solidFill>
                  <a:srgbClr val="FF0000"/>
                </a:solidFill>
                <a:ea typeface="標楷體" pitchFamily="65" charset="-120"/>
                <a:cs typeface="Times New Roman" panose="02020603050405020304" pitchFamily="18" charset="0"/>
              </a:rPr>
              <a:t>面積及高度</a:t>
            </a:r>
            <a:r>
              <a:rPr kumimoji="0" lang="zh-TW" altLang="en-US" b="1" dirty="0">
                <a:solidFill>
                  <a:srgbClr val="00007D"/>
                </a:solidFill>
                <a:ea typeface="標楷體" pitchFamily="65" charset="-120"/>
                <a:cs typeface="Times New Roman" panose="02020603050405020304" pitchFamily="18" charset="0"/>
              </a:rPr>
              <a:t>可</a:t>
            </a:r>
            <a:r>
              <a:rPr kumimoji="0" lang="zh-TW" altLang="zh-TW" b="1" dirty="0">
                <a:solidFill>
                  <a:srgbClr val="00007D"/>
                </a:solidFill>
                <a:ea typeface="標楷體" pitchFamily="65" charset="-120"/>
                <a:cs typeface="Times New Roman" panose="02020603050405020304" pitchFamily="18" charset="0"/>
              </a:rPr>
              <a:t>依個案認定核給</a:t>
            </a:r>
            <a:r>
              <a:rPr kumimoji="0" lang="zh-TW" altLang="en-US" b="1" dirty="0">
                <a:solidFill>
                  <a:srgbClr val="00007D"/>
                </a:solidFill>
                <a:ea typeface="標楷體" pitchFamily="65" charset="-120"/>
                <a:cs typeface="Times New Roman" panose="02020603050405020304" pitchFamily="18" charset="0"/>
              </a:rPr>
              <a:t>，所需興建之</a:t>
            </a:r>
            <a:r>
              <a:rPr kumimoji="0" lang="zh-TW" altLang="en-US" b="1" dirty="0">
                <a:solidFill>
                  <a:srgbClr val="FF0000"/>
                </a:solidFill>
                <a:ea typeface="標楷體" pitchFamily="65" charset="-120"/>
                <a:cs typeface="Times New Roman" panose="02020603050405020304" pitchFamily="18" charset="0"/>
              </a:rPr>
              <a:t>設施項目以本辦法附表所列為限</a:t>
            </a:r>
            <a:r>
              <a:rPr kumimoji="0" lang="zh-TW" altLang="en-US" b="1" dirty="0">
                <a:solidFill>
                  <a:srgbClr val="00007D"/>
                </a:solidFill>
                <a:ea typeface="標楷體" pitchFamily="65" charset="-120"/>
                <a:cs typeface="Times New Roman" panose="02020603050405020304" pitchFamily="18" charset="0"/>
              </a:rPr>
              <a:t>。</a:t>
            </a:r>
          </a:p>
        </p:txBody>
      </p:sp>
      <p:sp>
        <p:nvSpPr>
          <p:cNvPr id="70662" name="Rectangle 9"/>
          <p:cNvSpPr>
            <a:spLocks noChangeArrowheads="1"/>
          </p:cNvSpPr>
          <p:nvPr/>
        </p:nvSpPr>
        <p:spPr bwMode="auto">
          <a:xfrm>
            <a:off x="286630" y="2793587"/>
            <a:ext cx="1152525" cy="557213"/>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endParaRPr lang="zh-TW" altLang="en-US" sz="2800" dirty="0">
              <a:solidFill>
                <a:srgbClr val="006600"/>
              </a:solidFill>
            </a:endParaRPr>
          </a:p>
        </p:txBody>
      </p:sp>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38</a:t>
            </a:fld>
            <a:endParaRPr lang="en-US" altLang="zh-TW" dirty="0"/>
          </a:p>
        </p:txBody>
      </p:sp>
      <p:sp>
        <p:nvSpPr>
          <p:cNvPr id="8" name="Rectangle 4"/>
          <p:cNvSpPr>
            <a:spLocks noChangeArrowheads="1"/>
          </p:cNvSpPr>
          <p:nvPr/>
        </p:nvSpPr>
        <p:spPr bwMode="auto">
          <a:xfrm>
            <a:off x="684857" y="5670259"/>
            <a:ext cx="7775575" cy="978729"/>
          </a:xfrm>
          <a:prstGeom prst="rect">
            <a:avLst/>
          </a:prstGeom>
          <a:noFill/>
          <a:ln w="9525">
            <a:noFill/>
            <a:miter lim="800000"/>
            <a:headEnd/>
            <a:tailEnd/>
          </a:ln>
        </p:spPr>
        <p:txBody>
          <a:bodyPr>
            <a:spAutoFit/>
          </a:bodyPr>
          <a:lstStyle/>
          <a:p>
            <a:pPr marL="355600" indent="-355600" algn="just">
              <a:lnSpc>
                <a:spcPct val="120000"/>
              </a:lnSpc>
            </a:pPr>
            <a:r>
              <a:rPr kumimoji="0" lang="zh-TW" altLang="zh-TW" b="1" dirty="0">
                <a:solidFill>
                  <a:srgbClr val="00007D"/>
                </a:solidFill>
                <a:ea typeface="標楷體" pitchFamily="65" charset="-120"/>
                <a:cs typeface="Times New Roman" panose="02020603050405020304" pitchFamily="18" charset="0"/>
              </a:rPr>
              <a:t>＊</a:t>
            </a:r>
            <a:r>
              <a:rPr kumimoji="0" lang="zh-TW" altLang="en-US" b="1" dirty="0">
                <a:solidFill>
                  <a:srgbClr val="00007D"/>
                </a:solidFill>
                <a:ea typeface="標楷體" pitchFamily="65" charset="-120"/>
                <a:cs typeface="Times New Roman" panose="02020603050405020304" pitchFamily="18" charset="0"/>
              </a:rPr>
              <a:t>農業發展計畫：為增進農民福利及農業發展，辦理之政策性農業補助、投資、或產銷調節等計畫。</a:t>
            </a:r>
          </a:p>
        </p:txBody>
      </p:sp>
      <p:sp>
        <p:nvSpPr>
          <p:cNvPr id="9" name="Rectangle 4"/>
          <p:cNvSpPr>
            <a:spLocks noChangeArrowheads="1"/>
          </p:cNvSpPr>
          <p:nvPr/>
        </p:nvSpPr>
        <p:spPr bwMode="auto">
          <a:xfrm>
            <a:off x="683568" y="4691530"/>
            <a:ext cx="7775575" cy="978729"/>
          </a:xfrm>
          <a:prstGeom prst="rect">
            <a:avLst/>
          </a:prstGeom>
          <a:noFill/>
          <a:ln w="9525">
            <a:noFill/>
            <a:miter lim="800000"/>
            <a:headEnd/>
            <a:tailEnd/>
          </a:ln>
        </p:spPr>
        <p:txBody>
          <a:bodyPr>
            <a:spAutoFit/>
          </a:bodyPr>
          <a:lstStyle/>
          <a:p>
            <a:pPr marL="355600" indent="-355600" algn="just">
              <a:lnSpc>
                <a:spcPct val="120000"/>
              </a:lnSpc>
            </a:pPr>
            <a:r>
              <a:rPr kumimoji="0" lang="zh-TW" altLang="zh-TW" b="1" dirty="0">
                <a:solidFill>
                  <a:srgbClr val="00007D"/>
                </a:solidFill>
                <a:ea typeface="標楷體" pitchFamily="65" charset="-120"/>
                <a:cs typeface="Times New Roman" panose="02020603050405020304" pitchFamily="18" charset="0"/>
              </a:rPr>
              <a:t>＊主管機關</a:t>
            </a:r>
            <a:r>
              <a:rPr kumimoji="0" lang="zh-TW" altLang="en-US" b="1" dirty="0">
                <a:solidFill>
                  <a:srgbClr val="00007D"/>
                </a:solidFill>
                <a:ea typeface="標楷體" pitchFamily="65" charset="-120"/>
                <a:cs typeface="Times New Roman" panose="02020603050405020304" pitchFamily="18" charset="0"/>
              </a:rPr>
              <a:t>：在中央為行政院農業委員會，在地方為直轄市、縣（市）政府。</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內容版面配置區 2"/>
          <p:cNvSpPr>
            <a:spLocks noGrp="1"/>
          </p:cNvSpPr>
          <p:nvPr>
            <p:ph idx="1"/>
          </p:nvPr>
        </p:nvSpPr>
        <p:spPr>
          <a:xfrm>
            <a:off x="323850" y="908720"/>
            <a:ext cx="8569325" cy="5760367"/>
          </a:xfrm>
          <a:ln w="19050">
            <a:solidFill>
              <a:schemeClr val="tx1"/>
            </a:solidFill>
          </a:ln>
        </p:spPr>
        <p:txBody>
          <a:bodyPr/>
          <a:lstStyle/>
          <a:p>
            <a:pPr marL="533400" indent="-533400" algn="just">
              <a:spcBef>
                <a:spcPts val="600"/>
              </a:spcBef>
              <a:buFont typeface="Wingdings" pitchFamily="2" charset="2"/>
              <a:buNone/>
            </a:pPr>
            <a:r>
              <a:rPr lang="zh-TW" altLang="zh-TW" sz="2400" b="1" kern="1200" dirty="0">
                <a:solidFill>
                  <a:srgbClr val="006600"/>
                </a:solidFill>
                <a:latin typeface="Times New Roman" pitchFamily="18" charset="0"/>
                <a:ea typeface="標楷體" pitchFamily="65" charset="-120"/>
              </a:rPr>
              <a:t>第十條</a:t>
            </a:r>
            <a:r>
              <a:rPr lang="zh-TW" altLang="en-US" sz="2000" b="1" dirty="0">
                <a:solidFill>
                  <a:srgbClr val="0000FF"/>
                </a:solidFill>
                <a:latin typeface="Times New Roman" panose="02020603050405020304" pitchFamily="18" charset="0"/>
                <a:ea typeface="標楷體" pitchFamily="65" charset="-120"/>
                <a:cs typeface="Times New Roman" panose="02020603050405020304" pitchFamily="18" charset="0"/>
              </a:rPr>
              <a:t>（不受第七條設施總面積</a:t>
            </a:r>
            <a:r>
              <a:rPr lang="en-US" altLang="zh-TW" sz="2000" b="1" dirty="0">
                <a:solidFill>
                  <a:srgbClr val="0000FF"/>
                </a:solidFill>
                <a:latin typeface="Times New Roman" panose="02020603050405020304" pitchFamily="18" charset="0"/>
                <a:ea typeface="標楷體" pitchFamily="65" charset="-120"/>
                <a:cs typeface="Times New Roman" panose="02020603050405020304" pitchFamily="18" charset="0"/>
              </a:rPr>
              <a:t>40</a:t>
            </a:r>
            <a:r>
              <a:rPr lang="zh-TW" altLang="en-US" sz="2000" b="1" dirty="0">
                <a:solidFill>
                  <a:srgbClr val="0000FF"/>
                </a:solidFill>
                <a:latin typeface="Times New Roman" panose="02020603050405020304" pitchFamily="18" charset="0"/>
                <a:ea typeface="標楷體" pitchFamily="65" charset="-120"/>
                <a:cs typeface="Times New Roman" panose="02020603050405020304" pitchFamily="18" charset="0"/>
              </a:rPr>
              <a:t>％之限制）</a:t>
            </a:r>
            <a:r>
              <a:rPr lang="en-US" altLang="zh-TW" sz="2000" b="1" dirty="0">
                <a:solidFill>
                  <a:srgbClr val="0000FF"/>
                </a:solidFill>
                <a:latin typeface="Times New Roman" panose="02020603050405020304" pitchFamily="18" charset="0"/>
                <a:ea typeface="標楷體" pitchFamily="65" charset="-120"/>
                <a:cs typeface="Times New Roman" panose="02020603050405020304" pitchFamily="18" charset="0"/>
              </a:rPr>
              <a:t> </a:t>
            </a:r>
            <a:r>
              <a:rPr lang="zh-TW" altLang="zh-TW" sz="2000" b="1" dirty="0">
                <a:solidFill>
                  <a:srgbClr val="000000"/>
                </a:solidFill>
                <a:latin typeface="Times New Roman" panose="02020603050405020304" pitchFamily="18" charset="0"/>
                <a:ea typeface="標楷體" pitchFamily="65" charset="-120"/>
                <a:cs typeface="Times New Roman" panose="02020603050405020304" pitchFamily="18" charset="0"/>
              </a:rPr>
              <a:t>　</a:t>
            </a:r>
            <a:endParaRPr lang="zh-TW" altLang="en-US" sz="2000" b="1" dirty="0">
              <a:solidFill>
                <a:srgbClr val="000000"/>
              </a:solidFill>
              <a:latin typeface="Times New Roman" panose="02020603050405020304" pitchFamily="18" charset="0"/>
              <a:ea typeface="標楷體" pitchFamily="65" charset="-120"/>
              <a:cs typeface="Times New Roman" panose="02020603050405020304" pitchFamily="18" charset="0"/>
            </a:endParaRPr>
          </a:p>
          <a:p>
            <a:pPr marL="533400" indent="-533400" algn="just">
              <a:spcBef>
                <a:spcPts val="600"/>
              </a:spcBef>
              <a:buFont typeface="Wingdings" pitchFamily="2" charset="2"/>
              <a:buNone/>
            </a:pPr>
            <a:r>
              <a:rPr lang="zh-TW" altLang="zh-TW" sz="2200" b="1" dirty="0">
                <a:solidFill>
                  <a:srgbClr val="000000"/>
                </a:solidFill>
                <a:latin typeface="Times New Roman" panose="02020603050405020304" pitchFamily="18" charset="0"/>
                <a:ea typeface="標楷體" pitchFamily="65" charset="-120"/>
                <a:cs typeface="Times New Roman" panose="02020603050405020304" pitchFamily="18" charset="0"/>
              </a:rPr>
              <a:t>中央主管機關依農業發展條例第二十五條規定劃設之農產專業區符合</a:t>
            </a:r>
            <a:endParaRPr lang="zh-TW" altLang="en-US" sz="2200" b="1" dirty="0">
              <a:solidFill>
                <a:srgbClr val="000000"/>
              </a:solidFill>
              <a:latin typeface="Times New Roman" panose="02020603050405020304" pitchFamily="18" charset="0"/>
              <a:ea typeface="標楷體" pitchFamily="65" charset="-120"/>
              <a:cs typeface="Times New Roman" panose="02020603050405020304" pitchFamily="18" charset="0"/>
            </a:endParaRPr>
          </a:p>
          <a:p>
            <a:pPr marL="533400" indent="-533400" algn="just">
              <a:spcBef>
                <a:spcPts val="600"/>
              </a:spcBef>
              <a:buFont typeface="Wingdings" pitchFamily="2" charset="2"/>
              <a:buNone/>
            </a:pPr>
            <a:r>
              <a:rPr lang="zh-TW" altLang="zh-TW" sz="2200" b="1" dirty="0">
                <a:solidFill>
                  <a:srgbClr val="000000"/>
                </a:solidFill>
                <a:latin typeface="Times New Roman" panose="02020603050405020304" pitchFamily="18" charset="0"/>
                <a:ea typeface="標楷體" pitchFamily="65" charset="-120"/>
                <a:cs typeface="Times New Roman" panose="02020603050405020304" pitchFamily="18" charset="0"/>
              </a:rPr>
              <a:t>下列條件者，其</a:t>
            </a:r>
            <a:r>
              <a:rPr lang="zh-TW" altLang="zh-TW" sz="2200" b="1" dirty="0">
                <a:solidFill>
                  <a:srgbClr val="FF0000"/>
                </a:solidFill>
                <a:latin typeface="Times New Roman" panose="02020603050405020304" pitchFamily="18" charset="0"/>
                <a:ea typeface="標楷體" pitchFamily="65" charset="-120"/>
                <a:cs typeface="Times New Roman" panose="02020603050405020304" pitchFamily="18" charset="0"/>
              </a:rPr>
              <a:t>農業設施容許使用與興建之種類、面積、高度及申請</a:t>
            </a:r>
            <a:endParaRPr lang="zh-TW" altLang="en-US" sz="2200" b="1" dirty="0">
              <a:solidFill>
                <a:srgbClr val="FF0000"/>
              </a:solidFill>
              <a:latin typeface="Times New Roman" panose="02020603050405020304" pitchFamily="18" charset="0"/>
              <a:ea typeface="標楷體" pitchFamily="65" charset="-120"/>
              <a:cs typeface="Times New Roman" panose="02020603050405020304" pitchFamily="18" charset="0"/>
            </a:endParaRPr>
          </a:p>
          <a:p>
            <a:pPr marL="533400" indent="-533400" algn="just">
              <a:spcBef>
                <a:spcPts val="600"/>
              </a:spcBef>
              <a:buFont typeface="Wingdings" pitchFamily="2" charset="2"/>
              <a:buNone/>
            </a:pPr>
            <a:r>
              <a:rPr lang="zh-TW" altLang="zh-TW" sz="2200" b="1" dirty="0">
                <a:solidFill>
                  <a:srgbClr val="FF0000"/>
                </a:solidFill>
                <a:latin typeface="Times New Roman" panose="02020603050405020304" pitchFamily="18" charset="0"/>
                <a:ea typeface="標楷體" pitchFamily="65" charset="-120"/>
                <a:cs typeface="Times New Roman" panose="02020603050405020304" pitchFamily="18" charset="0"/>
              </a:rPr>
              <a:t>程序，由中央主管機關公告之</a:t>
            </a:r>
            <a:r>
              <a:rPr lang="zh-TW" altLang="en-US" sz="2200" b="1" dirty="0">
                <a:latin typeface="Times New Roman" panose="02020603050405020304" pitchFamily="18" charset="0"/>
                <a:ea typeface="標楷體" pitchFamily="65" charset="-120"/>
                <a:cs typeface="Times New Roman" panose="02020603050405020304" pitchFamily="18" charset="0"/>
              </a:rPr>
              <a:t>：</a:t>
            </a:r>
            <a:endParaRPr lang="zh-TW" altLang="zh-TW" sz="2200" b="1" dirty="0">
              <a:latin typeface="Times New Roman" panose="02020603050405020304" pitchFamily="18" charset="0"/>
              <a:cs typeface="Times New Roman" panose="02020603050405020304" pitchFamily="18" charset="0"/>
            </a:endParaRPr>
          </a:p>
          <a:p>
            <a:pPr marL="533400" indent="-533400" algn="just">
              <a:spcBef>
                <a:spcPts val="600"/>
              </a:spcBef>
              <a:buFont typeface="Wingdings" pitchFamily="2" charset="2"/>
              <a:buNone/>
            </a:pPr>
            <a:r>
              <a:rPr lang="zh-TW" altLang="zh-TW" sz="2200" b="1" dirty="0">
                <a:latin typeface="Times New Roman" panose="02020603050405020304" pitchFamily="18" charset="0"/>
                <a:ea typeface="標楷體" pitchFamily="65" charset="-120"/>
                <a:cs typeface="Times New Roman" panose="02020603050405020304" pitchFamily="18" charset="0"/>
              </a:rPr>
              <a:t>一、面積達二十五公頃以上，且現況農業生產使用比率達百分之八十以上，其界址明確者。但依產業特性經中央主管機關認定者，得免受二十五公頃或百分之八十限制。</a:t>
            </a:r>
            <a:endParaRPr lang="zh-TW" altLang="zh-TW" sz="2200" b="1" dirty="0">
              <a:latin typeface="Times New Roman" panose="02020603050405020304" pitchFamily="18" charset="0"/>
              <a:cs typeface="Times New Roman" panose="02020603050405020304" pitchFamily="18" charset="0"/>
            </a:endParaRPr>
          </a:p>
          <a:p>
            <a:pPr marL="533400" indent="-533400" algn="just">
              <a:spcBef>
                <a:spcPts val="600"/>
              </a:spcBef>
              <a:buFont typeface="Wingdings" pitchFamily="2" charset="2"/>
              <a:buNone/>
            </a:pPr>
            <a:r>
              <a:rPr lang="zh-TW" altLang="zh-TW" sz="2200" b="1" dirty="0">
                <a:latin typeface="Times New Roman" panose="02020603050405020304" pitchFamily="18" charset="0"/>
                <a:ea typeface="標楷體" pitchFamily="65" charset="-120"/>
                <a:cs typeface="Times New Roman" panose="02020603050405020304" pitchFamily="18" charset="0"/>
              </a:rPr>
              <a:t>二、具有核心發展產業項目。</a:t>
            </a:r>
            <a:endParaRPr lang="zh-TW" altLang="zh-TW" sz="2200" b="1" dirty="0">
              <a:latin typeface="Times New Roman" panose="02020603050405020304" pitchFamily="18" charset="0"/>
              <a:cs typeface="Times New Roman" panose="02020603050405020304" pitchFamily="18" charset="0"/>
            </a:endParaRPr>
          </a:p>
          <a:p>
            <a:pPr marL="533400" indent="-533400" algn="just">
              <a:spcBef>
                <a:spcPts val="600"/>
              </a:spcBef>
              <a:buFont typeface="Wingdings" pitchFamily="2" charset="2"/>
              <a:buNone/>
            </a:pPr>
            <a:r>
              <a:rPr lang="zh-TW" altLang="zh-TW" sz="2200" b="1" dirty="0">
                <a:latin typeface="Times New Roman" panose="02020603050405020304" pitchFamily="18" charset="0"/>
                <a:ea typeface="標楷體" pitchFamily="65" charset="-120"/>
                <a:cs typeface="Times New Roman" panose="02020603050405020304" pitchFamily="18" charset="0"/>
              </a:rPr>
              <a:t>三、區內設施與該農產專業區經營之產、製、儲、銷等使用有關，且具有整體規劃，其非直接生產之設施以集中設置為原則。</a:t>
            </a:r>
            <a:endParaRPr lang="zh-TW" altLang="en-US" sz="2200" b="1" dirty="0">
              <a:latin typeface="Times New Roman" panose="02020603050405020304" pitchFamily="18" charset="0"/>
              <a:ea typeface="標楷體" pitchFamily="65" charset="-120"/>
              <a:cs typeface="Times New Roman" panose="02020603050405020304" pitchFamily="18" charset="0"/>
            </a:endParaRPr>
          </a:p>
          <a:p>
            <a:pPr marL="0" indent="0" algn="just">
              <a:spcBef>
                <a:spcPts val="600"/>
              </a:spcBef>
              <a:buFont typeface="Wingdings" pitchFamily="2" charset="2"/>
              <a:buNone/>
            </a:pPr>
            <a:r>
              <a:rPr lang="zh-TW" altLang="en-US" sz="2200" b="1" dirty="0">
                <a:latin typeface="Times New Roman" panose="02020603050405020304" pitchFamily="18" charset="0"/>
                <a:ea typeface="標楷體" pitchFamily="65" charset="-120"/>
                <a:cs typeface="Times New Roman" panose="02020603050405020304" pitchFamily="18" charset="0"/>
              </a:rPr>
              <a:t>符合前項各款規定之農產專業區，由直轄市、縣（市）主管機關劃設者，應擬具規劃書，報中央主管機關核定後實施；其農業設施容許使用與興建之種類、面積、高度及申請程序，由中央主管機關公告之。</a:t>
            </a:r>
            <a:endParaRPr lang="en-US" altLang="zh-TW" sz="2200" b="1" dirty="0">
              <a:latin typeface="Times New Roman" panose="02020603050405020304" pitchFamily="18" charset="0"/>
              <a:ea typeface="標楷體" pitchFamily="65" charset="-120"/>
              <a:cs typeface="Times New Roman" panose="02020603050405020304" pitchFamily="18" charset="0"/>
            </a:endParaRPr>
          </a:p>
          <a:p>
            <a:pPr marL="0" indent="0" algn="just">
              <a:spcBef>
                <a:spcPts val="600"/>
              </a:spcBef>
              <a:buFont typeface="Wingdings" pitchFamily="2" charset="2"/>
              <a:buNone/>
            </a:pPr>
            <a:r>
              <a:rPr lang="zh-TW" altLang="en-US" sz="2200" b="1" dirty="0">
                <a:latin typeface="Times New Roman" panose="02020603050405020304" pitchFamily="18" charset="0"/>
                <a:ea typeface="標楷體" pitchFamily="65" charset="-120"/>
                <a:cs typeface="Times New Roman" panose="02020603050405020304" pitchFamily="18" charset="0"/>
              </a:rPr>
              <a:t>前二項農產專業區內農業設施之許可使用細目、申請基準或條件，於前二項公告及前條計畫未規定者，依附表規定辦理。</a:t>
            </a:r>
          </a:p>
        </p:txBody>
      </p:sp>
      <p:sp>
        <p:nvSpPr>
          <p:cNvPr id="5" name="AutoShape 4"/>
          <p:cNvSpPr>
            <a:spLocks noChangeArrowheads="1"/>
          </p:cNvSpPr>
          <p:nvPr/>
        </p:nvSpPr>
        <p:spPr bwMode="auto">
          <a:xfrm>
            <a:off x="611188" y="188913"/>
            <a:ext cx="8029575" cy="647700"/>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lgn="ctr">
              <a:defRPr/>
            </a:pPr>
            <a:r>
              <a:rPr lang="zh-TW" altLang="en-US" sz="3200" b="1" dirty="0">
                <a:ea typeface="微軟正黑體" pitchFamily="34" charset="-120"/>
              </a:rPr>
              <a:t>農產專業區內之農業設施需求得有彈性規定</a:t>
            </a:r>
          </a:p>
        </p:txBody>
      </p:sp>
      <p:sp>
        <p:nvSpPr>
          <p:cNvPr id="2" name="投影片編號版面配置區 1"/>
          <p:cNvSpPr>
            <a:spLocks noGrp="1"/>
          </p:cNvSpPr>
          <p:nvPr>
            <p:ph type="sldNum" sz="quarter" idx="12"/>
          </p:nvPr>
        </p:nvSpPr>
        <p:spPr/>
        <p:txBody>
          <a:bodyPr/>
          <a:lstStyle/>
          <a:p>
            <a:pPr>
              <a:defRPr/>
            </a:pPr>
            <a:fld id="{6A1CE729-A07A-4976-ABDF-B03CC4741252}" type="slidenum">
              <a:rPr lang="en-US" altLang="zh-TW" sz="1600" b="0"/>
              <a:pPr>
                <a:defRPr/>
              </a:pPr>
              <a:t>39</a:t>
            </a:fld>
            <a:endParaRPr lang="en-US" altLang="zh-TW" sz="1600" b="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7"/>
          <p:cNvSpPr>
            <a:spLocks noChangeArrowheads="1"/>
          </p:cNvSpPr>
          <p:nvPr/>
        </p:nvSpPr>
        <p:spPr bwMode="auto">
          <a:xfrm>
            <a:off x="2484438" y="260648"/>
            <a:ext cx="4608512" cy="503237"/>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lgn="ctr"/>
            <a:r>
              <a:rPr lang="zh-TW" altLang="en-US" sz="3200" b="1" dirty="0">
                <a:ea typeface="微軟正黑體" pitchFamily="34" charset="-120"/>
              </a:rPr>
              <a:t>法規架構</a:t>
            </a:r>
          </a:p>
        </p:txBody>
      </p:sp>
      <p:sp>
        <p:nvSpPr>
          <p:cNvPr id="38930" name="AutoShape 18"/>
          <p:cNvSpPr>
            <a:spLocks noChangeArrowheads="1"/>
          </p:cNvSpPr>
          <p:nvPr/>
        </p:nvSpPr>
        <p:spPr bwMode="auto">
          <a:xfrm>
            <a:off x="179388" y="2852738"/>
            <a:ext cx="1368425" cy="647700"/>
          </a:xfrm>
          <a:prstGeom prst="roundRect">
            <a:avLst>
              <a:gd name="adj" fmla="val 16667"/>
            </a:avLst>
          </a:prstGeom>
          <a:solidFill>
            <a:schemeClr val="accent5">
              <a:lumMod val="75000"/>
            </a:schemeClr>
          </a:solidFill>
          <a:ln w="9525">
            <a:solidFill>
              <a:srgbClr val="E6E6E6"/>
            </a:solidFill>
            <a:round/>
            <a:headEnd/>
            <a:tailEnd/>
          </a:ln>
          <a:effectLst/>
        </p:spPr>
        <p:txBody>
          <a:bodyPr wrap="none" anchor="ctr"/>
          <a:lstStyle/>
          <a:p>
            <a:pPr algn="ctr"/>
            <a:r>
              <a:rPr lang="zh-TW" altLang="en-US" sz="1800" b="1">
                <a:ea typeface="微軟正黑體" pitchFamily="34" charset="-120"/>
              </a:rPr>
              <a:t>共</a:t>
            </a:r>
            <a:r>
              <a:rPr lang="en-US" altLang="zh-TW" sz="1800" b="1">
                <a:ea typeface="微軟正黑體" pitchFamily="34" charset="-120"/>
              </a:rPr>
              <a:t>9</a:t>
            </a:r>
            <a:r>
              <a:rPr lang="zh-TW" altLang="en-US" sz="1800" b="1">
                <a:ea typeface="微軟正黑體" pitchFamily="34" charset="-120"/>
              </a:rPr>
              <a:t>章</a:t>
            </a:r>
            <a:r>
              <a:rPr lang="en-US" altLang="zh-TW" sz="1800" b="1">
                <a:ea typeface="微軟正黑體" pitchFamily="34" charset="-120"/>
              </a:rPr>
              <a:t>37</a:t>
            </a:r>
            <a:r>
              <a:rPr lang="zh-TW" altLang="en-US" sz="1800" b="1">
                <a:ea typeface="微軟正黑體" pitchFamily="34" charset="-120"/>
              </a:rPr>
              <a:t>條</a:t>
            </a:r>
          </a:p>
        </p:txBody>
      </p:sp>
      <p:sp>
        <p:nvSpPr>
          <p:cNvPr id="38931" name="Line 19"/>
          <p:cNvSpPr>
            <a:spLocks noChangeShapeType="1"/>
          </p:cNvSpPr>
          <p:nvPr/>
        </p:nvSpPr>
        <p:spPr bwMode="auto">
          <a:xfrm>
            <a:off x="1547813" y="3141663"/>
            <a:ext cx="288925" cy="0"/>
          </a:xfrm>
          <a:prstGeom prst="line">
            <a:avLst/>
          </a:prstGeom>
          <a:noFill/>
          <a:ln w="38100">
            <a:solidFill>
              <a:schemeClr val="tx1"/>
            </a:solidFill>
            <a:round/>
            <a:headEnd/>
            <a:tailEnd/>
          </a:ln>
          <a:effectLst/>
        </p:spPr>
        <p:txBody>
          <a:bodyPr/>
          <a:lstStyle/>
          <a:p>
            <a:endParaRPr lang="zh-TW" altLang="en-US"/>
          </a:p>
        </p:txBody>
      </p:sp>
      <p:sp>
        <p:nvSpPr>
          <p:cNvPr id="38932" name="Line 20"/>
          <p:cNvSpPr>
            <a:spLocks noChangeShapeType="1"/>
          </p:cNvSpPr>
          <p:nvPr/>
        </p:nvSpPr>
        <p:spPr bwMode="auto">
          <a:xfrm>
            <a:off x="1835150" y="1484313"/>
            <a:ext cx="0" cy="4608512"/>
          </a:xfrm>
          <a:prstGeom prst="line">
            <a:avLst/>
          </a:prstGeom>
          <a:noFill/>
          <a:ln w="38100">
            <a:solidFill>
              <a:schemeClr val="tx1"/>
            </a:solidFill>
            <a:round/>
            <a:headEnd/>
            <a:tailEnd/>
          </a:ln>
          <a:effectLst/>
        </p:spPr>
        <p:txBody>
          <a:bodyPr/>
          <a:lstStyle/>
          <a:p>
            <a:endParaRPr lang="zh-TW" altLang="en-US"/>
          </a:p>
        </p:txBody>
      </p:sp>
      <p:sp>
        <p:nvSpPr>
          <p:cNvPr id="38933" name="AutoShape 21"/>
          <p:cNvSpPr>
            <a:spLocks noChangeArrowheads="1"/>
          </p:cNvSpPr>
          <p:nvPr/>
        </p:nvSpPr>
        <p:spPr bwMode="auto">
          <a:xfrm>
            <a:off x="2051050" y="1269341"/>
            <a:ext cx="2881313" cy="431800"/>
          </a:xfrm>
          <a:prstGeom prst="roundRect">
            <a:avLst>
              <a:gd name="adj" fmla="val 16667"/>
            </a:avLst>
          </a:prstGeom>
          <a:solidFill>
            <a:srgbClr val="E8FEE9"/>
          </a:solidFill>
          <a:ln w="9525">
            <a:solidFill>
              <a:schemeClr val="tx1"/>
            </a:solidFill>
            <a:round/>
            <a:headEnd/>
            <a:tailEnd/>
          </a:ln>
          <a:effectLst/>
        </p:spPr>
        <p:txBody>
          <a:bodyPr wrap="none" anchor="ctr"/>
          <a:lstStyle/>
          <a:p>
            <a:r>
              <a:rPr lang="zh-TW" altLang="en-US" sz="1800" b="1">
                <a:ea typeface="微軟正黑體" pitchFamily="34" charset="-120"/>
              </a:rPr>
              <a:t>第</a:t>
            </a:r>
            <a:r>
              <a:rPr lang="en-US" altLang="zh-TW" sz="1800" b="1">
                <a:ea typeface="微軟正黑體" pitchFamily="34" charset="-120"/>
              </a:rPr>
              <a:t>1</a:t>
            </a:r>
            <a:r>
              <a:rPr lang="zh-TW" altLang="en-US" sz="1800" b="1">
                <a:ea typeface="微軟正黑體" pitchFamily="34" charset="-120"/>
              </a:rPr>
              <a:t>章總則</a:t>
            </a:r>
            <a:r>
              <a:rPr lang="en-US" altLang="zh-TW" sz="1400" b="1">
                <a:latin typeface="微軟正黑體" pitchFamily="34" charset="-120"/>
                <a:ea typeface="微軟正黑體" pitchFamily="34" charset="-120"/>
              </a:rPr>
              <a:t>(</a:t>
            </a:r>
            <a:r>
              <a:rPr lang="en-US" altLang="zh-TW" sz="1400" b="1">
                <a:latin typeface="微軟正黑體" pitchFamily="34" charset="-120"/>
                <a:ea typeface="微軟正黑體" pitchFamily="34" charset="-120"/>
                <a:cs typeface="Times New Roman" pitchFamily="18" charset="0"/>
              </a:rPr>
              <a:t>§1-§11)</a:t>
            </a:r>
          </a:p>
        </p:txBody>
      </p:sp>
      <p:sp>
        <p:nvSpPr>
          <p:cNvPr id="38934" name="AutoShape 22"/>
          <p:cNvSpPr>
            <a:spLocks noChangeArrowheads="1"/>
          </p:cNvSpPr>
          <p:nvPr/>
        </p:nvSpPr>
        <p:spPr bwMode="auto">
          <a:xfrm>
            <a:off x="2051050" y="1844675"/>
            <a:ext cx="2881313" cy="431800"/>
          </a:xfrm>
          <a:prstGeom prst="roundRect">
            <a:avLst>
              <a:gd name="adj" fmla="val 16667"/>
            </a:avLst>
          </a:prstGeom>
          <a:solidFill>
            <a:srgbClr val="E8FEE9"/>
          </a:solidFill>
          <a:ln w="9525">
            <a:solidFill>
              <a:schemeClr val="tx1"/>
            </a:solidFill>
            <a:round/>
            <a:headEnd/>
            <a:tailEnd/>
          </a:ln>
          <a:effectLst/>
        </p:spPr>
        <p:txBody>
          <a:bodyPr wrap="none" anchor="ctr"/>
          <a:lstStyle/>
          <a:p>
            <a:r>
              <a:rPr lang="zh-TW" altLang="en-US" sz="1800" b="1">
                <a:ea typeface="微軟正黑體" pitchFamily="34" charset="-120"/>
              </a:rPr>
              <a:t>第</a:t>
            </a:r>
            <a:r>
              <a:rPr lang="en-US" altLang="zh-TW" sz="1800" b="1">
                <a:ea typeface="微軟正黑體" pitchFamily="34" charset="-120"/>
              </a:rPr>
              <a:t>2</a:t>
            </a:r>
            <a:r>
              <a:rPr lang="zh-TW" altLang="en-US" sz="1800" b="1">
                <a:ea typeface="微軟正黑體" pitchFamily="34" charset="-120"/>
              </a:rPr>
              <a:t>章農作產銷設施</a:t>
            </a:r>
            <a:r>
              <a:rPr lang="en-US" altLang="zh-TW" sz="1400" b="1">
                <a:latin typeface="微軟正黑體" pitchFamily="34" charset="-120"/>
                <a:ea typeface="微軟正黑體" pitchFamily="34" charset="-120"/>
              </a:rPr>
              <a:t>(§12-§14)</a:t>
            </a:r>
            <a:endParaRPr lang="zh-TW" altLang="en-US" sz="1400" b="1">
              <a:latin typeface="微軟正黑體" pitchFamily="34" charset="-120"/>
              <a:ea typeface="微軟正黑體" pitchFamily="34" charset="-120"/>
            </a:endParaRPr>
          </a:p>
        </p:txBody>
      </p:sp>
      <p:sp>
        <p:nvSpPr>
          <p:cNvPr id="38935" name="AutoShape 23"/>
          <p:cNvSpPr>
            <a:spLocks noChangeArrowheads="1"/>
          </p:cNvSpPr>
          <p:nvPr/>
        </p:nvSpPr>
        <p:spPr bwMode="auto">
          <a:xfrm>
            <a:off x="2073987" y="5168130"/>
            <a:ext cx="2895194" cy="431800"/>
          </a:xfrm>
          <a:prstGeom prst="roundRect">
            <a:avLst>
              <a:gd name="adj" fmla="val 16667"/>
            </a:avLst>
          </a:prstGeom>
          <a:solidFill>
            <a:srgbClr val="006600"/>
          </a:solidFill>
          <a:ln w="9525">
            <a:solidFill>
              <a:schemeClr val="tx1"/>
            </a:solidFill>
            <a:round/>
            <a:headEnd/>
            <a:tailEnd/>
          </a:ln>
          <a:effectLst/>
        </p:spPr>
        <p:txBody>
          <a:bodyPr wrap="none" anchor="ctr"/>
          <a:lstStyle/>
          <a:p>
            <a:r>
              <a:rPr lang="zh-TW" altLang="en-US" sz="1800" b="1">
                <a:solidFill>
                  <a:schemeClr val="bg1"/>
                </a:solidFill>
                <a:ea typeface="微軟正黑體" pitchFamily="34" charset="-120"/>
              </a:rPr>
              <a:t>第</a:t>
            </a:r>
            <a:r>
              <a:rPr lang="en-US" altLang="zh-TW" sz="1800" b="1">
                <a:solidFill>
                  <a:schemeClr val="bg1"/>
                </a:solidFill>
                <a:ea typeface="微軟正黑體" pitchFamily="34" charset="-120"/>
              </a:rPr>
              <a:t>8</a:t>
            </a:r>
            <a:r>
              <a:rPr lang="zh-TW" altLang="en-US" sz="1800" b="1">
                <a:solidFill>
                  <a:schemeClr val="bg1"/>
                </a:solidFill>
                <a:ea typeface="微軟正黑體" pitchFamily="34" charset="-120"/>
              </a:rPr>
              <a:t>章綠能設施</a:t>
            </a:r>
            <a:r>
              <a:rPr lang="en-US" altLang="zh-TW" sz="1400" b="1">
                <a:solidFill>
                  <a:schemeClr val="bg1"/>
                </a:solidFill>
                <a:latin typeface="微軟正黑體" pitchFamily="34" charset="-120"/>
                <a:ea typeface="微軟正黑體" pitchFamily="34" charset="-120"/>
              </a:rPr>
              <a:t>(§27-§30)</a:t>
            </a:r>
            <a:endParaRPr lang="zh-TW" altLang="en-US" sz="1400" b="1">
              <a:solidFill>
                <a:schemeClr val="bg1"/>
              </a:solidFill>
              <a:latin typeface="微軟正黑體" pitchFamily="34" charset="-120"/>
              <a:ea typeface="微軟正黑體" pitchFamily="34" charset="-120"/>
            </a:endParaRPr>
          </a:p>
        </p:txBody>
      </p:sp>
      <p:sp>
        <p:nvSpPr>
          <p:cNvPr id="38936" name="AutoShape 24"/>
          <p:cNvSpPr>
            <a:spLocks noChangeArrowheads="1"/>
          </p:cNvSpPr>
          <p:nvPr/>
        </p:nvSpPr>
        <p:spPr bwMode="auto">
          <a:xfrm>
            <a:off x="2051050" y="2377606"/>
            <a:ext cx="2881313" cy="431800"/>
          </a:xfrm>
          <a:prstGeom prst="roundRect">
            <a:avLst>
              <a:gd name="adj" fmla="val 16667"/>
            </a:avLst>
          </a:prstGeom>
          <a:solidFill>
            <a:srgbClr val="E8FEE9"/>
          </a:solidFill>
          <a:ln w="9525">
            <a:solidFill>
              <a:schemeClr val="tx1"/>
            </a:solidFill>
            <a:round/>
            <a:headEnd/>
            <a:tailEnd/>
          </a:ln>
          <a:effectLst/>
        </p:spPr>
        <p:txBody>
          <a:bodyPr wrap="none" anchor="ctr"/>
          <a:lstStyle/>
          <a:p>
            <a:r>
              <a:rPr lang="zh-TW" altLang="en-US" sz="1800" b="1" dirty="0">
                <a:ea typeface="微軟正黑體" pitchFamily="34" charset="-120"/>
              </a:rPr>
              <a:t>第</a:t>
            </a:r>
            <a:r>
              <a:rPr lang="en-US" altLang="zh-TW" sz="1800" b="1" dirty="0">
                <a:ea typeface="微軟正黑體" pitchFamily="34" charset="-120"/>
              </a:rPr>
              <a:t>3</a:t>
            </a:r>
            <a:r>
              <a:rPr lang="zh-TW" altLang="en-US" sz="1800" b="1" dirty="0">
                <a:ea typeface="微軟正黑體" pitchFamily="34" charset="-120"/>
              </a:rPr>
              <a:t>章林業設施</a:t>
            </a:r>
            <a:r>
              <a:rPr lang="en-US" altLang="zh-TW" sz="1400" b="1" dirty="0">
                <a:latin typeface="微軟正黑體" pitchFamily="34" charset="-120"/>
                <a:ea typeface="微軟正黑體" pitchFamily="34" charset="-120"/>
              </a:rPr>
              <a:t>(§15-§17)</a:t>
            </a:r>
            <a:endParaRPr lang="zh-TW" altLang="en-US" sz="1400" b="1" dirty="0">
              <a:latin typeface="微軟正黑體" pitchFamily="34" charset="-120"/>
              <a:ea typeface="微軟正黑體" pitchFamily="34" charset="-120"/>
            </a:endParaRPr>
          </a:p>
        </p:txBody>
      </p:sp>
      <p:sp>
        <p:nvSpPr>
          <p:cNvPr id="38937" name="AutoShape 25"/>
          <p:cNvSpPr>
            <a:spLocks noChangeArrowheads="1"/>
          </p:cNvSpPr>
          <p:nvPr/>
        </p:nvSpPr>
        <p:spPr bwMode="auto">
          <a:xfrm>
            <a:off x="2051050" y="2917213"/>
            <a:ext cx="2881313" cy="431800"/>
          </a:xfrm>
          <a:prstGeom prst="roundRect">
            <a:avLst>
              <a:gd name="adj" fmla="val 16667"/>
            </a:avLst>
          </a:prstGeom>
          <a:solidFill>
            <a:srgbClr val="E8FEE9"/>
          </a:solidFill>
          <a:ln w="9525">
            <a:solidFill>
              <a:schemeClr val="tx1"/>
            </a:solidFill>
            <a:round/>
            <a:headEnd/>
            <a:tailEnd/>
          </a:ln>
          <a:effectLst/>
        </p:spPr>
        <p:txBody>
          <a:bodyPr wrap="none" anchor="ctr"/>
          <a:lstStyle/>
          <a:p>
            <a:r>
              <a:rPr lang="zh-TW" altLang="en-US" sz="1800" b="1">
                <a:ea typeface="微軟正黑體" pitchFamily="34" charset="-120"/>
              </a:rPr>
              <a:t>第</a:t>
            </a:r>
            <a:r>
              <a:rPr lang="en-US" altLang="zh-TW" sz="1800" b="1">
                <a:ea typeface="微軟正黑體" pitchFamily="34" charset="-120"/>
              </a:rPr>
              <a:t>4</a:t>
            </a:r>
            <a:r>
              <a:rPr lang="zh-TW" altLang="en-US" sz="1800" b="1">
                <a:ea typeface="微軟正黑體" pitchFamily="34" charset="-120"/>
              </a:rPr>
              <a:t>章自然保育設施</a:t>
            </a:r>
            <a:r>
              <a:rPr lang="en-US" altLang="zh-TW" sz="1400" b="1">
                <a:latin typeface="微軟正黑體" pitchFamily="34" charset="-120"/>
                <a:ea typeface="微軟正黑體" pitchFamily="34" charset="-120"/>
              </a:rPr>
              <a:t>(§18-§19)</a:t>
            </a:r>
            <a:endParaRPr lang="zh-TW" altLang="en-US" sz="1400" b="1">
              <a:latin typeface="微軟正黑體" pitchFamily="34" charset="-120"/>
              <a:ea typeface="微軟正黑體" pitchFamily="34" charset="-120"/>
            </a:endParaRPr>
          </a:p>
        </p:txBody>
      </p:sp>
      <p:sp>
        <p:nvSpPr>
          <p:cNvPr id="38938" name="AutoShape 26"/>
          <p:cNvSpPr>
            <a:spLocks noChangeArrowheads="1"/>
          </p:cNvSpPr>
          <p:nvPr/>
        </p:nvSpPr>
        <p:spPr bwMode="auto">
          <a:xfrm>
            <a:off x="2058987" y="3470622"/>
            <a:ext cx="2881313" cy="431800"/>
          </a:xfrm>
          <a:prstGeom prst="roundRect">
            <a:avLst>
              <a:gd name="adj" fmla="val 16667"/>
            </a:avLst>
          </a:prstGeom>
          <a:solidFill>
            <a:srgbClr val="E8FEE9"/>
          </a:solidFill>
          <a:ln w="9525">
            <a:solidFill>
              <a:schemeClr val="tx1"/>
            </a:solidFill>
            <a:round/>
            <a:headEnd/>
            <a:tailEnd/>
          </a:ln>
          <a:effectLst/>
        </p:spPr>
        <p:txBody>
          <a:bodyPr wrap="none" anchor="ctr"/>
          <a:lstStyle/>
          <a:p>
            <a:r>
              <a:rPr lang="zh-TW" altLang="en-US" sz="1800" b="1">
                <a:ea typeface="微軟正黑體" pitchFamily="34" charset="-120"/>
              </a:rPr>
              <a:t>第</a:t>
            </a:r>
            <a:r>
              <a:rPr lang="en-US" altLang="zh-TW" sz="1800" b="1">
                <a:ea typeface="微軟正黑體" pitchFamily="34" charset="-120"/>
              </a:rPr>
              <a:t>5</a:t>
            </a:r>
            <a:r>
              <a:rPr lang="zh-TW" altLang="en-US" sz="1800" b="1">
                <a:ea typeface="微軟正黑體" pitchFamily="34" charset="-120"/>
              </a:rPr>
              <a:t>章水產養殖設施</a:t>
            </a:r>
            <a:r>
              <a:rPr lang="en-US" altLang="zh-TW" sz="1400" b="1">
                <a:latin typeface="微軟正黑體" pitchFamily="34" charset="-120"/>
                <a:ea typeface="微軟正黑體" pitchFamily="34" charset="-120"/>
              </a:rPr>
              <a:t>(§20-§21)</a:t>
            </a:r>
            <a:endParaRPr lang="zh-TW" altLang="en-US" sz="1400" b="1">
              <a:latin typeface="微軟正黑體" pitchFamily="34" charset="-120"/>
              <a:ea typeface="微軟正黑體" pitchFamily="34" charset="-120"/>
            </a:endParaRPr>
          </a:p>
        </p:txBody>
      </p:sp>
      <p:sp>
        <p:nvSpPr>
          <p:cNvPr id="38939" name="AutoShape 27"/>
          <p:cNvSpPr>
            <a:spLocks noChangeArrowheads="1"/>
          </p:cNvSpPr>
          <p:nvPr/>
        </p:nvSpPr>
        <p:spPr bwMode="auto">
          <a:xfrm>
            <a:off x="2058987" y="4005064"/>
            <a:ext cx="2881313" cy="431800"/>
          </a:xfrm>
          <a:prstGeom prst="roundRect">
            <a:avLst>
              <a:gd name="adj" fmla="val 16667"/>
            </a:avLst>
          </a:prstGeom>
          <a:solidFill>
            <a:srgbClr val="E8FEE9"/>
          </a:solidFill>
          <a:ln w="9525">
            <a:solidFill>
              <a:schemeClr val="tx1"/>
            </a:solidFill>
            <a:round/>
            <a:headEnd/>
            <a:tailEnd/>
          </a:ln>
          <a:effectLst/>
        </p:spPr>
        <p:txBody>
          <a:bodyPr wrap="none" anchor="ctr"/>
          <a:lstStyle/>
          <a:p>
            <a:r>
              <a:rPr lang="zh-TW" altLang="en-US" sz="1800" b="1">
                <a:ea typeface="微軟正黑體" pitchFamily="34" charset="-120"/>
              </a:rPr>
              <a:t>第</a:t>
            </a:r>
            <a:r>
              <a:rPr lang="en-US" altLang="zh-TW" sz="1800" b="1">
                <a:ea typeface="微軟正黑體" pitchFamily="34" charset="-120"/>
              </a:rPr>
              <a:t>6</a:t>
            </a:r>
            <a:r>
              <a:rPr lang="zh-TW" altLang="en-US" sz="1800" b="1">
                <a:ea typeface="微軟正黑體" pitchFamily="34" charset="-120"/>
              </a:rPr>
              <a:t>章畜牧設施</a:t>
            </a:r>
            <a:r>
              <a:rPr lang="en-US" altLang="zh-TW" sz="1400" b="1">
                <a:latin typeface="微軟正黑體" pitchFamily="34" charset="-120"/>
                <a:ea typeface="微軟正黑體" pitchFamily="34" charset="-120"/>
              </a:rPr>
              <a:t>(§22-§23)</a:t>
            </a:r>
            <a:endParaRPr lang="zh-TW" altLang="en-US" sz="1400" b="1">
              <a:latin typeface="微軟正黑體" pitchFamily="34" charset="-120"/>
              <a:ea typeface="微軟正黑體" pitchFamily="34" charset="-120"/>
            </a:endParaRPr>
          </a:p>
        </p:txBody>
      </p:sp>
      <p:sp>
        <p:nvSpPr>
          <p:cNvPr id="38940" name="AutoShape 28"/>
          <p:cNvSpPr>
            <a:spLocks noChangeArrowheads="1"/>
          </p:cNvSpPr>
          <p:nvPr/>
        </p:nvSpPr>
        <p:spPr bwMode="auto">
          <a:xfrm>
            <a:off x="2073986" y="4514033"/>
            <a:ext cx="2881313" cy="431800"/>
          </a:xfrm>
          <a:prstGeom prst="roundRect">
            <a:avLst>
              <a:gd name="adj" fmla="val 16667"/>
            </a:avLst>
          </a:prstGeom>
          <a:solidFill>
            <a:srgbClr val="E8FEE9"/>
          </a:solidFill>
          <a:ln w="9525">
            <a:solidFill>
              <a:schemeClr val="tx1"/>
            </a:solidFill>
            <a:round/>
            <a:headEnd/>
            <a:tailEnd/>
          </a:ln>
          <a:effectLst/>
        </p:spPr>
        <p:txBody>
          <a:bodyPr wrap="none" anchor="ctr"/>
          <a:lstStyle/>
          <a:p>
            <a:r>
              <a:rPr lang="zh-TW" altLang="en-US" sz="1800" b="1">
                <a:ea typeface="微軟正黑體" pitchFamily="34" charset="-120"/>
              </a:rPr>
              <a:t>第</a:t>
            </a:r>
            <a:r>
              <a:rPr lang="en-US" altLang="zh-TW" sz="1800" b="1">
                <a:ea typeface="微軟正黑體" pitchFamily="34" charset="-120"/>
              </a:rPr>
              <a:t>7</a:t>
            </a:r>
            <a:r>
              <a:rPr lang="zh-TW" altLang="en-US" sz="1800" b="1">
                <a:ea typeface="微軟正黑體" pitchFamily="34" charset="-120"/>
              </a:rPr>
              <a:t>章休閒農業設施</a:t>
            </a:r>
            <a:r>
              <a:rPr lang="en-US" altLang="zh-TW" sz="1400" b="1">
                <a:latin typeface="微軟正黑體" pitchFamily="34" charset="-120"/>
                <a:ea typeface="微軟正黑體" pitchFamily="34" charset="-120"/>
              </a:rPr>
              <a:t>(§24-§26)</a:t>
            </a:r>
            <a:endParaRPr lang="zh-TW" altLang="en-US" sz="1400" b="1">
              <a:latin typeface="微軟正黑體" pitchFamily="34" charset="-120"/>
              <a:ea typeface="微軟正黑體" pitchFamily="34" charset="-120"/>
            </a:endParaRPr>
          </a:p>
        </p:txBody>
      </p:sp>
      <p:sp>
        <p:nvSpPr>
          <p:cNvPr id="38941" name="AutoShape 29"/>
          <p:cNvSpPr>
            <a:spLocks noChangeArrowheads="1"/>
          </p:cNvSpPr>
          <p:nvPr/>
        </p:nvSpPr>
        <p:spPr bwMode="auto">
          <a:xfrm>
            <a:off x="2069760" y="5876925"/>
            <a:ext cx="2881313" cy="431800"/>
          </a:xfrm>
          <a:prstGeom prst="roundRect">
            <a:avLst>
              <a:gd name="adj" fmla="val 16667"/>
            </a:avLst>
          </a:prstGeom>
          <a:solidFill>
            <a:srgbClr val="E8FEE9"/>
          </a:solidFill>
          <a:ln w="9525">
            <a:solidFill>
              <a:schemeClr val="tx1"/>
            </a:solidFill>
            <a:round/>
            <a:headEnd/>
            <a:tailEnd/>
          </a:ln>
          <a:effectLst/>
        </p:spPr>
        <p:txBody>
          <a:bodyPr wrap="none" anchor="ctr"/>
          <a:lstStyle/>
          <a:p>
            <a:r>
              <a:rPr lang="zh-TW" altLang="en-US" sz="1800" b="1">
                <a:ea typeface="微軟正黑體" pitchFamily="34" charset="-120"/>
              </a:rPr>
              <a:t>第</a:t>
            </a:r>
            <a:r>
              <a:rPr lang="en-US" altLang="zh-TW" sz="1800" b="1">
                <a:ea typeface="微軟正黑體" pitchFamily="34" charset="-120"/>
              </a:rPr>
              <a:t>9</a:t>
            </a:r>
            <a:r>
              <a:rPr lang="zh-TW" altLang="en-US" sz="1800" b="1">
                <a:ea typeface="微軟正黑體" pitchFamily="34" charset="-120"/>
              </a:rPr>
              <a:t>章附則</a:t>
            </a:r>
            <a:r>
              <a:rPr lang="en-US" altLang="zh-TW" sz="1400" b="1">
                <a:latin typeface="微軟正黑體" pitchFamily="34" charset="-120"/>
                <a:ea typeface="微軟正黑體" pitchFamily="34" charset="-120"/>
              </a:rPr>
              <a:t>(§31-§37)</a:t>
            </a:r>
            <a:endParaRPr lang="zh-TW" altLang="en-US" sz="1400" b="1">
              <a:latin typeface="微軟正黑體" pitchFamily="34" charset="-120"/>
              <a:ea typeface="微軟正黑體" pitchFamily="34" charset="-120"/>
            </a:endParaRPr>
          </a:p>
        </p:txBody>
      </p:sp>
      <p:sp>
        <p:nvSpPr>
          <p:cNvPr id="38942" name="Line 30"/>
          <p:cNvSpPr>
            <a:spLocks noChangeShapeType="1"/>
          </p:cNvSpPr>
          <p:nvPr/>
        </p:nvSpPr>
        <p:spPr bwMode="auto">
          <a:xfrm>
            <a:off x="1835150" y="1484313"/>
            <a:ext cx="215900" cy="0"/>
          </a:xfrm>
          <a:prstGeom prst="line">
            <a:avLst/>
          </a:prstGeom>
          <a:noFill/>
          <a:ln w="38100">
            <a:solidFill>
              <a:schemeClr val="tx1"/>
            </a:solidFill>
            <a:round/>
            <a:headEnd/>
            <a:tailEnd/>
          </a:ln>
          <a:effectLst/>
        </p:spPr>
        <p:txBody>
          <a:bodyPr/>
          <a:lstStyle/>
          <a:p>
            <a:endParaRPr lang="zh-TW" altLang="en-US"/>
          </a:p>
        </p:txBody>
      </p:sp>
      <p:sp>
        <p:nvSpPr>
          <p:cNvPr id="38943" name="Line 31"/>
          <p:cNvSpPr>
            <a:spLocks noChangeShapeType="1"/>
          </p:cNvSpPr>
          <p:nvPr/>
        </p:nvSpPr>
        <p:spPr bwMode="auto">
          <a:xfrm>
            <a:off x="1835150" y="2060575"/>
            <a:ext cx="215900" cy="0"/>
          </a:xfrm>
          <a:prstGeom prst="line">
            <a:avLst/>
          </a:prstGeom>
          <a:noFill/>
          <a:ln w="38100">
            <a:solidFill>
              <a:schemeClr val="tx1"/>
            </a:solidFill>
            <a:round/>
            <a:headEnd/>
            <a:tailEnd/>
          </a:ln>
          <a:effectLst/>
        </p:spPr>
        <p:txBody>
          <a:bodyPr/>
          <a:lstStyle/>
          <a:p>
            <a:endParaRPr lang="zh-TW" altLang="en-US"/>
          </a:p>
        </p:txBody>
      </p:sp>
      <p:sp>
        <p:nvSpPr>
          <p:cNvPr id="38944" name="Line 32"/>
          <p:cNvSpPr>
            <a:spLocks noChangeShapeType="1"/>
          </p:cNvSpPr>
          <p:nvPr/>
        </p:nvSpPr>
        <p:spPr bwMode="auto">
          <a:xfrm>
            <a:off x="1835150" y="2568625"/>
            <a:ext cx="215900" cy="0"/>
          </a:xfrm>
          <a:prstGeom prst="line">
            <a:avLst/>
          </a:prstGeom>
          <a:noFill/>
          <a:ln w="38100">
            <a:solidFill>
              <a:schemeClr val="tx1"/>
            </a:solidFill>
            <a:round/>
            <a:headEnd/>
            <a:tailEnd/>
          </a:ln>
          <a:effectLst/>
        </p:spPr>
        <p:txBody>
          <a:bodyPr/>
          <a:lstStyle/>
          <a:p>
            <a:endParaRPr lang="zh-TW" altLang="en-US"/>
          </a:p>
        </p:txBody>
      </p:sp>
      <p:sp>
        <p:nvSpPr>
          <p:cNvPr id="38945" name="Line 33"/>
          <p:cNvSpPr>
            <a:spLocks noChangeShapeType="1"/>
          </p:cNvSpPr>
          <p:nvPr/>
        </p:nvSpPr>
        <p:spPr bwMode="auto">
          <a:xfrm>
            <a:off x="1835150" y="3130960"/>
            <a:ext cx="215900" cy="0"/>
          </a:xfrm>
          <a:prstGeom prst="line">
            <a:avLst/>
          </a:prstGeom>
          <a:noFill/>
          <a:ln w="38100">
            <a:solidFill>
              <a:schemeClr val="tx1"/>
            </a:solidFill>
            <a:round/>
            <a:headEnd/>
            <a:tailEnd/>
          </a:ln>
          <a:effectLst/>
        </p:spPr>
        <p:txBody>
          <a:bodyPr/>
          <a:lstStyle/>
          <a:p>
            <a:endParaRPr lang="zh-TW" altLang="en-US"/>
          </a:p>
        </p:txBody>
      </p:sp>
      <p:sp>
        <p:nvSpPr>
          <p:cNvPr id="38946" name="Line 34"/>
          <p:cNvSpPr>
            <a:spLocks noChangeShapeType="1"/>
          </p:cNvSpPr>
          <p:nvPr/>
        </p:nvSpPr>
        <p:spPr bwMode="auto">
          <a:xfrm>
            <a:off x="1843087" y="3673036"/>
            <a:ext cx="215900" cy="0"/>
          </a:xfrm>
          <a:prstGeom prst="line">
            <a:avLst/>
          </a:prstGeom>
          <a:noFill/>
          <a:ln w="38100">
            <a:solidFill>
              <a:schemeClr val="tx1"/>
            </a:solidFill>
            <a:round/>
            <a:headEnd/>
            <a:tailEnd/>
          </a:ln>
          <a:effectLst/>
        </p:spPr>
        <p:txBody>
          <a:bodyPr/>
          <a:lstStyle/>
          <a:p>
            <a:endParaRPr lang="zh-TW" altLang="en-US"/>
          </a:p>
        </p:txBody>
      </p:sp>
      <p:sp>
        <p:nvSpPr>
          <p:cNvPr id="38947" name="Line 35"/>
          <p:cNvSpPr>
            <a:spLocks noChangeShapeType="1"/>
          </p:cNvSpPr>
          <p:nvPr/>
        </p:nvSpPr>
        <p:spPr bwMode="auto">
          <a:xfrm>
            <a:off x="1835150" y="4220964"/>
            <a:ext cx="215900" cy="0"/>
          </a:xfrm>
          <a:prstGeom prst="line">
            <a:avLst/>
          </a:prstGeom>
          <a:noFill/>
          <a:ln w="38100">
            <a:solidFill>
              <a:schemeClr val="tx1"/>
            </a:solidFill>
            <a:round/>
            <a:headEnd/>
            <a:tailEnd/>
          </a:ln>
          <a:effectLst/>
        </p:spPr>
        <p:txBody>
          <a:bodyPr/>
          <a:lstStyle/>
          <a:p>
            <a:endParaRPr lang="zh-TW" altLang="en-US"/>
          </a:p>
        </p:txBody>
      </p:sp>
      <p:sp>
        <p:nvSpPr>
          <p:cNvPr id="38948" name="Line 36"/>
          <p:cNvSpPr>
            <a:spLocks noChangeShapeType="1"/>
          </p:cNvSpPr>
          <p:nvPr/>
        </p:nvSpPr>
        <p:spPr bwMode="auto">
          <a:xfrm>
            <a:off x="1843087" y="4781550"/>
            <a:ext cx="215900" cy="0"/>
          </a:xfrm>
          <a:prstGeom prst="line">
            <a:avLst/>
          </a:prstGeom>
          <a:noFill/>
          <a:ln w="38100">
            <a:solidFill>
              <a:schemeClr val="tx1"/>
            </a:solidFill>
            <a:round/>
            <a:headEnd/>
            <a:tailEnd/>
          </a:ln>
          <a:effectLst/>
        </p:spPr>
        <p:txBody>
          <a:bodyPr/>
          <a:lstStyle/>
          <a:p>
            <a:endParaRPr lang="zh-TW" altLang="en-US"/>
          </a:p>
        </p:txBody>
      </p:sp>
      <p:sp>
        <p:nvSpPr>
          <p:cNvPr id="38950" name="Line 38"/>
          <p:cNvSpPr>
            <a:spLocks noChangeShapeType="1"/>
          </p:cNvSpPr>
          <p:nvPr/>
        </p:nvSpPr>
        <p:spPr bwMode="auto">
          <a:xfrm>
            <a:off x="1849452" y="5384030"/>
            <a:ext cx="215900" cy="0"/>
          </a:xfrm>
          <a:prstGeom prst="line">
            <a:avLst/>
          </a:prstGeom>
          <a:noFill/>
          <a:ln w="38100">
            <a:solidFill>
              <a:schemeClr val="tx1"/>
            </a:solidFill>
            <a:round/>
            <a:headEnd/>
            <a:tailEnd/>
          </a:ln>
          <a:effectLst/>
        </p:spPr>
        <p:txBody>
          <a:bodyPr/>
          <a:lstStyle/>
          <a:p>
            <a:endParaRPr lang="zh-TW" altLang="en-US"/>
          </a:p>
        </p:txBody>
      </p:sp>
      <p:sp>
        <p:nvSpPr>
          <p:cNvPr id="38951" name="Line 39"/>
          <p:cNvSpPr>
            <a:spLocks noChangeShapeType="1"/>
          </p:cNvSpPr>
          <p:nvPr/>
        </p:nvSpPr>
        <p:spPr bwMode="auto">
          <a:xfrm>
            <a:off x="1835150" y="6092825"/>
            <a:ext cx="215900" cy="0"/>
          </a:xfrm>
          <a:prstGeom prst="line">
            <a:avLst/>
          </a:prstGeom>
          <a:noFill/>
          <a:ln w="38100">
            <a:solidFill>
              <a:schemeClr val="tx1"/>
            </a:solidFill>
            <a:round/>
            <a:headEnd/>
            <a:tailEnd/>
          </a:ln>
          <a:effectLst/>
        </p:spPr>
        <p:txBody>
          <a:bodyPr/>
          <a:lstStyle/>
          <a:p>
            <a:endParaRPr lang="zh-TW" altLang="en-US"/>
          </a:p>
        </p:txBody>
      </p:sp>
      <p:sp>
        <p:nvSpPr>
          <p:cNvPr id="38952" name="Line 40"/>
          <p:cNvSpPr>
            <a:spLocks noChangeShapeType="1"/>
          </p:cNvSpPr>
          <p:nvPr/>
        </p:nvSpPr>
        <p:spPr bwMode="auto">
          <a:xfrm>
            <a:off x="4932363" y="1485241"/>
            <a:ext cx="287337" cy="0"/>
          </a:xfrm>
          <a:prstGeom prst="line">
            <a:avLst/>
          </a:prstGeom>
          <a:noFill/>
          <a:ln w="38100">
            <a:solidFill>
              <a:schemeClr val="tx1"/>
            </a:solidFill>
            <a:round/>
            <a:headEnd/>
            <a:tailEnd/>
          </a:ln>
          <a:effectLst/>
        </p:spPr>
        <p:txBody>
          <a:bodyPr/>
          <a:lstStyle/>
          <a:p>
            <a:endParaRPr lang="zh-TW" altLang="en-US"/>
          </a:p>
        </p:txBody>
      </p:sp>
      <p:sp>
        <p:nvSpPr>
          <p:cNvPr id="38953" name="Text Box 41"/>
          <p:cNvSpPr txBox="1">
            <a:spLocks noChangeArrowheads="1"/>
          </p:cNvSpPr>
          <p:nvPr/>
        </p:nvSpPr>
        <p:spPr bwMode="auto">
          <a:xfrm>
            <a:off x="5209537" y="923328"/>
            <a:ext cx="3527425" cy="1165225"/>
          </a:xfrm>
          <a:prstGeom prst="rect">
            <a:avLst/>
          </a:prstGeom>
          <a:noFill/>
          <a:ln w="9525">
            <a:solidFill>
              <a:schemeClr val="tx1"/>
            </a:solidFill>
            <a:miter lim="800000"/>
            <a:headEnd/>
            <a:tailEnd/>
          </a:ln>
          <a:effectLst/>
        </p:spPr>
        <p:txBody>
          <a:bodyPr>
            <a:spAutoFit/>
          </a:bodyPr>
          <a:lstStyle/>
          <a:p>
            <a:pPr algn="just"/>
            <a:r>
              <a:rPr lang="zh-TW" altLang="en-US" sz="1400" b="1" dirty="0">
                <a:latin typeface="微軟正黑體" pitchFamily="34" charset="-120"/>
                <a:ea typeface="微軟正黑體" pitchFamily="34" charset="-120"/>
              </a:rPr>
              <a:t>立法依據</a:t>
            </a:r>
            <a:r>
              <a:rPr lang="en-US" altLang="zh-TW" sz="1400" b="1" dirty="0">
                <a:latin typeface="微軟正黑體" pitchFamily="34" charset="-120"/>
                <a:ea typeface="微軟正黑體" pitchFamily="34" charset="-120"/>
              </a:rPr>
              <a:t>(§1)</a:t>
            </a:r>
            <a:r>
              <a:rPr lang="zh-TW" altLang="en-US" sz="1400" b="1" dirty="0">
                <a:latin typeface="微軟正黑體" pitchFamily="34" charset="-120"/>
                <a:ea typeface="微軟正黑體" pitchFamily="34" charset="-120"/>
              </a:rPr>
              <a:t>、農業用地範圍</a:t>
            </a:r>
            <a:r>
              <a:rPr lang="en-US" altLang="zh-TW" sz="1400" b="1" dirty="0">
                <a:latin typeface="微軟正黑體" pitchFamily="34" charset="-120"/>
                <a:ea typeface="微軟正黑體" pitchFamily="34" charset="-120"/>
              </a:rPr>
              <a:t>(§2)</a:t>
            </a:r>
            <a:r>
              <a:rPr lang="zh-TW" altLang="en-US" sz="1400" b="1" dirty="0">
                <a:latin typeface="微軟正黑體" pitchFamily="34" charset="-120"/>
                <a:ea typeface="微軟正黑體" pitchFamily="34" charset="-120"/>
              </a:rPr>
              <a:t>、農業設施種類</a:t>
            </a:r>
            <a:r>
              <a:rPr lang="en-US" altLang="zh-TW" sz="1400" b="1" dirty="0">
                <a:latin typeface="微軟正黑體" pitchFamily="34" charset="-120"/>
                <a:ea typeface="微軟正黑體" pitchFamily="34" charset="-120"/>
              </a:rPr>
              <a:t>(§3)</a:t>
            </a:r>
            <a:r>
              <a:rPr lang="zh-TW" altLang="en-US" sz="1400" b="1" dirty="0">
                <a:latin typeface="微軟正黑體" pitchFamily="34" charset="-120"/>
                <a:ea typeface="微軟正黑體" pitchFamily="34" charset="-120"/>
              </a:rPr>
              <a:t>、申請容許使用文件及審定機關</a:t>
            </a:r>
            <a:r>
              <a:rPr lang="en-US" altLang="zh-TW" sz="1400" b="1" dirty="0">
                <a:latin typeface="微軟正黑體" pitchFamily="34" charset="-120"/>
                <a:ea typeface="微軟正黑體" pitchFamily="34" charset="-120"/>
              </a:rPr>
              <a:t>(§4</a:t>
            </a:r>
            <a:r>
              <a:rPr lang="en-US" altLang="en-US" sz="1400" b="1" dirty="0">
                <a:latin typeface="微軟正黑體" pitchFamily="34" charset="-120"/>
                <a:ea typeface="微軟正黑體" pitchFamily="34" charset="-120"/>
              </a:rPr>
              <a:t>-§</a:t>
            </a:r>
            <a:r>
              <a:rPr lang="en-US" altLang="zh-TW" sz="1400" b="1" dirty="0">
                <a:latin typeface="微軟正黑體" pitchFamily="34" charset="-120"/>
                <a:ea typeface="微軟正黑體" pitchFamily="34" charset="-120"/>
              </a:rPr>
              <a:t>5)</a:t>
            </a:r>
            <a:r>
              <a:rPr lang="zh-TW" altLang="en-US" sz="1400" b="1" dirty="0">
                <a:latin typeface="微軟正黑體" pitchFamily="34" charset="-120"/>
                <a:ea typeface="微軟正黑體" pitchFamily="34" charset="-120"/>
              </a:rPr>
              <a:t>、不同意之情形</a:t>
            </a:r>
            <a:r>
              <a:rPr lang="en-US" altLang="zh-TW" sz="1400" b="1" dirty="0">
                <a:latin typeface="微軟正黑體" pitchFamily="34" charset="-120"/>
                <a:ea typeface="微軟正黑體" pitchFamily="34" charset="-120"/>
              </a:rPr>
              <a:t>(</a:t>
            </a:r>
            <a:r>
              <a:rPr lang="en-US" altLang="zh-TW" sz="1400" b="1" dirty="0">
                <a:latin typeface="微軟正黑體" pitchFamily="34" charset="-120"/>
                <a:ea typeface="微軟正黑體" pitchFamily="34" charset="-120"/>
                <a:cs typeface="Times New Roman" pitchFamily="18" charset="0"/>
              </a:rPr>
              <a:t>§6)</a:t>
            </a:r>
            <a:r>
              <a:rPr lang="zh-TW" altLang="en-US" sz="1400" b="1" dirty="0">
                <a:latin typeface="微軟正黑體" pitchFamily="34" charset="-120"/>
                <a:ea typeface="微軟正黑體" pitchFamily="34" charset="-120"/>
              </a:rPr>
              <a:t>、設置面積比例及高度</a:t>
            </a:r>
            <a:r>
              <a:rPr lang="en-US" altLang="zh-TW" sz="1400" b="1" dirty="0">
                <a:latin typeface="微軟正黑體" pitchFamily="34" charset="-120"/>
                <a:ea typeface="微軟正黑體" pitchFamily="34" charset="-120"/>
              </a:rPr>
              <a:t>(§7-§8)</a:t>
            </a:r>
            <a:r>
              <a:rPr lang="zh-TW" altLang="en-US" sz="1400" b="1" dirty="0">
                <a:latin typeface="微軟正黑體" pitchFamily="34" charset="-120"/>
                <a:ea typeface="微軟正黑體" pitchFamily="34" charset="-120"/>
              </a:rPr>
              <a:t>、專案計畫及農產專區例外規定</a:t>
            </a:r>
            <a:r>
              <a:rPr lang="en-US" altLang="zh-TW" sz="1400" b="1" dirty="0">
                <a:latin typeface="微軟正黑體" pitchFamily="34" charset="-120"/>
                <a:ea typeface="微軟正黑體" pitchFamily="34" charset="-120"/>
              </a:rPr>
              <a:t>(§9-§10)</a:t>
            </a:r>
            <a:r>
              <a:rPr lang="zh-TW" altLang="en-US" sz="1400" b="1" dirty="0">
                <a:latin typeface="微軟正黑體" pitchFamily="34" charset="-120"/>
                <a:ea typeface="微軟正黑體" pitchFamily="34" charset="-120"/>
              </a:rPr>
              <a:t>、</a:t>
            </a:r>
            <a:r>
              <a:rPr lang="en-US" altLang="zh-TW" sz="1400" b="1" dirty="0">
                <a:latin typeface="微軟正黑體" pitchFamily="34" charset="-120"/>
                <a:ea typeface="微軟正黑體" pitchFamily="34" charset="-120"/>
              </a:rPr>
              <a:t> </a:t>
            </a:r>
            <a:r>
              <a:rPr lang="zh-TW" altLang="en-US" sz="1400" b="1" dirty="0">
                <a:latin typeface="微軟正黑體" pitchFamily="34" charset="-120"/>
                <a:ea typeface="微軟正黑體" pitchFamily="34" charset="-120"/>
              </a:rPr>
              <a:t>設置面積總和</a:t>
            </a:r>
            <a:r>
              <a:rPr lang="en-US" altLang="zh-TW" sz="1400" b="1" dirty="0">
                <a:latin typeface="微軟正黑體" pitchFamily="34" charset="-120"/>
                <a:ea typeface="微軟正黑體" pitchFamily="34" charset="-120"/>
              </a:rPr>
              <a:t>(§11) </a:t>
            </a:r>
            <a:endParaRPr lang="zh-TW" altLang="en-US" sz="1400" b="1" dirty="0">
              <a:latin typeface="微軟正黑體" pitchFamily="34" charset="-120"/>
              <a:ea typeface="微軟正黑體" pitchFamily="34" charset="-120"/>
            </a:endParaRPr>
          </a:p>
        </p:txBody>
      </p:sp>
      <p:sp>
        <p:nvSpPr>
          <p:cNvPr id="38954" name="Line 42"/>
          <p:cNvSpPr>
            <a:spLocks noChangeShapeType="1"/>
          </p:cNvSpPr>
          <p:nvPr/>
        </p:nvSpPr>
        <p:spPr bwMode="auto">
          <a:xfrm>
            <a:off x="4940300" y="2088553"/>
            <a:ext cx="144462" cy="0"/>
          </a:xfrm>
          <a:prstGeom prst="line">
            <a:avLst/>
          </a:prstGeom>
          <a:noFill/>
          <a:ln w="38100">
            <a:solidFill>
              <a:schemeClr val="tx1"/>
            </a:solidFill>
            <a:round/>
            <a:headEnd/>
            <a:tailEnd/>
          </a:ln>
          <a:effectLst/>
        </p:spPr>
        <p:txBody>
          <a:bodyPr/>
          <a:lstStyle/>
          <a:p>
            <a:endParaRPr lang="zh-TW" altLang="en-US"/>
          </a:p>
        </p:txBody>
      </p:sp>
      <p:sp>
        <p:nvSpPr>
          <p:cNvPr id="38955" name="Line 43"/>
          <p:cNvSpPr>
            <a:spLocks noChangeShapeType="1"/>
          </p:cNvSpPr>
          <p:nvPr/>
        </p:nvSpPr>
        <p:spPr bwMode="auto">
          <a:xfrm>
            <a:off x="5065477" y="2082517"/>
            <a:ext cx="1426" cy="2138447"/>
          </a:xfrm>
          <a:prstGeom prst="line">
            <a:avLst/>
          </a:prstGeom>
          <a:noFill/>
          <a:ln w="38100">
            <a:solidFill>
              <a:schemeClr val="tx1"/>
            </a:solidFill>
            <a:round/>
            <a:headEnd/>
            <a:tailEnd/>
          </a:ln>
          <a:effectLst/>
        </p:spPr>
        <p:txBody>
          <a:bodyPr/>
          <a:lstStyle/>
          <a:p>
            <a:endParaRPr lang="zh-TW" altLang="en-US"/>
          </a:p>
        </p:txBody>
      </p:sp>
      <p:sp>
        <p:nvSpPr>
          <p:cNvPr id="38956" name="Line 44"/>
          <p:cNvSpPr>
            <a:spLocks noChangeShapeType="1"/>
          </p:cNvSpPr>
          <p:nvPr/>
        </p:nvSpPr>
        <p:spPr bwMode="auto">
          <a:xfrm>
            <a:off x="4940300" y="4220964"/>
            <a:ext cx="144462" cy="0"/>
          </a:xfrm>
          <a:prstGeom prst="line">
            <a:avLst/>
          </a:prstGeom>
          <a:noFill/>
          <a:ln w="38100">
            <a:solidFill>
              <a:schemeClr val="tx1"/>
            </a:solidFill>
            <a:round/>
            <a:headEnd/>
            <a:tailEnd/>
          </a:ln>
          <a:effectLst/>
        </p:spPr>
        <p:txBody>
          <a:bodyPr/>
          <a:lstStyle/>
          <a:p>
            <a:endParaRPr lang="zh-TW" altLang="en-US"/>
          </a:p>
        </p:txBody>
      </p:sp>
      <p:sp>
        <p:nvSpPr>
          <p:cNvPr id="38957" name="Line 45"/>
          <p:cNvSpPr>
            <a:spLocks noChangeShapeType="1"/>
          </p:cNvSpPr>
          <p:nvPr/>
        </p:nvSpPr>
        <p:spPr bwMode="auto">
          <a:xfrm>
            <a:off x="4932363" y="2593506"/>
            <a:ext cx="144462" cy="0"/>
          </a:xfrm>
          <a:prstGeom prst="line">
            <a:avLst/>
          </a:prstGeom>
          <a:noFill/>
          <a:ln w="38100">
            <a:solidFill>
              <a:schemeClr val="tx1"/>
            </a:solidFill>
            <a:round/>
            <a:headEnd/>
            <a:tailEnd/>
          </a:ln>
          <a:effectLst/>
        </p:spPr>
        <p:txBody>
          <a:bodyPr/>
          <a:lstStyle/>
          <a:p>
            <a:endParaRPr lang="zh-TW" altLang="en-US"/>
          </a:p>
        </p:txBody>
      </p:sp>
      <p:sp>
        <p:nvSpPr>
          <p:cNvPr id="38958" name="Line 46"/>
          <p:cNvSpPr>
            <a:spLocks noChangeShapeType="1"/>
          </p:cNvSpPr>
          <p:nvPr/>
        </p:nvSpPr>
        <p:spPr bwMode="auto">
          <a:xfrm>
            <a:off x="4923235" y="3131839"/>
            <a:ext cx="332183" cy="9823"/>
          </a:xfrm>
          <a:prstGeom prst="line">
            <a:avLst/>
          </a:prstGeom>
          <a:noFill/>
          <a:ln w="38100">
            <a:solidFill>
              <a:schemeClr val="tx1"/>
            </a:solidFill>
            <a:round/>
            <a:headEnd/>
            <a:tailEnd/>
          </a:ln>
          <a:effectLst/>
        </p:spPr>
        <p:txBody>
          <a:bodyPr/>
          <a:lstStyle/>
          <a:p>
            <a:endParaRPr lang="zh-TW" altLang="en-US"/>
          </a:p>
        </p:txBody>
      </p:sp>
      <p:sp>
        <p:nvSpPr>
          <p:cNvPr id="38959" name="Line 47"/>
          <p:cNvSpPr>
            <a:spLocks noChangeShapeType="1"/>
          </p:cNvSpPr>
          <p:nvPr/>
        </p:nvSpPr>
        <p:spPr bwMode="auto">
          <a:xfrm>
            <a:off x="4920221" y="3673036"/>
            <a:ext cx="144462" cy="0"/>
          </a:xfrm>
          <a:prstGeom prst="line">
            <a:avLst/>
          </a:prstGeom>
          <a:noFill/>
          <a:ln w="38100">
            <a:solidFill>
              <a:schemeClr val="tx1"/>
            </a:solidFill>
            <a:round/>
            <a:headEnd/>
            <a:tailEnd/>
          </a:ln>
          <a:effectLst/>
        </p:spPr>
        <p:txBody>
          <a:bodyPr/>
          <a:lstStyle/>
          <a:p>
            <a:endParaRPr lang="zh-TW" altLang="en-US"/>
          </a:p>
        </p:txBody>
      </p:sp>
      <p:sp>
        <p:nvSpPr>
          <p:cNvPr id="38960" name="Text Box 48"/>
          <p:cNvSpPr txBox="1">
            <a:spLocks noChangeArrowheads="1"/>
          </p:cNvSpPr>
          <p:nvPr/>
        </p:nvSpPr>
        <p:spPr bwMode="auto">
          <a:xfrm>
            <a:off x="5255418" y="2772331"/>
            <a:ext cx="3491707" cy="738664"/>
          </a:xfrm>
          <a:prstGeom prst="rect">
            <a:avLst/>
          </a:prstGeom>
          <a:noFill/>
          <a:ln w="9525">
            <a:solidFill>
              <a:schemeClr val="tx1"/>
            </a:solidFill>
            <a:miter lim="800000"/>
            <a:headEnd/>
            <a:tailEnd/>
          </a:ln>
          <a:effectLst/>
        </p:spPr>
        <p:txBody>
          <a:bodyPr wrap="square">
            <a:spAutoFit/>
          </a:bodyPr>
          <a:lstStyle/>
          <a:p>
            <a:pPr algn="just"/>
            <a:r>
              <a:rPr lang="zh-TW" altLang="en-US" sz="1400" b="1" dirty="0">
                <a:latin typeface="微軟正黑體" pitchFamily="34" charset="-120"/>
                <a:ea typeface="微軟正黑體" pitchFamily="34" charset="-120"/>
              </a:rPr>
              <a:t>經營計畫應載明之事項、設施之再分類</a:t>
            </a:r>
            <a:r>
              <a:rPr lang="en-US" altLang="zh-TW" sz="1400" b="1" dirty="0">
                <a:latin typeface="微軟正黑體" pitchFamily="34" charset="-120"/>
                <a:ea typeface="微軟正黑體" pitchFamily="34" charset="-120"/>
              </a:rPr>
              <a:t>(</a:t>
            </a:r>
            <a:r>
              <a:rPr lang="zh-TW" altLang="en-US" sz="1400" b="1" dirty="0">
                <a:latin typeface="微軟正黑體" pitchFamily="34" charset="-120"/>
                <a:ea typeface="微軟正黑體" pitchFamily="34" charset="-120"/>
              </a:rPr>
              <a:t>類別</a:t>
            </a:r>
            <a:r>
              <a:rPr lang="zh-TW" altLang="en-US" sz="1400" b="1" dirty="0">
                <a:latin typeface="微軟正黑體"/>
                <a:ea typeface="微軟正黑體"/>
              </a:rPr>
              <a:t>、使用許可細目</a:t>
            </a:r>
            <a:r>
              <a:rPr lang="zh-TW" altLang="en-US" sz="1400" b="1" dirty="0">
                <a:latin typeface="微軟正黑體" pitchFamily="34" charset="-120"/>
                <a:ea typeface="微軟正黑體" pitchFamily="34" charset="-120"/>
              </a:rPr>
              <a:t>、申請基準或條件、可申請用地別</a:t>
            </a:r>
            <a:r>
              <a:rPr lang="en-US" altLang="zh-TW" sz="1400" b="1" dirty="0">
                <a:latin typeface="微軟正黑體" pitchFamily="34" charset="-120"/>
                <a:ea typeface="微軟正黑體" pitchFamily="34" charset="-120"/>
                <a:cs typeface="Times New Roman" pitchFamily="18" charset="0"/>
              </a:rPr>
              <a:t>)</a:t>
            </a:r>
            <a:r>
              <a:rPr lang="zh-TW" altLang="en-US" sz="1400" b="1" dirty="0">
                <a:latin typeface="微軟正黑體" pitchFamily="34" charset="-120"/>
                <a:ea typeface="微軟正黑體" pitchFamily="34" charset="-120"/>
              </a:rPr>
              <a:t>、其他例外規定</a:t>
            </a:r>
          </a:p>
        </p:txBody>
      </p:sp>
      <p:sp>
        <p:nvSpPr>
          <p:cNvPr id="38961" name="Text Box 49"/>
          <p:cNvSpPr txBox="1">
            <a:spLocks noChangeArrowheads="1"/>
          </p:cNvSpPr>
          <p:nvPr/>
        </p:nvSpPr>
        <p:spPr bwMode="auto">
          <a:xfrm>
            <a:off x="5233087" y="4425799"/>
            <a:ext cx="3514038" cy="527050"/>
          </a:xfrm>
          <a:prstGeom prst="rect">
            <a:avLst/>
          </a:prstGeom>
          <a:noFill/>
          <a:ln w="9525">
            <a:solidFill>
              <a:schemeClr val="tx1"/>
            </a:solidFill>
            <a:miter lim="800000"/>
            <a:headEnd/>
            <a:tailEnd/>
          </a:ln>
          <a:effectLst/>
        </p:spPr>
        <p:txBody>
          <a:bodyPr wrap="square">
            <a:spAutoFit/>
          </a:bodyPr>
          <a:lstStyle/>
          <a:p>
            <a:pPr algn="just"/>
            <a:r>
              <a:rPr lang="zh-TW" altLang="en-US" sz="1400" b="1" dirty="0">
                <a:latin typeface="微軟正黑體" pitchFamily="34" charset="-120"/>
                <a:ea typeface="微軟正黑體" pitchFamily="34" charset="-120"/>
              </a:rPr>
              <a:t>依休閒農業輔導管理辦法規定，即休閒農業設施依該辦法，農業設施依本辦法</a:t>
            </a:r>
          </a:p>
        </p:txBody>
      </p:sp>
      <p:sp>
        <p:nvSpPr>
          <p:cNvPr id="38962" name="Line 50"/>
          <p:cNvSpPr>
            <a:spLocks noChangeShapeType="1"/>
          </p:cNvSpPr>
          <p:nvPr/>
        </p:nvSpPr>
        <p:spPr bwMode="auto">
          <a:xfrm>
            <a:off x="4977814" y="4706850"/>
            <a:ext cx="255273" cy="0"/>
          </a:xfrm>
          <a:prstGeom prst="line">
            <a:avLst/>
          </a:prstGeom>
          <a:noFill/>
          <a:ln w="38100">
            <a:solidFill>
              <a:schemeClr val="tx1"/>
            </a:solidFill>
            <a:round/>
            <a:headEnd/>
            <a:tailEnd/>
          </a:ln>
          <a:effectLst/>
        </p:spPr>
        <p:txBody>
          <a:bodyPr/>
          <a:lstStyle/>
          <a:p>
            <a:endParaRPr lang="zh-TW" altLang="en-US"/>
          </a:p>
        </p:txBody>
      </p:sp>
      <p:sp>
        <p:nvSpPr>
          <p:cNvPr id="35" name="Line 50"/>
          <p:cNvSpPr>
            <a:spLocks noChangeShapeType="1"/>
          </p:cNvSpPr>
          <p:nvPr/>
        </p:nvSpPr>
        <p:spPr bwMode="auto">
          <a:xfrm>
            <a:off x="4969180" y="5384030"/>
            <a:ext cx="263907" cy="0"/>
          </a:xfrm>
          <a:prstGeom prst="line">
            <a:avLst/>
          </a:prstGeom>
          <a:noFill/>
          <a:ln w="38100">
            <a:solidFill>
              <a:schemeClr val="tx1"/>
            </a:solidFill>
            <a:round/>
            <a:headEnd/>
            <a:tailEnd/>
          </a:ln>
          <a:effectLst/>
        </p:spPr>
        <p:txBody>
          <a:bodyPr/>
          <a:lstStyle/>
          <a:p>
            <a:endParaRPr lang="zh-TW" altLang="en-US"/>
          </a:p>
        </p:txBody>
      </p:sp>
      <p:sp>
        <p:nvSpPr>
          <p:cNvPr id="36" name="Text Box 49"/>
          <p:cNvSpPr txBox="1">
            <a:spLocks noChangeArrowheads="1"/>
          </p:cNvSpPr>
          <p:nvPr/>
        </p:nvSpPr>
        <p:spPr bwMode="auto">
          <a:xfrm>
            <a:off x="5222877" y="5014698"/>
            <a:ext cx="3514038" cy="738664"/>
          </a:xfrm>
          <a:prstGeom prst="rect">
            <a:avLst/>
          </a:prstGeom>
          <a:solidFill>
            <a:schemeClr val="accent2">
              <a:lumMod val="40000"/>
              <a:lumOff val="60000"/>
            </a:schemeClr>
          </a:solidFill>
          <a:ln w="9525">
            <a:solidFill>
              <a:schemeClr val="tx1"/>
            </a:solidFill>
            <a:miter lim="800000"/>
            <a:headEnd/>
            <a:tailEnd/>
          </a:ln>
          <a:effectLst/>
        </p:spPr>
        <p:txBody>
          <a:bodyPr wrap="square">
            <a:spAutoFit/>
          </a:bodyPr>
          <a:lstStyle/>
          <a:p>
            <a:pPr algn="just"/>
            <a:r>
              <a:rPr lang="zh-TW" altLang="en-US" sz="1400" b="1" dirty="0">
                <a:latin typeface="微軟正黑體" pitchFamily="34" charset="-120"/>
                <a:ea typeface="微軟正黑體" pitchFamily="34" charset="-120"/>
              </a:rPr>
              <a:t>綠能設施種類及設置條件</a:t>
            </a:r>
            <a:r>
              <a:rPr lang="en-US" altLang="zh-TW" sz="1400" b="1" dirty="0">
                <a:latin typeface="微軟正黑體" pitchFamily="34" charset="-120"/>
                <a:ea typeface="微軟正黑體" pitchFamily="34" charset="-120"/>
              </a:rPr>
              <a:t>(§27) </a:t>
            </a:r>
            <a:r>
              <a:rPr lang="zh-TW" altLang="en-US" sz="1400" b="1" dirty="0">
                <a:latin typeface="微軟正黑體"/>
                <a:ea typeface="微軟正黑體"/>
              </a:rPr>
              <a:t>、農業設施屋頂附屬設置</a:t>
            </a:r>
            <a:r>
              <a:rPr lang="en-US" altLang="zh-TW" sz="1400" b="1" dirty="0">
                <a:latin typeface="微軟正黑體" pitchFamily="34" charset="-120"/>
                <a:ea typeface="微軟正黑體" pitchFamily="34" charset="-120"/>
              </a:rPr>
              <a:t>(§28) </a:t>
            </a:r>
            <a:r>
              <a:rPr lang="zh-TW" altLang="en-US" sz="1400" b="1" dirty="0">
                <a:latin typeface="微軟正黑體"/>
                <a:ea typeface="微軟正黑體"/>
              </a:rPr>
              <a:t>、地面營農型</a:t>
            </a:r>
            <a:r>
              <a:rPr lang="en-US" altLang="zh-TW" sz="1400" b="1" dirty="0">
                <a:latin typeface="微軟正黑體" pitchFamily="34" charset="-120"/>
                <a:ea typeface="微軟正黑體" pitchFamily="34" charset="-120"/>
              </a:rPr>
              <a:t>(§29)</a:t>
            </a:r>
            <a:r>
              <a:rPr lang="zh-TW" altLang="en-US" sz="1400" b="1" dirty="0">
                <a:latin typeface="微軟正黑體"/>
                <a:ea typeface="微軟正黑體"/>
              </a:rPr>
              <a:t>及不利農業經營地區設置</a:t>
            </a:r>
            <a:r>
              <a:rPr lang="en-US" altLang="zh-TW" sz="1400" b="1" dirty="0">
                <a:latin typeface="微軟正黑體" pitchFamily="34" charset="-120"/>
                <a:ea typeface="微軟正黑體" pitchFamily="34" charset="-120"/>
              </a:rPr>
              <a:t>(§30)</a:t>
            </a:r>
            <a:r>
              <a:rPr lang="zh-TW" altLang="en-US" sz="1400" b="1" dirty="0">
                <a:latin typeface="微軟正黑體"/>
                <a:ea typeface="微軟正黑體"/>
              </a:rPr>
              <a:t>之規定</a:t>
            </a:r>
            <a:endParaRPr lang="zh-TW" altLang="en-US" sz="1400" b="1" dirty="0">
              <a:latin typeface="微軟正黑體" pitchFamily="34" charset="-120"/>
              <a:ea typeface="微軟正黑體" pitchFamily="34" charset="-120"/>
            </a:endParaRPr>
          </a:p>
        </p:txBody>
      </p:sp>
      <p:sp>
        <p:nvSpPr>
          <p:cNvPr id="37" name="Line 50"/>
          <p:cNvSpPr>
            <a:spLocks noChangeShapeType="1"/>
          </p:cNvSpPr>
          <p:nvPr/>
        </p:nvSpPr>
        <p:spPr bwMode="auto">
          <a:xfrm>
            <a:off x="4958970" y="6092825"/>
            <a:ext cx="263907" cy="0"/>
          </a:xfrm>
          <a:prstGeom prst="line">
            <a:avLst/>
          </a:prstGeom>
          <a:noFill/>
          <a:ln w="38100">
            <a:solidFill>
              <a:schemeClr val="tx1"/>
            </a:solidFill>
            <a:round/>
            <a:headEnd/>
            <a:tailEnd/>
          </a:ln>
          <a:effectLst/>
        </p:spPr>
        <p:txBody>
          <a:bodyPr/>
          <a:lstStyle/>
          <a:p>
            <a:endParaRPr lang="zh-TW" altLang="en-US"/>
          </a:p>
        </p:txBody>
      </p:sp>
      <p:sp>
        <p:nvSpPr>
          <p:cNvPr id="38" name="Text Box 49"/>
          <p:cNvSpPr txBox="1">
            <a:spLocks noChangeArrowheads="1"/>
          </p:cNvSpPr>
          <p:nvPr/>
        </p:nvSpPr>
        <p:spPr bwMode="auto">
          <a:xfrm>
            <a:off x="5219700" y="5864950"/>
            <a:ext cx="3514038" cy="738664"/>
          </a:xfrm>
          <a:prstGeom prst="rect">
            <a:avLst/>
          </a:prstGeom>
          <a:noFill/>
          <a:ln w="9525">
            <a:solidFill>
              <a:schemeClr val="tx1"/>
            </a:solidFill>
            <a:miter lim="800000"/>
            <a:headEnd/>
            <a:tailEnd/>
          </a:ln>
          <a:effectLst/>
        </p:spPr>
        <p:txBody>
          <a:bodyPr wrap="square">
            <a:spAutoFit/>
          </a:bodyPr>
          <a:lstStyle/>
          <a:p>
            <a:pPr algn="just"/>
            <a:r>
              <a:rPr lang="zh-TW" altLang="en-US" sz="1400" b="1" dirty="0">
                <a:latin typeface="微軟正黑體" pitchFamily="34" charset="-120"/>
                <a:ea typeface="微軟正黑體" pitchFamily="34" charset="-120"/>
              </a:rPr>
              <a:t>山坡地水保規定</a:t>
            </a:r>
            <a:r>
              <a:rPr lang="zh-TW" altLang="en-US" sz="1400" b="1" dirty="0">
                <a:latin typeface="微軟正黑體"/>
                <a:ea typeface="微軟正黑體"/>
              </a:rPr>
              <a:t>、建築執照申請、使用及抽查列管、權限授權、審查規費收取等規定</a:t>
            </a:r>
            <a:endParaRPr lang="zh-TW" altLang="en-US" sz="1400" b="1" dirty="0">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4</a:t>
            </a:fld>
            <a:endParaRPr lang="en-US" altLang="zh-TW" dirty="0"/>
          </a:p>
        </p:txBody>
      </p:sp>
    </p:spTree>
    <p:extLst>
      <p:ext uri="{BB962C8B-B14F-4D97-AF65-F5344CB8AC3E}">
        <p14:creationId xmlns:p14="http://schemas.microsoft.com/office/powerpoint/2010/main" val="802142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auto">
          <a:xfrm>
            <a:off x="817352" y="260648"/>
            <a:ext cx="7777162" cy="1008112"/>
          </a:xfrm>
          <a:prstGeom prst="roundRect">
            <a:avLst>
              <a:gd name="adj" fmla="val 16667"/>
            </a:avLst>
          </a:prstGeom>
          <a:gradFill rotWithShape="1">
            <a:gsLst>
              <a:gs pos="90250">
                <a:srgbClr val="CFEA9E"/>
              </a:gs>
              <a:gs pos="0">
                <a:srgbClr val="CFEA9E"/>
              </a:gs>
              <a:gs pos="50000">
                <a:schemeClr val="bg1"/>
              </a:gs>
              <a:gs pos="100000">
                <a:schemeClr val="accent1"/>
              </a:gs>
            </a:gsLst>
            <a:lin ang="5400000" scaled="1"/>
          </a:gradFill>
          <a:ln w="9525" algn="ctr">
            <a:solidFill>
              <a:schemeClr val="tx1"/>
            </a:solidFill>
            <a:round/>
            <a:headEnd/>
            <a:tailEnd/>
          </a:ln>
          <a:effectLst/>
        </p:spPr>
        <p:txBody>
          <a:bodyPr wrap="none" anchor="ctr"/>
          <a:lstStyle/>
          <a:p>
            <a:pPr algn="ctr">
              <a:defRPr/>
            </a:pPr>
            <a:r>
              <a:rPr lang="zh-TW" altLang="en-US" sz="3200" b="1" dirty="0">
                <a:ea typeface="微軟正黑體" pitchFamily="34" charset="-120"/>
              </a:rPr>
              <a:t>申請設置相同農業設施應受該項</a:t>
            </a:r>
          </a:p>
          <a:p>
            <a:pPr algn="ctr">
              <a:lnSpc>
                <a:spcPct val="110000"/>
              </a:lnSpc>
              <a:defRPr/>
            </a:pPr>
            <a:r>
              <a:rPr lang="zh-TW" altLang="en-US" sz="3200" b="1" dirty="0">
                <a:ea typeface="微軟正黑體" pitchFamily="34" charset="-120"/>
              </a:rPr>
              <a:t>農業設施設置面積上限之規範</a:t>
            </a:r>
          </a:p>
        </p:txBody>
      </p:sp>
      <p:sp>
        <p:nvSpPr>
          <p:cNvPr id="7" name="Text Box 6"/>
          <p:cNvSpPr txBox="1">
            <a:spLocks noChangeArrowheads="1"/>
          </p:cNvSpPr>
          <p:nvPr/>
        </p:nvSpPr>
        <p:spPr bwMode="auto">
          <a:xfrm>
            <a:off x="817352" y="1516956"/>
            <a:ext cx="7777162" cy="1646605"/>
          </a:xfrm>
          <a:prstGeom prst="rect">
            <a:avLst/>
          </a:prstGeom>
          <a:noFill/>
          <a:ln w="19050" algn="ctr">
            <a:solidFill>
              <a:schemeClr val="tx1"/>
            </a:solidFill>
            <a:miter lim="800000"/>
            <a:headEnd/>
            <a:tailEnd/>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600"/>
              </a:spcBef>
            </a:pPr>
            <a:r>
              <a:rPr lang="zh-TW" altLang="en-US" b="1" dirty="0">
                <a:solidFill>
                  <a:srgbClr val="006600"/>
                </a:solidFill>
                <a:ea typeface="標楷體" pitchFamily="65" charset="-120"/>
              </a:rPr>
              <a:t>第十一條</a:t>
            </a:r>
          </a:p>
          <a:p>
            <a:pPr algn="just">
              <a:spcBef>
                <a:spcPts val="600"/>
              </a:spcBef>
            </a:pPr>
            <a:r>
              <a:rPr lang="zh-TW" altLang="en-US" b="1" dirty="0">
                <a:solidFill>
                  <a:srgbClr val="292929"/>
                </a:solidFill>
                <a:latin typeface="標楷體" pitchFamily="65" charset="-120"/>
                <a:ea typeface="標楷體" pitchFamily="65" charset="-120"/>
              </a:rPr>
              <a:t>已申請興建農業設施之農業用地上，申請設置相同項目之農業設施，該設施</a:t>
            </a:r>
            <a:r>
              <a:rPr lang="zh-TW" altLang="en-US" b="1" dirty="0">
                <a:solidFill>
                  <a:srgbClr val="FF0000"/>
                </a:solidFill>
                <a:latin typeface="標楷體" pitchFamily="65" charset="-120"/>
                <a:ea typeface="標楷體" pitchFamily="65" charset="-120"/>
              </a:rPr>
              <a:t>原有面積及申請新增面積之總和，不得超過本辦法所定各項農業設施設置面積規定。</a:t>
            </a:r>
            <a:r>
              <a:rPr lang="zh-TW" altLang="en-US" dirty="0">
                <a:solidFill>
                  <a:srgbClr val="FF0000"/>
                </a:solidFill>
                <a:latin typeface="標楷體" pitchFamily="65" charset="-120"/>
                <a:ea typeface="標楷體" pitchFamily="65" charset="-120"/>
              </a:rPr>
              <a:t> </a:t>
            </a:r>
          </a:p>
        </p:txBody>
      </p:sp>
      <p:sp>
        <p:nvSpPr>
          <p:cNvPr id="8" name="Rectangle 9"/>
          <p:cNvSpPr>
            <a:spLocks noChangeArrowheads="1"/>
          </p:cNvSpPr>
          <p:nvPr/>
        </p:nvSpPr>
        <p:spPr bwMode="auto">
          <a:xfrm>
            <a:off x="611560" y="3602743"/>
            <a:ext cx="1152525" cy="557213"/>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endParaRPr lang="zh-TW" altLang="en-US" sz="2800" dirty="0">
              <a:solidFill>
                <a:srgbClr val="006600"/>
              </a:solidFill>
            </a:endParaRPr>
          </a:p>
        </p:txBody>
      </p:sp>
      <p:sp>
        <p:nvSpPr>
          <p:cNvPr id="9" name="矩形 8"/>
          <p:cNvSpPr/>
          <p:nvPr/>
        </p:nvSpPr>
        <p:spPr>
          <a:xfrm>
            <a:off x="1042988" y="4300178"/>
            <a:ext cx="7561262" cy="1865126"/>
          </a:xfrm>
          <a:prstGeom prst="rect">
            <a:avLst/>
          </a:prstGeom>
        </p:spPr>
        <p:txBody>
          <a:bodyPr wrap="square">
            <a:spAutoFit/>
          </a:bodyPr>
          <a:lstStyle/>
          <a:p>
            <a:pPr marL="357188" indent="-357188">
              <a:lnSpc>
                <a:spcPct val="120000"/>
              </a:lnSpc>
            </a:pPr>
            <a:r>
              <a:rPr kumimoji="0" lang="zh-TW" altLang="zh-TW" b="1" dirty="0">
                <a:solidFill>
                  <a:srgbClr val="00007D"/>
                </a:solidFill>
                <a:latin typeface="標楷體" pitchFamily="65" charset="-120"/>
                <a:ea typeface="標楷體" pitchFamily="65" charset="-120"/>
              </a:rPr>
              <a:t>＊</a:t>
            </a:r>
            <a:r>
              <a:rPr kumimoji="0" lang="zh-TW" altLang="en-US" b="1" dirty="0">
                <a:solidFill>
                  <a:srgbClr val="00007D"/>
                </a:solidFill>
                <a:ea typeface="標楷體" pitchFamily="65" charset="-120"/>
                <a:cs typeface="Times New Roman" panose="02020603050405020304" pitchFamily="18" charset="0"/>
              </a:rPr>
              <a:t>指</a:t>
            </a:r>
            <a:r>
              <a:rPr kumimoji="0" lang="zh-TW" altLang="zh-TW" b="1" dirty="0">
                <a:solidFill>
                  <a:srgbClr val="00007D"/>
                </a:solidFill>
                <a:ea typeface="標楷體" pitchFamily="65" charset="-120"/>
                <a:cs typeface="Times New Roman" panose="02020603050405020304" pitchFamily="18" charset="0"/>
              </a:rPr>
              <a:t>申請人</a:t>
            </a:r>
            <a:r>
              <a:rPr kumimoji="0" lang="zh-TW" altLang="en-US" b="1" dirty="0">
                <a:solidFill>
                  <a:srgbClr val="00007D"/>
                </a:solidFill>
                <a:ea typeface="標楷體" pitchFamily="65" charset="-120"/>
                <a:cs typeface="Times New Roman" panose="02020603050405020304" pitchFamily="18" charset="0"/>
              </a:rPr>
              <a:t>分次</a:t>
            </a:r>
            <a:r>
              <a:rPr kumimoji="0" lang="zh-TW" altLang="zh-TW" b="1" dirty="0">
                <a:solidFill>
                  <a:srgbClr val="00007D"/>
                </a:solidFill>
                <a:ea typeface="標楷體" pitchFamily="65" charset="-120"/>
                <a:cs typeface="Times New Roman" panose="02020603050405020304" pitchFamily="18" charset="0"/>
              </a:rPr>
              <a:t>申請相同項目之農業設施，屬容許辦法各附表之申請基準或條件</a:t>
            </a:r>
            <a:r>
              <a:rPr kumimoji="0" lang="zh-TW" altLang="zh-TW" b="1" dirty="0">
                <a:solidFill>
                  <a:srgbClr val="FF0000"/>
                </a:solidFill>
                <a:ea typeface="標楷體" pitchFamily="65" charset="-120"/>
                <a:cs typeface="Times New Roman" panose="02020603050405020304" pitchFamily="18" charset="0"/>
              </a:rPr>
              <a:t>定有最大興建面積規定者</a:t>
            </a:r>
            <a:r>
              <a:rPr kumimoji="0" lang="zh-TW" altLang="zh-TW" b="1" dirty="0">
                <a:solidFill>
                  <a:srgbClr val="00007D"/>
                </a:solidFill>
                <a:ea typeface="標楷體" pitchFamily="65" charset="-120"/>
                <a:cs typeface="Times New Roman" panose="02020603050405020304" pitchFamily="18" charset="0"/>
              </a:rPr>
              <a:t>，則其原有面積及申請新增之面積，合併計算仍不得超過該項設施之最大興建面積</a:t>
            </a:r>
            <a:endParaRPr kumimoji="0" lang="zh-TW" altLang="en-US" b="1" dirty="0">
              <a:solidFill>
                <a:srgbClr val="00007D"/>
              </a:solidFill>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6A1CE729-A07A-4976-ABDF-B03CC4741252}" type="slidenum">
              <a:rPr lang="en-US" altLang="zh-TW" sz="1600" b="0"/>
              <a:pPr>
                <a:defRPr/>
              </a:pPr>
              <a:t>40</a:t>
            </a:fld>
            <a:endParaRPr lang="en-US" altLang="zh-TW" sz="1600" b="0" dirty="0"/>
          </a:p>
        </p:txBody>
      </p:sp>
    </p:spTree>
    <p:extLst>
      <p:ext uri="{BB962C8B-B14F-4D97-AF65-F5344CB8AC3E}">
        <p14:creationId xmlns:p14="http://schemas.microsoft.com/office/powerpoint/2010/main" val="19241436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xmlns="" id="{F101824D-A36E-454E-99DB-B4638B873FCF}"/>
              </a:ext>
            </a:extLst>
          </p:cNvPr>
          <p:cNvSpPr>
            <a:spLocks noGrp="1"/>
          </p:cNvSpPr>
          <p:nvPr>
            <p:ph type="sldNum" sz="quarter" idx="12"/>
          </p:nvPr>
        </p:nvSpPr>
        <p:spPr/>
        <p:txBody>
          <a:bodyPr/>
          <a:lstStyle/>
          <a:p>
            <a:pPr>
              <a:defRPr/>
            </a:pPr>
            <a:fld id="{6A1CE729-A07A-4976-ABDF-B03CC4741252}" type="slidenum">
              <a:rPr lang="en-US" altLang="zh-TW" smtClean="0"/>
              <a:pPr>
                <a:defRPr/>
              </a:pPr>
              <a:t>41</a:t>
            </a:fld>
            <a:endParaRPr lang="en-US" altLang="zh-TW" dirty="0"/>
          </a:p>
        </p:txBody>
      </p:sp>
      <p:sp>
        <p:nvSpPr>
          <p:cNvPr id="6" name="AutoShape 4">
            <a:extLst>
              <a:ext uri="{FF2B5EF4-FFF2-40B4-BE49-F238E27FC236}">
                <a16:creationId xmlns:a16="http://schemas.microsoft.com/office/drawing/2014/main" xmlns="" id="{41985408-598B-4BC6-BD80-A5405B3139D7}"/>
              </a:ext>
            </a:extLst>
          </p:cNvPr>
          <p:cNvSpPr>
            <a:spLocks noChangeArrowheads="1"/>
          </p:cNvSpPr>
          <p:nvPr/>
        </p:nvSpPr>
        <p:spPr bwMode="auto">
          <a:xfrm>
            <a:off x="611560" y="117004"/>
            <a:ext cx="7777162" cy="647700"/>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lgn="ctr">
              <a:defRPr/>
            </a:pPr>
            <a:r>
              <a:rPr lang="zh-TW" altLang="en-US" sz="3200" b="1" dirty="0">
                <a:ea typeface="微軟正黑體" pitchFamily="34" charset="-120"/>
              </a:rPr>
              <a:t>第二章  農作產銷設施</a:t>
            </a:r>
          </a:p>
        </p:txBody>
      </p:sp>
      <p:sp>
        <p:nvSpPr>
          <p:cNvPr id="8" name="內容版面配置區 8">
            <a:extLst>
              <a:ext uri="{FF2B5EF4-FFF2-40B4-BE49-F238E27FC236}">
                <a16:creationId xmlns:a16="http://schemas.microsoft.com/office/drawing/2014/main" xmlns="" id="{A2130417-B7E4-4AE6-9AFA-A442201102A0}"/>
              </a:ext>
            </a:extLst>
          </p:cNvPr>
          <p:cNvSpPr txBox="1">
            <a:spLocks/>
          </p:cNvSpPr>
          <p:nvPr/>
        </p:nvSpPr>
        <p:spPr>
          <a:xfrm>
            <a:off x="467544" y="1156246"/>
            <a:ext cx="8352928" cy="5257254"/>
          </a:xfrm>
          <a:prstGeom prst="rect">
            <a:avLst/>
          </a:prstGeom>
        </p:spPr>
        <p:txBody>
          <a:bodyPr/>
          <a:lstStyle>
            <a:lvl1pPr marL="457200" indent="-457200" algn="l" rtl="0" eaLnBrk="0" fontAlgn="base" hangingPunct="0">
              <a:spcBef>
                <a:spcPct val="20000"/>
              </a:spcBef>
              <a:spcAft>
                <a:spcPct val="0"/>
              </a:spcAft>
              <a:buClr>
                <a:srgbClr val="A50021"/>
              </a:buClr>
              <a:buSzPct val="75000"/>
              <a:buFont typeface="Wingdings" pitchFamily="2" charset="2"/>
              <a:buChar char="n"/>
              <a:defRPr kumimoji="1" sz="3200">
                <a:solidFill>
                  <a:schemeClr val="tx1"/>
                </a:solidFill>
                <a:latin typeface="+mn-lt"/>
                <a:ea typeface="+mn-ea"/>
                <a:cs typeface="+mn-cs"/>
              </a:defRPr>
            </a:lvl1pPr>
            <a:lvl2pPr marL="1027113" indent="-455613" algn="l" rtl="0" eaLnBrk="0" fontAlgn="base" hangingPunct="0">
              <a:spcBef>
                <a:spcPct val="20000"/>
              </a:spcBef>
              <a:spcAft>
                <a:spcPct val="0"/>
              </a:spcAft>
              <a:buClr>
                <a:schemeClr val="accent2"/>
              </a:buClr>
              <a:buSzPct val="75000"/>
              <a:buFont typeface="Wingdings" pitchFamily="2" charset="2"/>
              <a:buChar char="n"/>
              <a:defRPr kumimoji="1" sz="2800">
                <a:solidFill>
                  <a:schemeClr val="tx1"/>
                </a:solidFill>
                <a:latin typeface="+mn-lt"/>
                <a:ea typeface="+mn-ea"/>
              </a:defRPr>
            </a:lvl2pPr>
            <a:lvl3pPr marL="1370013" indent="-228600" algn="l" rtl="0" eaLnBrk="0" fontAlgn="base" hangingPunct="0">
              <a:spcBef>
                <a:spcPct val="20000"/>
              </a:spcBef>
              <a:spcAft>
                <a:spcPct val="0"/>
              </a:spcAft>
              <a:buClr>
                <a:srgbClr val="666699"/>
              </a:buClr>
              <a:buSzPct val="70000"/>
              <a:buFont typeface="Wingdings" pitchFamily="2" charset="2"/>
              <a:buChar char="n"/>
              <a:defRPr kumimoji="1" sz="2400">
                <a:solidFill>
                  <a:schemeClr val="tx1"/>
                </a:solidFill>
                <a:latin typeface="+mn-lt"/>
                <a:ea typeface="+mn-ea"/>
              </a:defRPr>
            </a:lvl3pPr>
            <a:lvl4pPr marL="1712913" indent="-228600" algn="l" rtl="0" eaLnBrk="0" fontAlgn="base" hangingPunct="0">
              <a:spcBef>
                <a:spcPct val="20000"/>
              </a:spcBef>
              <a:spcAft>
                <a:spcPct val="0"/>
              </a:spcAft>
              <a:buSzPct val="60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hlink"/>
              </a:buClr>
              <a:buSzPct val="55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hlink"/>
              </a:buClr>
              <a:buSzPct val="55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hlink"/>
              </a:buClr>
              <a:buSzPct val="55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hlink"/>
              </a:buClr>
              <a:buSzPct val="55000"/>
              <a:buFont typeface="Wingdings" pitchFamily="2" charset="2"/>
              <a:buChar char="n"/>
              <a:defRPr kumimoji="1" sz="2000">
                <a:solidFill>
                  <a:schemeClr val="tx1"/>
                </a:solidFill>
                <a:latin typeface="+mn-lt"/>
                <a:ea typeface="+mn-ea"/>
              </a:defRPr>
            </a:lvl9pPr>
          </a:lstStyle>
          <a:p>
            <a:pPr marL="0" indent="0" algn="just">
              <a:spcBef>
                <a:spcPts val="600"/>
              </a:spcBef>
              <a:buNone/>
              <a:defRPr/>
            </a:pPr>
            <a:r>
              <a:rPr lang="zh-TW" altLang="en-US" sz="1800" dirty="0">
                <a:solidFill>
                  <a:srgbClr val="006600"/>
                </a:solidFill>
                <a:ea typeface="標楷體" pitchFamily="65" charset="-120"/>
                <a:cs typeface="Times New Roman" pitchFamily="18" charset="0"/>
              </a:rPr>
              <a:t>■ </a:t>
            </a:r>
            <a:r>
              <a:rPr lang="en-US" altLang="zh-TW" sz="2200" b="1" kern="0" dirty="0">
                <a:ea typeface="標楷體" panose="03000509000000000000" pitchFamily="65" charset="-120"/>
              </a:rPr>
              <a:t>106</a:t>
            </a:r>
            <a:r>
              <a:rPr lang="zh-TW" altLang="en-US" sz="2200" b="1" kern="0" dirty="0">
                <a:ea typeface="標楷體" panose="03000509000000000000" pitchFamily="65" charset="-120"/>
              </a:rPr>
              <a:t>年</a:t>
            </a:r>
            <a:r>
              <a:rPr lang="en-US" altLang="zh-TW" sz="2200" b="1" kern="0" dirty="0">
                <a:ea typeface="標楷體" panose="03000509000000000000" pitchFamily="65" charset="-120"/>
              </a:rPr>
              <a:t>9</a:t>
            </a:r>
            <a:r>
              <a:rPr lang="zh-TW" altLang="en-US" sz="2200" b="1" kern="0" dirty="0">
                <a:ea typeface="標楷體" panose="03000509000000000000" pitchFamily="65" charset="-120"/>
              </a:rPr>
              <a:t>月</a:t>
            </a:r>
            <a:r>
              <a:rPr lang="en-US" altLang="zh-TW" sz="2200" b="1" kern="0" dirty="0">
                <a:ea typeface="標楷體" panose="03000509000000000000" pitchFamily="65" charset="-120"/>
              </a:rPr>
              <a:t>20</a:t>
            </a:r>
            <a:r>
              <a:rPr lang="zh-TW" altLang="en-US" sz="2200" b="1" kern="0" dirty="0">
                <a:ea typeface="標楷體" panose="03000509000000000000" pitchFamily="65" charset="-120"/>
              </a:rPr>
              <a:t>日農企字第</a:t>
            </a:r>
            <a:r>
              <a:rPr lang="en-US" altLang="zh-TW" sz="2200" b="1" kern="0" dirty="0">
                <a:ea typeface="標楷體" panose="03000509000000000000" pitchFamily="65" charset="-120"/>
              </a:rPr>
              <a:t>1060226404</a:t>
            </a:r>
            <a:r>
              <a:rPr lang="zh-TW" altLang="en-US" sz="2200" b="1" kern="0" dirty="0">
                <a:ea typeface="標楷體" panose="03000509000000000000" pitchFamily="65" charset="-120"/>
              </a:rPr>
              <a:t>號函</a:t>
            </a:r>
            <a:endParaRPr lang="en-US" altLang="zh-TW" sz="2200" b="1" kern="0" dirty="0">
              <a:ea typeface="標楷體" panose="03000509000000000000" pitchFamily="65" charset="-120"/>
            </a:endParaRPr>
          </a:p>
          <a:p>
            <a:pPr marL="0" indent="0" algn="just">
              <a:spcBef>
                <a:spcPts val="600"/>
              </a:spcBef>
              <a:buNone/>
              <a:defRPr/>
            </a:pPr>
            <a:r>
              <a:rPr lang="zh-TW" altLang="en-US" sz="2200" b="1" kern="0" dirty="0">
                <a:ea typeface="標楷體" panose="03000509000000000000" pitchFamily="65" charset="-120"/>
              </a:rPr>
              <a:t>依據本會</a:t>
            </a:r>
            <a:r>
              <a:rPr lang="en-US" altLang="zh-TW" sz="2200" b="1" kern="0" dirty="0">
                <a:ea typeface="標楷體" panose="03000509000000000000" pitchFamily="65" charset="-120"/>
              </a:rPr>
              <a:t>106</a:t>
            </a:r>
            <a:r>
              <a:rPr lang="zh-TW" altLang="en-US" sz="2200" b="1" kern="0" dirty="0">
                <a:ea typeface="標楷體" panose="03000509000000000000" pitchFamily="65" charset="-120"/>
              </a:rPr>
              <a:t>年</a:t>
            </a:r>
            <a:r>
              <a:rPr lang="en-US" altLang="zh-TW" sz="2200" b="1" kern="0" dirty="0">
                <a:ea typeface="標楷體" panose="03000509000000000000" pitchFamily="65" charset="-120"/>
              </a:rPr>
              <a:t>6</a:t>
            </a:r>
            <a:r>
              <a:rPr lang="zh-TW" altLang="en-US" sz="2200" b="1" kern="0" dirty="0">
                <a:ea typeface="標楷體" panose="03000509000000000000" pitchFamily="65" charset="-120"/>
              </a:rPr>
              <a:t>月</a:t>
            </a:r>
            <a:r>
              <a:rPr lang="en-US" altLang="zh-TW" sz="2200" b="1" kern="0" dirty="0">
                <a:ea typeface="標楷體" panose="03000509000000000000" pitchFamily="65" charset="-120"/>
              </a:rPr>
              <a:t>28</a:t>
            </a:r>
            <a:r>
              <a:rPr lang="zh-TW" altLang="en-US" sz="2200" b="1" kern="0" dirty="0">
                <a:ea typeface="標楷體" panose="03000509000000000000" pitchFamily="65" charset="-120"/>
              </a:rPr>
              <a:t>日修正發布之申請農業用地作農業設施容許使用審查辦法第</a:t>
            </a:r>
            <a:r>
              <a:rPr lang="en-US" altLang="zh-TW" sz="2200" b="1" kern="0" dirty="0">
                <a:ea typeface="標楷體" panose="03000509000000000000" pitchFamily="65" charset="-120"/>
              </a:rPr>
              <a:t>13</a:t>
            </a:r>
            <a:r>
              <a:rPr lang="zh-TW" altLang="en-US" sz="2200" b="1" kern="0" dirty="0">
                <a:ea typeface="標楷體" panose="03000509000000000000" pitchFamily="65" charset="-120"/>
              </a:rPr>
              <a:t>條附表</a:t>
            </a:r>
            <a:r>
              <a:rPr lang="en-US" altLang="zh-TW" sz="2200" b="1" kern="0" dirty="0">
                <a:ea typeface="標楷體" panose="03000509000000000000" pitchFamily="65" charset="-120"/>
              </a:rPr>
              <a:t>1</a:t>
            </a:r>
            <a:r>
              <a:rPr lang="zh-TW" altLang="en-US" sz="2200" b="1" kern="0" dirty="0">
                <a:ea typeface="標楷體" panose="03000509000000000000" pitchFamily="65" charset="-120"/>
              </a:rPr>
              <a:t>農業資材室、管理室之申請基準或條件分別規定，坐落之農業用地已興建農舍者，不得申請興建農業資材室、管理室。按其</a:t>
            </a:r>
            <a:r>
              <a:rPr lang="zh-TW" altLang="en-US" sz="2200" b="1" kern="0" dirty="0">
                <a:solidFill>
                  <a:srgbClr val="FF0000"/>
                </a:solidFill>
                <a:ea typeface="標楷體" panose="03000509000000000000" pitchFamily="65" charset="-120"/>
              </a:rPr>
              <a:t>立法意旨係鑒於農舍已有農業資材室及管理室之使用性質，已興建農舍之土地不宜再興建農業資材室或管理室</a:t>
            </a:r>
            <a:r>
              <a:rPr lang="zh-TW" altLang="en-US" sz="2200" b="1" kern="0" dirty="0">
                <a:ea typeface="標楷體" panose="03000509000000000000" pitchFamily="65" charset="-120"/>
              </a:rPr>
              <a:t>。</a:t>
            </a:r>
            <a:endParaRPr lang="en-US" altLang="zh-TW" sz="2200" b="1" kern="0" dirty="0">
              <a:ea typeface="標楷體" panose="03000509000000000000" pitchFamily="65" charset="-120"/>
            </a:endParaRPr>
          </a:p>
          <a:p>
            <a:pPr marL="0" indent="0" algn="just">
              <a:spcBef>
                <a:spcPts val="600"/>
              </a:spcBef>
              <a:buNone/>
              <a:defRPr/>
            </a:pPr>
            <a:endParaRPr lang="en-US" altLang="zh-TW" sz="2200" b="1" kern="0" dirty="0">
              <a:ea typeface="標楷體" panose="03000509000000000000" pitchFamily="65" charset="-120"/>
            </a:endParaRPr>
          </a:p>
          <a:p>
            <a:pPr marL="0" indent="0" algn="just">
              <a:spcBef>
                <a:spcPts val="600"/>
              </a:spcBef>
              <a:buNone/>
              <a:defRPr/>
            </a:pPr>
            <a:r>
              <a:rPr lang="zh-TW" altLang="en-US" sz="1800" dirty="0">
                <a:solidFill>
                  <a:srgbClr val="006600"/>
                </a:solidFill>
                <a:ea typeface="標楷體" pitchFamily="65" charset="-120"/>
                <a:cs typeface="Times New Roman" pitchFamily="18" charset="0"/>
              </a:rPr>
              <a:t>■ </a:t>
            </a:r>
            <a:r>
              <a:rPr lang="en-US" altLang="zh-TW" sz="2200" b="1" kern="0" dirty="0">
                <a:ea typeface="標楷體" panose="03000509000000000000" pitchFamily="65" charset="-120"/>
              </a:rPr>
              <a:t>106</a:t>
            </a:r>
            <a:r>
              <a:rPr lang="zh-TW" altLang="en-US" sz="2200" b="1" kern="0" dirty="0">
                <a:ea typeface="標楷體" panose="03000509000000000000" pitchFamily="65" charset="-120"/>
              </a:rPr>
              <a:t>年</a:t>
            </a:r>
            <a:r>
              <a:rPr lang="en-US" altLang="zh-TW" sz="2200" b="1" kern="0" dirty="0">
                <a:ea typeface="標楷體" panose="03000509000000000000" pitchFamily="65" charset="-120"/>
              </a:rPr>
              <a:t>9</a:t>
            </a:r>
            <a:r>
              <a:rPr lang="zh-TW" altLang="en-US" sz="2200" b="1" kern="0" dirty="0">
                <a:ea typeface="標楷體" panose="03000509000000000000" pitchFamily="65" charset="-120"/>
              </a:rPr>
              <a:t>月</a:t>
            </a:r>
            <a:r>
              <a:rPr lang="en-US" altLang="zh-TW" sz="2200" b="1" kern="0" dirty="0">
                <a:ea typeface="標楷體" panose="03000509000000000000" pitchFamily="65" charset="-120"/>
              </a:rPr>
              <a:t>20</a:t>
            </a:r>
            <a:r>
              <a:rPr lang="zh-TW" altLang="en-US" sz="2200" b="1" kern="0" dirty="0">
                <a:ea typeface="標楷體" panose="03000509000000000000" pitchFamily="65" charset="-120"/>
              </a:rPr>
              <a:t>日農水保字第</a:t>
            </a:r>
            <a:r>
              <a:rPr lang="en-US" altLang="zh-TW" sz="2200" b="1" kern="0" dirty="0">
                <a:ea typeface="標楷體" panose="03000509000000000000" pitchFamily="65" charset="-120"/>
              </a:rPr>
              <a:t>1061808120</a:t>
            </a:r>
            <a:r>
              <a:rPr lang="zh-TW" altLang="en-US" sz="2200" b="1" kern="0" dirty="0">
                <a:ea typeface="標楷體" panose="03000509000000000000" pitchFamily="65" charset="-120"/>
              </a:rPr>
              <a:t>號</a:t>
            </a:r>
            <a:endParaRPr lang="en-US" altLang="zh-TW" sz="2200" b="1" kern="0" dirty="0">
              <a:ea typeface="標楷體" panose="03000509000000000000" pitchFamily="65" charset="-120"/>
            </a:endParaRPr>
          </a:p>
          <a:p>
            <a:pPr marL="0" indent="0" algn="just">
              <a:spcBef>
                <a:spcPts val="600"/>
              </a:spcBef>
              <a:buNone/>
              <a:defRPr/>
            </a:pPr>
            <a:r>
              <a:rPr lang="zh-TW" altLang="en-US" sz="2200" b="1" kern="0" dirty="0">
                <a:ea typeface="標楷體" panose="03000509000000000000" pitchFamily="65" charset="-120"/>
              </a:rPr>
              <a:t>如提出農舍申請前業核准農業設施容許使用，二者須同時配置考量時，</a:t>
            </a:r>
            <a:r>
              <a:rPr lang="zh-TW" altLang="en-US" sz="2200" b="1" kern="0" dirty="0">
                <a:solidFill>
                  <a:srgbClr val="FF0000"/>
                </a:solidFill>
                <a:ea typeface="標楷體" panose="03000509000000000000" pitchFamily="65" charset="-120"/>
              </a:rPr>
              <a:t>自應優先適用農舍之配置規定</a:t>
            </a:r>
            <a:r>
              <a:rPr lang="zh-TW" altLang="en-US" sz="2200" b="1" kern="0" dirty="0">
                <a:ea typeface="標楷體" panose="03000509000000000000" pitchFamily="65" charset="-120"/>
              </a:rPr>
              <a:t>，建議應由申請人依農舍配置規定，據以調整符合規定辦理之。基於農舍可涵蓋農業設施之功能，以及維護</a:t>
            </a:r>
            <a:r>
              <a:rPr lang="en-US" altLang="zh-TW" sz="2200" b="1" kern="0" dirty="0">
                <a:ea typeface="標楷體" panose="03000509000000000000" pitchFamily="65" charset="-120"/>
              </a:rPr>
              <a:t>90</a:t>
            </a:r>
            <a:r>
              <a:rPr lang="zh-TW" altLang="en-US" sz="2200" b="1" kern="0" dirty="0">
                <a:ea typeface="標楷體" panose="03000509000000000000" pitchFamily="65" charset="-120"/>
              </a:rPr>
              <a:t>％農業經營用地面積之完整性，農民於申請興建農舍時，應確依農業用地之實際經營使用需求，</a:t>
            </a:r>
            <a:r>
              <a:rPr lang="zh-TW" altLang="en-US" sz="2200" b="1" kern="0" dirty="0">
                <a:solidFill>
                  <a:srgbClr val="FF0000"/>
                </a:solidFill>
                <a:ea typeface="標楷體" panose="03000509000000000000" pitchFamily="65" charset="-120"/>
              </a:rPr>
              <a:t>整體規劃農舍使用空間（得含農業資材與管理空間）及其相關附屬設施，並配置於</a:t>
            </a:r>
            <a:r>
              <a:rPr lang="en-US" altLang="zh-TW" sz="2200" b="1" kern="0" dirty="0">
                <a:solidFill>
                  <a:srgbClr val="FF0000"/>
                </a:solidFill>
                <a:ea typeface="標楷體" panose="03000509000000000000" pitchFamily="65" charset="-120"/>
              </a:rPr>
              <a:t>10</a:t>
            </a:r>
            <a:r>
              <a:rPr lang="zh-TW" altLang="en-US" sz="2200" b="1" kern="0" dirty="0">
                <a:solidFill>
                  <a:srgbClr val="FF0000"/>
                </a:solidFill>
                <a:ea typeface="標楷體" panose="03000509000000000000" pitchFamily="65" charset="-120"/>
              </a:rPr>
              <a:t>％之農舍用地面積內</a:t>
            </a:r>
            <a:r>
              <a:rPr lang="zh-TW" altLang="en-US" sz="2200" b="1" kern="0" dirty="0">
                <a:ea typeface="標楷體" panose="03000509000000000000" pitchFamily="65" charset="-120"/>
              </a:rPr>
              <a:t>。</a:t>
            </a:r>
            <a:endParaRPr lang="en-US" altLang="zh-TW" sz="2200" b="1" kern="0" dirty="0">
              <a:ea typeface="標楷體" panose="03000509000000000000" pitchFamily="65" charset="-120"/>
            </a:endParaRPr>
          </a:p>
        </p:txBody>
      </p:sp>
    </p:spTree>
    <p:extLst>
      <p:ext uri="{BB962C8B-B14F-4D97-AF65-F5344CB8AC3E}">
        <p14:creationId xmlns:p14="http://schemas.microsoft.com/office/powerpoint/2010/main" val="22729193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xmlns="" id="{15A81E8F-AE9F-44AD-84F2-B55982FB3A25}"/>
              </a:ext>
            </a:extLst>
          </p:cNvPr>
          <p:cNvSpPr>
            <a:spLocks noGrp="1"/>
          </p:cNvSpPr>
          <p:nvPr>
            <p:ph type="sldNum" sz="quarter" idx="12"/>
          </p:nvPr>
        </p:nvSpPr>
        <p:spPr/>
        <p:txBody>
          <a:bodyPr/>
          <a:lstStyle/>
          <a:p>
            <a:pPr>
              <a:defRPr/>
            </a:pPr>
            <a:fld id="{6A1CE729-A07A-4976-ABDF-B03CC4741252}" type="slidenum">
              <a:rPr lang="en-US" altLang="zh-TW" smtClean="0"/>
              <a:pPr>
                <a:defRPr/>
              </a:pPr>
              <a:t>42</a:t>
            </a:fld>
            <a:endParaRPr lang="en-US" altLang="zh-TW" dirty="0"/>
          </a:p>
        </p:txBody>
      </p:sp>
      <p:sp>
        <p:nvSpPr>
          <p:cNvPr id="6" name="AutoShape 4">
            <a:extLst>
              <a:ext uri="{FF2B5EF4-FFF2-40B4-BE49-F238E27FC236}">
                <a16:creationId xmlns:a16="http://schemas.microsoft.com/office/drawing/2014/main" xmlns="" id="{95E58E47-E27B-407C-A811-B83C402D4FF6}"/>
              </a:ext>
            </a:extLst>
          </p:cNvPr>
          <p:cNvSpPr>
            <a:spLocks noChangeArrowheads="1"/>
          </p:cNvSpPr>
          <p:nvPr/>
        </p:nvSpPr>
        <p:spPr bwMode="auto">
          <a:xfrm>
            <a:off x="611560" y="189012"/>
            <a:ext cx="7777162" cy="647700"/>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lgn="ctr">
              <a:defRPr/>
            </a:pPr>
            <a:r>
              <a:rPr lang="zh-TW" altLang="en-US" sz="3200" b="1" dirty="0">
                <a:ea typeface="微軟正黑體" pitchFamily="34" charset="-120"/>
              </a:rPr>
              <a:t>第二章  農作產銷設施</a:t>
            </a:r>
          </a:p>
        </p:txBody>
      </p:sp>
      <p:sp>
        <p:nvSpPr>
          <p:cNvPr id="7" name="文字方塊 6">
            <a:extLst>
              <a:ext uri="{FF2B5EF4-FFF2-40B4-BE49-F238E27FC236}">
                <a16:creationId xmlns:a16="http://schemas.microsoft.com/office/drawing/2014/main" xmlns="" id="{3FFE50F3-E3AC-48EC-B779-6001C1581F40}"/>
              </a:ext>
            </a:extLst>
          </p:cNvPr>
          <p:cNvSpPr txBox="1"/>
          <p:nvPr/>
        </p:nvSpPr>
        <p:spPr>
          <a:xfrm>
            <a:off x="395536" y="1411204"/>
            <a:ext cx="8496944" cy="4385816"/>
          </a:xfrm>
          <a:prstGeom prst="rect">
            <a:avLst/>
          </a:prstGeom>
          <a:noFill/>
        </p:spPr>
        <p:txBody>
          <a:bodyPr wrap="square" rtlCol="0">
            <a:spAutoFit/>
          </a:bodyPr>
          <a:lstStyle/>
          <a:p>
            <a:pPr>
              <a:spcBef>
                <a:spcPts val="600"/>
              </a:spcBef>
            </a:pPr>
            <a:r>
              <a:rPr lang="zh-TW" altLang="en-US" b="1" kern="0" dirty="0">
                <a:latin typeface="+mn-lt"/>
                <a:ea typeface="標楷體" panose="03000509000000000000" pitchFamily="65" charset="-120"/>
              </a:rPr>
              <a:t>其他農作產銷設施</a:t>
            </a:r>
            <a:r>
              <a:rPr lang="en-US" altLang="zh-TW" b="1" kern="0" dirty="0">
                <a:latin typeface="+mn-lt"/>
                <a:ea typeface="標楷體" panose="03000509000000000000" pitchFamily="65" charset="-120"/>
              </a:rPr>
              <a:t>—</a:t>
            </a:r>
            <a:r>
              <a:rPr lang="zh-TW" altLang="en-US" b="1" kern="0" dirty="0">
                <a:latin typeface="+mn-lt"/>
                <a:ea typeface="標楷體" panose="03000509000000000000" pitchFamily="65" charset="-120"/>
              </a:rPr>
              <a:t>田埂</a:t>
            </a:r>
            <a:endParaRPr lang="en-US" altLang="zh-TW" b="1" kern="0" dirty="0">
              <a:latin typeface="+mn-lt"/>
              <a:ea typeface="標楷體" panose="03000509000000000000" pitchFamily="65" charset="-120"/>
            </a:endParaRPr>
          </a:p>
          <a:p>
            <a:pPr marL="628650" indent="-628650">
              <a:spcBef>
                <a:spcPts val="600"/>
              </a:spcBef>
            </a:pPr>
            <a:r>
              <a:rPr lang="zh-TW" altLang="en-US" b="1" kern="0" dirty="0">
                <a:latin typeface="+mn-lt"/>
                <a:ea typeface="標楷體" panose="03000509000000000000" pitchFamily="65" charset="-120"/>
              </a:rPr>
              <a:t>一、主供田坵維持一定深度以下的水，維護農田生態性機能，並兼具地下水補注、調蓄洪水、及農地界址分隔之功能。</a:t>
            </a:r>
            <a:endParaRPr lang="en-US" altLang="zh-TW" b="1" kern="0" dirty="0">
              <a:latin typeface="+mn-lt"/>
              <a:ea typeface="標楷體" panose="03000509000000000000" pitchFamily="65" charset="-120"/>
            </a:endParaRPr>
          </a:p>
          <a:p>
            <a:pPr marL="628650" indent="-628650">
              <a:spcBef>
                <a:spcPts val="600"/>
              </a:spcBef>
            </a:pPr>
            <a:r>
              <a:rPr lang="zh-TW" altLang="en-US" b="1" kern="0" dirty="0">
                <a:latin typeface="+mn-lt"/>
                <a:ea typeface="標楷體" panose="03000509000000000000" pitchFamily="65" charset="-120"/>
              </a:rPr>
              <a:t>二、田埂倘為地區農業經營之特性，且有作為農地界址分隔之必要者，得視為農業設施</a:t>
            </a:r>
            <a:r>
              <a:rPr lang="en-US" altLang="zh-TW" b="1" kern="0" dirty="0">
                <a:latin typeface="+mn-lt"/>
                <a:ea typeface="標楷體" panose="03000509000000000000" pitchFamily="65" charset="-120"/>
              </a:rPr>
              <a:t>—</a:t>
            </a:r>
            <a:r>
              <a:rPr lang="zh-TW" altLang="en-US" b="1" kern="0" dirty="0">
                <a:latin typeface="+mn-lt"/>
                <a:ea typeface="標楷體" panose="03000509000000000000" pitchFamily="65" charset="-120"/>
              </a:rPr>
              <a:t>其他農作產銷設施之許可使用細目，依規定核給容許使用同意書。</a:t>
            </a:r>
            <a:endParaRPr lang="en-US" altLang="zh-TW" b="1" kern="0" dirty="0">
              <a:latin typeface="+mn-lt"/>
              <a:ea typeface="標楷體" panose="03000509000000000000" pitchFamily="65" charset="-120"/>
            </a:endParaRPr>
          </a:p>
          <a:p>
            <a:pPr marL="628650" indent="-628650" algn="l">
              <a:spcBef>
                <a:spcPts val="600"/>
              </a:spcBef>
            </a:pPr>
            <a:r>
              <a:rPr lang="zh-TW" altLang="en-US" b="1" kern="0" dirty="0">
                <a:latin typeface="+mn-lt"/>
                <a:ea typeface="標楷體" panose="03000509000000000000" pitchFamily="65" charset="-120"/>
              </a:rPr>
              <a:t>三、農業用地上存有寬度</a:t>
            </a:r>
            <a:r>
              <a:rPr lang="en-US" altLang="zh-TW" b="1" kern="0" dirty="0">
                <a:latin typeface="+mn-lt"/>
                <a:ea typeface="標楷體" panose="03000509000000000000" pitchFamily="65" charset="-120"/>
              </a:rPr>
              <a:t>30</a:t>
            </a:r>
            <a:r>
              <a:rPr lang="zh-TW" altLang="en-US" b="1" kern="0" dirty="0">
                <a:latin typeface="+mn-lt"/>
                <a:ea typeface="標楷體" panose="03000509000000000000" pitchFamily="65" charset="-120"/>
              </a:rPr>
              <a:t>公分、田區土面算起高度</a:t>
            </a:r>
            <a:r>
              <a:rPr lang="en-US" altLang="zh-TW" b="1" kern="0" dirty="0">
                <a:latin typeface="+mn-lt"/>
                <a:ea typeface="標楷體" panose="03000509000000000000" pitchFamily="65" charset="-120"/>
              </a:rPr>
              <a:t>30</a:t>
            </a:r>
            <a:r>
              <a:rPr lang="zh-TW" altLang="en-US" b="1" kern="0" dirty="0">
                <a:latin typeface="+mn-lt"/>
                <a:ea typeface="標楷體" panose="03000509000000000000" pitchFamily="65" charset="-120"/>
              </a:rPr>
              <a:t>公分以下之水泥田埂，作為農地界址分隔者；或由政府機關補助施設之水泥田埂有案者，得視為已取得農業設施容許使用同意書，無須再由申請人另案申請水泥田埂之農業設施容許使用。</a:t>
            </a:r>
            <a:endParaRPr lang="en-US" altLang="zh-TW" b="1" kern="0" dirty="0">
              <a:latin typeface="+mn-lt"/>
              <a:ea typeface="標楷體" panose="03000509000000000000" pitchFamily="65" charset="-120"/>
            </a:endParaRPr>
          </a:p>
        </p:txBody>
      </p:sp>
    </p:spTree>
    <p:extLst>
      <p:ext uri="{BB962C8B-B14F-4D97-AF65-F5344CB8AC3E}">
        <p14:creationId xmlns:p14="http://schemas.microsoft.com/office/powerpoint/2010/main" val="5464896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xmlns="" id="{A1C8C590-F4B3-428B-AA28-C77F8D8F955E}"/>
              </a:ext>
            </a:extLst>
          </p:cNvPr>
          <p:cNvSpPr>
            <a:spLocks noGrp="1"/>
          </p:cNvSpPr>
          <p:nvPr>
            <p:ph type="sldNum" sz="quarter" idx="12"/>
          </p:nvPr>
        </p:nvSpPr>
        <p:spPr/>
        <p:txBody>
          <a:bodyPr/>
          <a:lstStyle/>
          <a:p>
            <a:pPr>
              <a:defRPr/>
            </a:pPr>
            <a:fld id="{6A1CE729-A07A-4976-ABDF-B03CC4741252}" type="slidenum">
              <a:rPr lang="en-US" altLang="zh-TW" smtClean="0"/>
              <a:pPr>
                <a:defRPr/>
              </a:pPr>
              <a:t>43</a:t>
            </a:fld>
            <a:endParaRPr lang="en-US" altLang="zh-TW" dirty="0"/>
          </a:p>
        </p:txBody>
      </p:sp>
      <p:sp>
        <p:nvSpPr>
          <p:cNvPr id="6" name="文字方塊 5">
            <a:extLst>
              <a:ext uri="{FF2B5EF4-FFF2-40B4-BE49-F238E27FC236}">
                <a16:creationId xmlns:a16="http://schemas.microsoft.com/office/drawing/2014/main" xmlns="" id="{493829D3-F219-4EBD-8F8A-FC3514417648}"/>
              </a:ext>
            </a:extLst>
          </p:cNvPr>
          <p:cNvSpPr txBox="1"/>
          <p:nvPr/>
        </p:nvSpPr>
        <p:spPr>
          <a:xfrm>
            <a:off x="431540" y="1579213"/>
            <a:ext cx="8280920" cy="4035592"/>
          </a:xfrm>
          <a:prstGeom prst="rect">
            <a:avLst/>
          </a:prstGeom>
          <a:noFill/>
        </p:spPr>
        <p:txBody>
          <a:bodyPr wrap="square" rtlCol="0">
            <a:spAutoFit/>
          </a:bodyPr>
          <a:lstStyle/>
          <a:p>
            <a:pPr>
              <a:spcBef>
                <a:spcPts val="600"/>
              </a:spcBef>
            </a:pPr>
            <a:r>
              <a:rPr lang="zh-TW" altLang="en-US" b="1" kern="0" dirty="0">
                <a:latin typeface="+mn-lt"/>
                <a:ea typeface="標楷體" panose="03000509000000000000" pitchFamily="65" charset="-120"/>
              </a:rPr>
              <a:t>其他農作產銷設施</a:t>
            </a:r>
            <a:r>
              <a:rPr lang="en-US" altLang="zh-TW" b="1" kern="0" dirty="0">
                <a:latin typeface="+mn-lt"/>
                <a:ea typeface="標楷體" panose="03000509000000000000" pitchFamily="65" charset="-120"/>
              </a:rPr>
              <a:t>—</a:t>
            </a:r>
            <a:r>
              <a:rPr lang="zh-TW" altLang="en-US" b="1" kern="0" dirty="0">
                <a:latin typeface="+mn-lt"/>
                <a:ea typeface="標楷體" panose="03000509000000000000" pitchFamily="65" charset="-120"/>
              </a:rPr>
              <a:t>下田坡道</a:t>
            </a:r>
            <a:endParaRPr lang="en-US" altLang="zh-TW" b="1" kern="0" dirty="0">
              <a:latin typeface="+mn-lt"/>
              <a:ea typeface="標楷體" panose="03000509000000000000" pitchFamily="65" charset="-120"/>
            </a:endParaRPr>
          </a:p>
          <a:p>
            <a:pPr marL="628650" indent="-628650">
              <a:spcBef>
                <a:spcPts val="600"/>
              </a:spcBef>
            </a:pPr>
            <a:r>
              <a:rPr lang="zh-TW" altLang="en-US" b="1" kern="0" dirty="0">
                <a:latin typeface="+mn-lt"/>
                <a:ea typeface="標楷體" panose="03000509000000000000" pitchFamily="65" charset="-120"/>
              </a:rPr>
              <a:t>一、農地與緊鄰道路因高低落差，設置固定基礎之下田坡道，供農機具通行之需要，以提高生產效率或運輸農產品。</a:t>
            </a:r>
            <a:endParaRPr lang="en-US" altLang="zh-TW" b="1" kern="0" dirty="0">
              <a:latin typeface="+mn-lt"/>
              <a:ea typeface="標楷體" panose="03000509000000000000" pitchFamily="65" charset="-120"/>
            </a:endParaRPr>
          </a:p>
          <a:p>
            <a:pPr marL="628650" indent="-628650">
              <a:spcBef>
                <a:spcPts val="600"/>
              </a:spcBef>
            </a:pPr>
            <a:r>
              <a:rPr lang="zh-TW" altLang="en-US" b="1" kern="0" dirty="0">
                <a:latin typeface="+mn-lt"/>
                <a:ea typeface="標楷體" panose="03000509000000000000" pitchFamily="65" charset="-120"/>
              </a:rPr>
              <a:t>二、針對農業用地存在有固定基礎之下田坡道，供田間作業農機具通行者，得認屬為農作產銷設施</a:t>
            </a:r>
            <a:r>
              <a:rPr lang="en-US" altLang="zh-TW" b="1" kern="0" dirty="0">
                <a:latin typeface="+mn-lt"/>
                <a:ea typeface="標楷體" panose="03000509000000000000" pitchFamily="65" charset="-120"/>
              </a:rPr>
              <a:t>—</a:t>
            </a:r>
            <a:r>
              <a:rPr lang="zh-TW" altLang="en-US" b="1" kern="0" dirty="0">
                <a:latin typeface="+mn-lt"/>
                <a:ea typeface="標楷體" panose="03000509000000000000" pitchFamily="65" charset="-120"/>
              </a:rPr>
              <a:t>其他農作產銷設施之許可使用細目，依規定核給容許使用同意書。</a:t>
            </a:r>
            <a:endParaRPr lang="en-US" altLang="zh-TW" b="1" kern="0" dirty="0">
              <a:latin typeface="+mn-lt"/>
              <a:ea typeface="標楷體" panose="03000509000000000000" pitchFamily="65" charset="-120"/>
            </a:endParaRPr>
          </a:p>
          <a:p>
            <a:pPr marL="628650" indent="-628650">
              <a:spcBef>
                <a:spcPts val="600"/>
              </a:spcBef>
            </a:pPr>
            <a:r>
              <a:rPr lang="zh-TW" altLang="en-US" b="1" kern="0" dirty="0">
                <a:latin typeface="+mn-lt"/>
                <a:ea typeface="標楷體" panose="03000509000000000000" pitchFamily="65" charset="-120"/>
              </a:rPr>
              <a:t>三、農業用地上已存在因田區與緊鄰道路高低落差，有作為農機具通行使用之必要設置，且其面積在</a:t>
            </a:r>
            <a:r>
              <a:rPr lang="en-US" altLang="zh-TW" b="1" kern="0" dirty="0">
                <a:latin typeface="+mn-lt"/>
                <a:ea typeface="標楷體" panose="03000509000000000000" pitchFamily="65" charset="-120"/>
              </a:rPr>
              <a:t>10</a:t>
            </a:r>
            <a:r>
              <a:rPr lang="zh-TW" altLang="en-US" b="1" kern="0" dirty="0">
                <a:latin typeface="+mn-lt"/>
                <a:ea typeface="標楷體" panose="03000509000000000000" pitchFamily="65" charset="-120"/>
              </a:rPr>
              <a:t>平方公尺以下，或由政府施設者，得認屬已取得農業設施容許使用同意書，無須再由申請人另案申請農業設施容許使用。</a:t>
            </a:r>
            <a:endParaRPr lang="en-US" altLang="zh-TW" b="1" kern="0" dirty="0">
              <a:latin typeface="+mn-lt"/>
              <a:ea typeface="標楷體" panose="03000509000000000000" pitchFamily="65" charset="-120"/>
            </a:endParaRPr>
          </a:p>
        </p:txBody>
      </p:sp>
      <p:sp>
        <p:nvSpPr>
          <p:cNvPr id="8" name="AutoShape 4">
            <a:extLst>
              <a:ext uri="{FF2B5EF4-FFF2-40B4-BE49-F238E27FC236}">
                <a16:creationId xmlns:a16="http://schemas.microsoft.com/office/drawing/2014/main" xmlns="" id="{DE4DE035-D4C8-4CD3-B229-9A493F2B6C03}"/>
              </a:ext>
            </a:extLst>
          </p:cNvPr>
          <p:cNvSpPr>
            <a:spLocks noChangeArrowheads="1"/>
          </p:cNvSpPr>
          <p:nvPr/>
        </p:nvSpPr>
        <p:spPr bwMode="auto">
          <a:xfrm>
            <a:off x="611560" y="189012"/>
            <a:ext cx="7777162" cy="647700"/>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lgn="ctr">
              <a:defRPr/>
            </a:pPr>
            <a:r>
              <a:rPr lang="zh-TW" altLang="en-US" sz="3200" b="1" dirty="0">
                <a:ea typeface="微軟正黑體" pitchFamily="34" charset="-120"/>
              </a:rPr>
              <a:t>第二章  農作產銷設施</a:t>
            </a:r>
          </a:p>
        </p:txBody>
      </p:sp>
    </p:spTree>
    <p:extLst>
      <p:ext uri="{BB962C8B-B14F-4D97-AF65-F5344CB8AC3E}">
        <p14:creationId xmlns:p14="http://schemas.microsoft.com/office/powerpoint/2010/main" val="33543843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ChangeArrowheads="1"/>
          </p:cNvSpPr>
          <p:nvPr/>
        </p:nvSpPr>
        <p:spPr bwMode="auto">
          <a:xfrm>
            <a:off x="395163" y="764704"/>
            <a:ext cx="8569325" cy="498021"/>
          </a:xfrm>
          <a:prstGeom prst="rect">
            <a:avLst/>
          </a:prstGeom>
          <a:noFill/>
          <a:ln w="9525" algn="ctr">
            <a:noFill/>
            <a:miter lim="800000"/>
            <a:headEnd/>
            <a:tailEnd/>
          </a:ln>
        </p:spPr>
        <p:txBody>
          <a:bodyPr anchor="ctr">
            <a:spAutoFit/>
          </a:bodyPr>
          <a:lstStyle/>
          <a:p>
            <a:pPr marL="1879600" indent="-1879600">
              <a:lnSpc>
                <a:spcPct val="120000"/>
              </a:lnSpc>
            </a:pPr>
            <a:r>
              <a:rPr lang="zh-TW" altLang="en-US" b="1" dirty="0">
                <a:solidFill>
                  <a:srgbClr val="006600"/>
                </a:solidFill>
                <a:ea typeface="標楷體" pitchFamily="65" charset="-120"/>
              </a:rPr>
              <a:t>第二十一條   附表四 水產養殖設施 修正規定（</a:t>
            </a:r>
            <a:r>
              <a:rPr lang="en-US" altLang="zh-TW" b="1" dirty="0">
                <a:solidFill>
                  <a:srgbClr val="006600"/>
                </a:solidFill>
                <a:ea typeface="標楷體" pitchFamily="65" charset="-120"/>
              </a:rPr>
              <a:t>106</a:t>
            </a:r>
            <a:r>
              <a:rPr lang="zh-TW" altLang="en-US" b="1" dirty="0">
                <a:solidFill>
                  <a:srgbClr val="006600"/>
                </a:solidFill>
                <a:ea typeface="標楷體" pitchFamily="65" charset="-120"/>
              </a:rPr>
              <a:t>年</a:t>
            </a:r>
            <a:r>
              <a:rPr lang="en-US" altLang="zh-TW" b="1" dirty="0">
                <a:solidFill>
                  <a:srgbClr val="006600"/>
                </a:solidFill>
                <a:ea typeface="標楷體" pitchFamily="65" charset="-120"/>
              </a:rPr>
              <a:t>6</a:t>
            </a:r>
            <a:r>
              <a:rPr lang="zh-TW" altLang="en-US" b="1" dirty="0">
                <a:solidFill>
                  <a:srgbClr val="006600"/>
                </a:solidFill>
                <a:ea typeface="標楷體" pitchFamily="65" charset="-120"/>
              </a:rPr>
              <a:t>月</a:t>
            </a:r>
            <a:r>
              <a:rPr lang="en-US" altLang="zh-TW" b="1" dirty="0">
                <a:solidFill>
                  <a:srgbClr val="006600"/>
                </a:solidFill>
                <a:ea typeface="標楷體" pitchFamily="65" charset="-120"/>
              </a:rPr>
              <a:t>28</a:t>
            </a:r>
            <a:r>
              <a:rPr lang="zh-TW" altLang="en-US" b="1" dirty="0">
                <a:solidFill>
                  <a:srgbClr val="006600"/>
                </a:solidFill>
                <a:ea typeface="標楷體" pitchFamily="65" charset="-120"/>
              </a:rPr>
              <a:t>日）</a:t>
            </a:r>
          </a:p>
        </p:txBody>
      </p:sp>
      <p:sp>
        <p:nvSpPr>
          <p:cNvPr id="4" name="矩形 3"/>
          <p:cNvSpPr/>
          <p:nvPr/>
        </p:nvSpPr>
        <p:spPr>
          <a:xfrm>
            <a:off x="683568" y="1262725"/>
            <a:ext cx="7812152" cy="1602233"/>
          </a:xfrm>
          <a:prstGeom prst="rect">
            <a:avLst/>
          </a:prstGeom>
        </p:spPr>
        <p:txBody>
          <a:bodyPr wrap="square">
            <a:spAutoFit/>
          </a:bodyPr>
          <a:lstStyle/>
          <a:p>
            <a:pPr>
              <a:lnSpc>
                <a:spcPts val="3000"/>
              </a:lnSpc>
            </a:pPr>
            <a:r>
              <a:rPr lang="zh-TW" altLang="en-US" dirty="0">
                <a:solidFill>
                  <a:srgbClr val="006600"/>
                </a:solidFill>
                <a:ea typeface="標楷體" pitchFamily="65" charset="-120"/>
                <a:cs typeface="Times New Roman" pitchFamily="18" charset="0"/>
              </a:rPr>
              <a:t>■</a:t>
            </a:r>
            <a:r>
              <a:rPr lang="zh-TW" altLang="zh-TW" b="1" dirty="0">
                <a:solidFill>
                  <a:srgbClr val="000000"/>
                </a:solidFill>
                <a:ea typeface="標楷體" pitchFamily="65" charset="-120"/>
                <a:cs typeface="Times New Roman" panose="02020603050405020304" pitchFamily="18" charset="0"/>
              </a:rPr>
              <a:t>室外水產養殖生產設施</a:t>
            </a:r>
            <a:r>
              <a:rPr lang="zh-TW" altLang="en-US" b="1" dirty="0">
                <a:solidFill>
                  <a:srgbClr val="000000"/>
                </a:solidFill>
                <a:ea typeface="標楷體" pitchFamily="65" charset="-120"/>
                <a:cs typeface="Times New Roman" panose="02020603050405020304" pitchFamily="18" charset="0"/>
              </a:rPr>
              <a:t>：</a:t>
            </a:r>
            <a:endParaRPr lang="en-US" altLang="zh-TW" b="1" dirty="0">
              <a:solidFill>
                <a:srgbClr val="000000"/>
              </a:solidFill>
              <a:ea typeface="標楷體" pitchFamily="65" charset="-120"/>
              <a:cs typeface="Times New Roman" panose="02020603050405020304" pitchFamily="18" charset="0"/>
            </a:endParaRPr>
          </a:p>
          <a:p>
            <a:pPr lvl="1" algn="just">
              <a:lnSpc>
                <a:spcPts val="3000"/>
              </a:lnSpc>
            </a:pPr>
            <a:r>
              <a:rPr lang="zh-TW" altLang="zh-TW" sz="2200" b="1" dirty="0">
                <a:solidFill>
                  <a:srgbClr val="000000"/>
                </a:solidFill>
                <a:ea typeface="標楷體" pitchFamily="65" charset="-120"/>
                <a:cs typeface="Times New Roman" panose="02020603050405020304" pitchFamily="18" charset="0"/>
              </a:rPr>
              <a:t>特定農業區農牧用地作養殖池使用者，應配置循環水設施</a:t>
            </a:r>
            <a:r>
              <a:rPr lang="zh-TW" altLang="en-US" sz="2200" b="1" dirty="0">
                <a:solidFill>
                  <a:srgbClr val="000000"/>
                </a:solidFill>
                <a:ea typeface="標楷體" pitchFamily="65" charset="-120"/>
                <a:cs typeface="Times New Roman" panose="02020603050405020304" pitchFamily="18" charset="0"/>
              </a:rPr>
              <a:t>（</a:t>
            </a:r>
            <a:r>
              <a:rPr lang="zh-TW" altLang="zh-TW" sz="2200" b="1" dirty="0">
                <a:solidFill>
                  <a:srgbClr val="000000"/>
                </a:solidFill>
                <a:ea typeface="標楷體" pitchFamily="65" charset="-120"/>
                <a:cs typeface="Times New Roman" panose="02020603050405020304" pitchFamily="18" charset="0"/>
              </a:rPr>
              <a:t>備</a:t>
            </a:r>
            <a:r>
              <a:rPr lang="zh-TW" altLang="en-US" sz="2200" b="1" dirty="0">
                <a:solidFill>
                  <a:srgbClr val="000000"/>
                </a:solidFill>
                <a:ea typeface="標楷體" pitchFamily="65" charset="-120"/>
                <a:cs typeface="Times New Roman" panose="02020603050405020304" pitchFamily="18" charset="0"/>
              </a:rPr>
              <a:t>）</a:t>
            </a:r>
            <a:r>
              <a:rPr lang="zh-TW" altLang="zh-TW" sz="2200" b="1" dirty="0">
                <a:solidFill>
                  <a:srgbClr val="000000"/>
                </a:solidFill>
                <a:ea typeface="標楷體" pitchFamily="65" charset="-120"/>
                <a:cs typeface="Times New Roman" panose="02020603050405020304" pitchFamily="18" charset="0"/>
              </a:rPr>
              <a:t>，且以本辦法中華民國</a:t>
            </a:r>
            <a:r>
              <a:rPr lang="en-US" altLang="zh-TW" sz="2200" b="1" dirty="0">
                <a:solidFill>
                  <a:srgbClr val="000000"/>
                </a:solidFill>
                <a:ea typeface="標楷體" pitchFamily="65" charset="-120"/>
                <a:cs typeface="Times New Roman" panose="02020603050405020304" pitchFamily="18" charset="0"/>
              </a:rPr>
              <a:t>106</a:t>
            </a:r>
            <a:r>
              <a:rPr lang="zh-TW" altLang="zh-TW" sz="2200" b="1" dirty="0">
                <a:solidFill>
                  <a:srgbClr val="000000"/>
                </a:solidFill>
                <a:ea typeface="標楷體" pitchFamily="65" charset="-120"/>
                <a:cs typeface="Times New Roman" panose="02020603050405020304" pitchFamily="18" charset="0"/>
              </a:rPr>
              <a:t>年</a:t>
            </a:r>
            <a:r>
              <a:rPr lang="en-US" altLang="zh-TW" sz="2200" b="1" dirty="0">
                <a:solidFill>
                  <a:srgbClr val="000000"/>
                </a:solidFill>
                <a:ea typeface="標楷體" pitchFamily="65" charset="-120"/>
                <a:cs typeface="Times New Roman" panose="02020603050405020304" pitchFamily="18" charset="0"/>
              </a:rPr>
              <a:t>6</a:t>
            </a:r>
            <a:r>
              <a:rPr lang="zh-TW" altLang="zh-TW" sz="2200" b="1" dirty="0">
                <a:solidFill>
                  <a:srgbClr val="000000"/>
                </a:solidFill>
                <a:ea typeface="標楷體" pitchFamily="65" charset="-120"/>
                <a:cs typeface="Times New Roman" panose="02020603050405020304" pitchFamily="18" charset="0"/>
              </a:rPr>
              <a:t>月</a:t>
            </a:r>
            <a:r>
              <a:rPr lang="en-US" altLang="zh-TW" sz="2200" b="1" dirty="0">
                <a:solidFill>
                  <a:srgbClr val="000000"/>
                </a:solidFill>
                <a:ea typeface="標楷體" pitchFamily="65" charset="-120"/>
                <a:cs typeface="Times New Roman" panose="02020603050405020304" pitchFamily="18" charset="0"/>
              </a:rPr>
              <a:t>28</a:t>
            </a:r>
            <a:r>
              <a:rPr lang="zh-TW" altLang="zh-TW" sz="2200" b="1" dirty="0">
                <a:solidFill>
                  <a:srgbClr val="000000"/>
                </a:solidFill>
                <a:ea typeface="標楷體" pitchFamily="65" charset="-120"/>
                <a:cs typeface="Times New Roman" panose="02020603050405020304" pitchFamily="18" charset="0"/>
              </a:rPr>
              <a:t>日修正施行前之既存養殖池，並取得航照圖等證明文件者為限。</a:t>
            </a:r>
            <a:endParaRPr lang="en-US" altLang="zh-TW" sz="2200" b="1" dirty="0">
              <a:solidFill>
                <a:srgbClr val="000000"/>
              </a:solidFill>
              <a:ea typeface="標楷體" pitchFamily="65" charset="-120"/>
              <a:cs typeface="Times New Roman" panose="02020603050405020304" pitchFamily="18" charset="0"/>
            </a:endParaRPr>
          </a:p>
        </p:txBody>
      </p:sp>
      <p:sp>
        <p:nvSpPr>
          <p:cNvPr id="12" name="AutoShape 4"/>
          <p:cNvSpPr>
            <a:spLocks noChangeArrowheads="1"/>
          </p:cNvSpPr>
          <p:nvPr/>
        </p:nvSpPr>
        <p:spPr bwMode="auto">
          <a:xfrm>
            <a:off x="611560" y="69691"/>
            <a:ext cx="7777162" cy="647700"/>
          </a:xfrm>
          <a:prstGeom prst="roundRect">
            <a:avLst>
              <a:gd name="adj" fmla="val 16667"/>
            </a:avLst>
          </a:prstGeom>
          <a:gradFill rotWithShape="1">
            <a:gsLst>
              <a:gs pos="100000">
                <a:srgbClr val="CFEA9E"/>
              </a:gs>
              <a:gs pos="0">
                <a:srgbClr val="CFEA9E"/>
              </a:gs>
              <a:gs pos="50000">
                <a:schemeClr val="bg1"/>
              </a:gs>
              <a:gs pos="100000">
                <a:schemeClr val="accent1"/>
              </a:gs>
            </a:gsLst>
            <a:lin ang="5400000" scaled="1"/>
          </a:gradFill>
          <a:ln w="9525" algn="ctr">
            <a:solidFill>
              <a:schemeClr val="tx1"/>
            </a:solidFill>
            <a:round/>
            <a:headEnd/>
            <a:tailEnd/>
          </a:ln>
          <a:effectLst/>
        </p:spPr>
        <p:txBody>
          <a:bodyPr wrap="none" anchor="ctr"/>
          <a:lstStyle/>
          <a:p>
            <a:pPr algn="ctr">
              <a:defRPr/>
            </a:pPr>
            <a:r>
              <a:rPr lang="zh-TW" altLang="en-US" sz="3200" b="1" dirty="0">
                <a:ea typeface="微軟正黑體" pitchFamily="34" charset="-120"/>
              </a:rPr>
              <a:t>第五章  水產養殖設施</a:t>
            </a:r>
          </a:p>
        </p:txBody>
      </p:sp>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44</a:t>
            </a:fld>
            <a:endParaRPr lang="en-US" altLang="zh-TW" dirty="0"/>
          </a:p>
        </p:txBody>
      </p:sp>
      <p:sp>
        <p:nvSpPr>
          <p:cNvPr id="6" name="矩形 5"/>
          <p:cNvSpPr/>
          <p:nvPr/>
        </p:nvSpPr>
        <p:spPr>
          <a:xfrm>
            <a:off x="755576" y="3528244"/>
            <a:ext cx="7812152" cy="3141116"/>
          </a:xfrm>
          <a:prstGeom prst="rect">
            <a:avLst/>
          </a:prstGeom>
        </p:spPr>
        <p:txBody>
          <a:bodyPr wrap="square">
            <a:spAutoFit/>
          </a:bodyPr>
          <a:lstStyle/>
          <a:p>
            <a:pPr>
              <a:lnSpc>
                <a:spcPts val="3000"/>
              </a:lnSpc>
              <a:spcBef>
                <a:spcPts val="600"/>
              </a:spcBef>
            </a:pPr>
            <a:r>
              <a:rPr lang="zh-TW" altLang="en-US" dirty="0">
                <a:solidFill>
                  <a:srgbClr val="006600"/>
                </a:solidFill>
                <a:ea typeface="標楷體" pitchFamily="65" charset="-120"/>
                <a:cs typeface="Times New Roman" pitchFamily="18" charset="0"/>
              </a:rPr>
              <a:t>■</a:t>
            </a:r>
            <a:r>
              <a:rPr lang="zh-TW" altLang="zh-TW" b="1" dirty="0">
                <a:solidFill>
                  <a:srgbClr val="000000"/>
                </a:solidFill>
                <a:ea typeface="標楷體" pitchFamily="65" charset="-120"/>
                <a:cs typeface="Times New Roman" panose="02020603050405020304" pitchFamily="18" charset="0"/>
              </a:rPr>
              <a:t>室內水產養殖生產設施：</a:t>
            </a:r>
            <a:endParaRPr lang="en-US" altLang="zh-TW" b="1" dirty="0">
              <a:solidFill>
                <a:srgbClr val="000000"/>
              </a:solidFill>
              <a:ea typeface="標楷體" pitchFamily="65" charset="-120"/>
              <a:cs typeface="Times New Roman" panose="02020603050405020304" pitchFamily="18" charset="0"/>
            </a:endParaRPr>
          </a:p>
          <a:p>
            <a:pPr lvl="1" algn="just">
              <a:lnSpc>
                <a:spcPts val="3000"/>
              </a:lnSpc>
            </a:pPr>
            <a:r>
              <a:rPr lang="zh-TW" altLang="en-US" sz="2200" b="1" dirty="0">
                <a:solidFill>
                  <a:srgbClr val="000000"/>
                </a:solidFill>
                <a:ea typeface="標楷體" pitchFamily="65" charset="-120"/>
                <a:cs typeface="Times New Roman" panose="02020603050405020304" pitchFamily="18" charset="0"/>
              </a:rPr>
              <a:t>本類別建築設施應同時具備</a:t>
            </a:r>
            <a:r>
              <a:rPr lang="zh-TW" altLang="en-US" sz="2200" b="1" dirty="0">
                <a:ea typeface="標楷體" pitchFamily="65" charset="-120"/>
                <a:cs typeface="Times New Roman" panose="02020603050405020304" pitchFamily="18" charset="0"/>
              </a:rPr>
              <a:t>養殖池、主要樑柱、牆壁、樓地板及屋頂等構造，</a:t>
            </a:r>
            <a:r>
              <a:rPr lang="zh-TW" altLang="en-US" sz="2200" b="1" dirty="0">
                <a:solidFill>
                  <a:srgbClr val="000000"/>
                </a:solidFill>
                <a:ea typeface="標楷體" pitchFamily="65" charset="-120"/>
                <a:cs typeface="Times New Roman" panose="02020603050405020304" pitchFamily="18" charset="0"/>
              </a:rPr>
              <a:t>養殖種類特性需以透光材質搭建者，得依生產需要核定，且其牆壁對外開口不得超過總牆面四分之一；</a:t>
            </a:r>
            <a:r>
              <a:rPr lang="zh-TW" altLang="en-US" sz="2200" b="1" dirty="0">
                <a:solidFill>
                  <a:srgbClr val="FF0000"/>
                </a:solidFill>
                <a:ea typeface="標楷體" pitchFamily="65" charset="-120"/>
                <a:cs typeface="Times New Roman" panose="02020603050405020304" pitchFamily="18" charset="0"/>
              </a:rPr>
              <a:t>本類別屋頂構造，得依需求直接使用太陽光電發電設施（備）為材質</a:t>
            </a:r>
            <a:r>
              <a:rPr lang="zh-TW" altLang="en-US" sz="2200" b="1" dirty="0">
                <a:solidFill>
                  <a:srgbClr val="000000"/>
                </a:solidFill>
                <a:ea typeface="標楷體" pitchFamily="65" charset="-120"/>
                <a:cs typeface="Times New Roman" panose="02020603050405020304" pitchFamily="18" charset="0"/>
              </a:rPr>
              <a:t>；建築物內養殖池（槽）應具進排水系統、打氣（增氧設備）及池水水質處理等設備；興建後應有放苗之養殖事實及收成實績。</a:t>
            </a:r>
            <a:endParaRPr lang="en-US" altLang="zh-TW" sz="2200" b="1" dirty="0">
              <a:solidFill>
                <a:srgbClr val="000000"/>
              </a:solidFill>
              <a:ea typeface="標楷體" pitchFamily="65" charset="-120"/>
              <a:cs typeface="Times New Roman" panose="02020603050405020304" pitchFamily="18" charset="0"/>
            </a:endParaRPr>
          </a:p>
        </p:txBody>
      </p:sp>
      <p:sp>
        <p:nvSpPr>
          <p:cNvPr id="7" name="Rectangle 7"/>
          <p:cNvSpPr>
            <a:spLocks noChangeArrowheads="1"/>
          </p:cNvSpPr>
          <p:nvPr/>
        </p:nvSpPr>
        <p:spPr bwMode="auto">
          <a:xfrm>
            <a:off x="467171" y="2965477"/>
            <a:ext cx="8569325" cy="535531"/>
          </a:xfrm>
          <a:prstGeom prst="rect">
            <a:avLst/>
          </a:prstGeom>
          <a:noFill/>
          <a:ln w="9525" algn="ctr">
            <a:noFill/>
            <a:miter lim="800000"/>
            <a:headEnd/>
            <a:tailEnd/>
          </a:ln>
        </p:spPr>
        <p:txBody>
          <a:bodyPr anchor="ctr">
            <a:spAutoFit/>
          </a:bodyPr>
          <a:lstStyle/>
          <a:p>
            <a:pPr marL="1879600" indent="-1879600">
              <a:lnSpc>
                <a:spcPct val="120000"/>
              </a:lnSpc>
            </a:pPr>
            <a:r>
              <a:rPr lang="zh-TW" altLang="en-US" b="1" dirty="0">
                <a:solidFill>
                  <a:srgbClr val="006600"/>
                </a:solidFill>
                <a:ea typeface="標楷體" pitchFamily="65" charset="-120"/>
              </a:rPr>
              <a:t>第二十一條   附表四 水產養殖設施 修正規定（</a:t>
            </a:r>
            <a:r>
              <a:rPr lang="en-US" altLang="zh-TW" b="1" dirty="0">
                <a:solidFill>
                  <a:srgbClr val="006600"/>
                </a:solidFill>
                <a:ea typeface="標楷體" pitchFamily="65" charset="-120"/>
              </a:rPr>
              <a:t>108</a:t>
            </a:r>
            <a:r>
              <a:rPr lang="zh-TW" altLang="en-US" b="1" dirty="0">
                <a:solidFill>
                  <a:srgbClr val="006600"/>
                </a:solidFill>
                <a:ea typeface="標楷體" pitchFamily="65" charset="-120"/>
              </a:rPr>
              <a:t>年</a:t>
            </a:r>
            <a:r>
              <a:rPr lang="en-US" altLang="zh-TW" b="1" dirty="0">
                <a:solidFill>
                  <a:srgbClr val="006600"/>
                </a:solidFill>
                <a:ea typeface="標楷體" pitchFamily="65" charset="-120"/>
              </a:rPr>
              <a:t>5</a:t>
            </a:r>
            <a:r>
              <a:rPr lang="zh-TW" altLang="en-US" b="1" dirty="0">
                <a:solidFill>
                  <a:srgbClr val="006600"/>
                </a:solidFill>
                <a:ea typeface="標楷體" pitchFamily="65" charset="-120"/>
              </a:rPr>
              <a:t>月</a:t>
            </a:r>
            <a:r>
              <a:rPr lang="en-US" altLang="zh-TW" b="1" dirty="0">
                <a:solidFill>
                  <a:srgbClr val="006600"/>
                </a:solidFill>
                <a:ea typeface="標楷體" pitchFamily="65" charset="-120"/>
              </a:rPr>
              <a:t>8</a:t>
            </a:r>
            <a:r>
              <a:rPr lang="zh-TW" altLang="en-US" b="1" dirty="0">
                <a:solidFill>
                  <a:srgbClr val="006600"/>
                </a:solidFill>
                <a:ea typeface="標楷體" pitchFamily="65" charset="-120"/>
              </a:rPr>
              <a:t>日）</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45</a:t>
            </a:fld>
            <a:endParaRPr lang="en-US" altLang="zh-TW" dirty="0"/>
          </a:p>
        </p:txBody>
      </p:sp>
      <p:sp>
        <p:nvSpPr>
          <p:cNvPr id="3" name="AutoShape 4"/>
          <p:cNvSpPr>
            <a:spLocks noChangeArrowheads="1"/>
          </p:cNvSpPr>
          <p:nvPr/>
        </p:nvSpPr>
        <p:spPr bwMode="auto">
          <a:xfrm>
            <a:off x="611560" y="69691"/>
            <a:ext cx="7777162" cy="647700"/>
          </a:xfrm>
          <a:prstGeom prst="roundRect">
            <a:avLst>
              <a:gd name="adj" fmla="val 16667"/>
            </a:avLst>
          </a:prstGeom>
          <a:gradFill rotWithShape="1">
            <a:gsLst>
              <a:gs pos="100000">
                <a:srgbClr val="CFEA9E"/>
              </a:gs>
              <a:gs pos="0">
                <a:srgbClr val="CFEA9E"/>
              </a:gs>
              <a:gs pos="50000">
                <a:schemeClr val="bg1"/>
              </a:gs>
              <a:gs pos="100000">
                <a:schemeClr val="accent1"/>
              </a:gs>
            </a:gsLst>
            <a:lin ang="5400000" scaled="1"/>
          </a:gradFill>
          <a:ln w="9525" algn="ctr">
            <a:solidFill>
              <a:schemeClr val="tx1"/>
            </a:solidFill>
            <a:round/>
            <a:headEnd/>
            <a:tailEnd/>
          </a:ln>
          <a:effectLst/>
        </p:spPr>
        <p:txBody>
          <a:bodyPr wrap="none" anchor="ctr"/>
          <a:lstStyle/>
          <a:p>
            <a:pPr algn="ctr">
              <a:defRPr/>
            </a:pPr>
            <a:r>
              <a:rPr lang="zh-TW" altLang="en-US" sz="3200" b="1" dirty="0">
                <a:ea typeface="微軟正黑體" pitchFamily="34" charset="-120"/>
              </a:rPr>
              <a:t>第五章  水產養殖設施</a:t>
            </a:r>
          </a:p>
        </p:txBody>
      </p:sp>
      <p:sp>
        <p:nvSpPr>
          <p:cNvPr id="4" name="Rectangle 7"/>
          <p:cNvSpPr>
            <a:spLocks noChangeArrowheads="1"/>
          </p:cNvSpPr>
          <p:nvPr/>
        </p:nvSpPr>
        <p:spPr bwMode="auto">
          <a:xfrm>
            <a:off x="395163" y="842747"/>
            <a:ext cx="8569325" cy="498021"/>
          </a:xfrm>
          <a:prstGeom prst="rect">
            <a:avLst/>
          </a:prstGeom>
          <a:noFill/>
          <a:ln w="9525" algn="ctr">
            <a:noFill/>
            <a:miter lim="800000"/>
            <a:headEnd/>
            <a:tailEnd/>
          </a:ln>
        </p:spPr>
        <p:txBody>
          <a:bodyPr anchor="ctr">
            <a:spAutoFit/>
          </a:bodyPr>
          <a:lstStyle/>
          <a:p>
            <a:pPr marL="1879600" indent="-1879600">
              <a:lnSpc>
                <a:spcPct val="120000"/>
              </a:lnSpc>
            </a:pPr>
            <a:r>
              <a:rPr lang="zh-TW" altLang="en-US" b="1" dirty="0">
                <a:solidFill>
                  <a:srgbClr val="006600"/>
                </a:solidFill>
                <a:ea typeface="標楷體" pitchFamily="65" charset="-120"/>
              </a:rPr>
              <a:t>第二十一條   附表四 水產養殖設施 修正規定（</a:t>
            </a:r>
            <a:r>
              <a:rPr lang="en-US" altLang="zh-TW" b="1" dirty="0">
                <a:solidFill>
                  <a:srgbClr val="006600"/>
                </a:solidFill>
                <a:ea typeface="標楷體" pitchFamily="65" charset="-120"/>
              </a:rPr>
              <a:t>108</a:t>
            </a:r>
            <a:r>
              <a:rPr lang="zh-TW" altLang="en-US" b="1" dirty="0">
                <a:solidFill>
                  <a:srgbClr val="006600"/>
                </a:solidFill>
                <a:ea typeface="標楷體" pitchFamily="65" charset="-120"/>
              </a:rPr>
              <a:t>年</a:t>
            </a:r>
            <a:r>
              <a:rPr lang="en-US" altLang="zh-TW" b="1" dirty="0">
                <a:solidFill>
                  <a:srgbClr val="006600"/>
                </a:solidFill>
                <a:ea typeface="標楷體" pitchFamily="65" charset="-120"/>
              </a:rPr>
              <a:t>5</a:t>
            </a:r>
            <a:r>
              <a:rPr lang="zh-TW" altLang="en-US" b="1" dirty="0">
                <a:solidFill>
                  <a:srgbClr val="006600"/>
                </a:solidFill>
                <a:ea typeface="標楷體" pitchFamily="65" charset="-120"/>
              </a:rPr>
              <a:t>月</a:t>
            </a:r>
            <a:r>
              <a:rPr lang="en-US" altLang="zh-TW" b="1" dirty="0">
                <a:solidFill>
                  <a:srgbClr val="006600"/>
                </a:solidFill>
                <a:ea typeface="標楷體" pitchFamily="65" charset="-120"/>
              </a:rPr>
              <a:t>8</a:t>
            </a:r>
            <a:r>
              <a:rPr lang="zh-TW" altLang="en-US" b="1" dirty="0">
                <a:solidFill>
                  <a:srgbClr val="006600"/>
                </a:solidFill>
                <a:ea typeface="標楷體" pitchFamily="65" charset="-120"/>
              </a:rPr>
              <a:t>日）</a:t>
            </a:r>
          </a:p>
        </p:txBody>
      </p:sp>
      <p:sp>
        <p:nvSpPr>
          <p:cNvPr id="5" name="矩形 4"/>
          <p:cNvSpPr/>
          <p:nvPr/>
        </p:nvSpPr>
        <p:spPr>
          <a:xfrm>
            <a:off x="628864" y="1394719"/>
            <a:ext cx="8045633" cy="1602233"/>
          </a:xfrm>
          <a:prstGeom prst="rect">
            <a:avLst/>
          </a:prstGeom>
        </p:spPr>
        <p:txBody>
          <a:bodyPr wrap="square">
            <a:spAutoFit/>
          </a:bodyPr>
          <a:lstStyle/>
          <a:p>
            <a:pPr>
              <a:lnSpc>
                <a:spcPts val="3000"/>
              </a:lnSpc>
              <a:spcBef>
                <a:spcPts val="600"/>
              </a:spcBef>
            </a:pPr>
            <a:r>
              <a:rPr lang="zh-TW" altLang="en-US" dirty="0">
                <a:solidFill>
                  <a:srgbClr val="006600"/>
                </a:solidFill>
                <a:ea typeface="標楷體" pitchFamily="65" charset="-120"/>
                <a:cs typeface="Times New Roman" pitchFamily="18" charset="0"/>
              </a:rPr>
              <a:t>■</a:t>
            </a:r>
            <a:r>
              <a:rPr lang="zh-TW" altLang="en-US" b="1" dirty="0">
                <a:solidFill>
                  <a:srgbClr val="000000"/>
                </a:solidFill>
                <a:ea typeface="標楷體" pitchFamily="65" charset="-120"/>
                <a:cs typeface="Times New Roman" panose="02020603050405020304" pitchFamily="18" charset="0"/>
              </a:rPr>
              <a:t>其他水產養殖經營設施</a:t>
            </a:r>
            <a:r>
              <a:rPr lang="zh-TW" altLang="zh-TW" b="1" dirty="0">
                <a:solidFill>
                  <a:srgbClr val="000000"/>
                </a:solidFill>
                <a:ea typeface="標楷體" pitchFamily="65" charset="-120"/>
                <a:cs typeface="Times New Roman" panose="02020603050405020304" pitchFamily="18" charset="0"/>
              </a:rPr>
              <a:t>：</a:t>
            </a:r>
            <a:endParaRPr lang="en-US" altLang="zh-TW" b="1" dirty="0">
              <a:solidFill>
                <a:srgbClr val="000000"/>
              </a:solidFill>
              <a:ea typeface="標楷體" pitchFamily="65" charset="-120"/>
              <a:cs typeface="Times New Roman" panose="02020603050405020304" pitchFamily="18" charset="0"/>
            </a:endParaRPr>
          </a:p>
          <a:p>
            <a:pPr lvl="1" algn="just">
              <a:lnSpc>
                <a:spcPts val="3000"/>
              </a:lnSpc>
            </a:pPr>
            <a:r>
              <a:rPr lang="zh-TW" altLang="en-US" sz="2200" b="1" dirty="0">
                <a:solidFill>
                  <a:srgbClr val="000000"/>
                </a:solidFill>
                <a:ea typeface="標楷體" pitchFamily="65" charset="-120"/>
                <a:cs typeface="Times New Roman" panose="02020603050405020304" pitchFamily="18" charset="0"/>
              </a:rPr>
              <a:t>特定農業區已有條件得申請養殖池容許使用，考量其他水產養殖經營設施與養殖池可能併同設置，故調整其他水產養殖經營設施之可申請用地類別，</a:t>
            </a:r>
            <a:r>
              <a:rPr lang="zh-TW" altLang="en-US" sz="2200" b="1" dirty="0">
                <a:solidFill>
                  <a:srgbClr val="FF0000"/>
                </a:solidFill>
                <a:ea typeface="標楷體" pitchFamily="65" charset="-120"/>
                <a:cs typeface="Times New Roman" panose="02020603050405020304" pitchFamily="18" charset="0"/>
              </a:rPr>
              <a:t>刪除特定農業區除外之規定</a:t>
            </a:r>
            <a:r>
              <a:rPr lang="zh-TW" altLang="en-US" sz="2200" b="1" dirty="0">
                <a:solidFill>
                  <a:srgbClr val="000000"/>
                </a:solidFill>
                <a:ea typeface="標楷體" pitchFamily="65" charset="-120"/>
                <a:cs typeface="Times New Roman" panose="02020603050405020304" pitchFamily="18" charset="0"/>
              </a:rPr>
              <a:t>。</a:t>
            </a:r>
            <a:endParaRPr lang="en-US" altLang="zh-TW" sz="2200" b="1" dirty="0">
              <a:solidFill>
                <a:srgbClr val="000000"/>
              </a:solidFill>
              <a:ea typeface="標楷體" pitchFamily="65" charset="-120"/>
              <a:cs typeface="Times New Roman" panose="02020603050405020304" pitchFamily="18" charset="0"/>
            </a:endParaRPr>
          </a:p>
        </p:txBody>
      </p:sp>
      <p:sp>
        <p:nvSpPr>
          <p:cNvPr id="6" name="Rectangle 7"/>
          <p:cNvSpPr>
            <a:spLocks noChangeArrowheads="1"/>
          </p:cNvSpPr>
          <p:nvPr/>
        </p:nvSpPr>
        <p:spPr bwMode="auto">
          <a:xfrm>
            <a:off x="434059" y="3002987"/>
            <a:ext cx="8569325" cy="498021"/>
          </a:xfrm>
          <a:prstGeom prst="rect">
            <a:avLst/>
          </a:prstGeom>
          <a:noFill/>
          <a:ln w="9525" algn="ctr">
            <a:noFill/>
            <a:miter lim="800000"/>
            <a:headEnd/>
            <a:tailEnd/>
          </a:ln>
        </p:spPr>
        <p:txBody>
          <a:bodyPr anchor="ctr">
            <a:spAutoFit/>
          </a:bodyPr>
          <a:lstStyle/>
          <a:p>
            <a:pPr marL="1879600" indent="-1879600">
              <a:lnSpc>
                <a:spcPct val="120000"/>
              </a:lnSpc>
            </a:pPr>
            <a:r>
              <a:rPr lang="zh-TW" altLang="en-US" b="1" dirty="0">
                <a:solidFill>
                  <a:srgbClr val="006600"/>
                </a:solidFill>
                <a:ea typeface="標楷體" pitchFamily="65" charset="-120"/>
              </a:rPr>
              <a:t>第二十一條   水產養殖設施 修正規定（</a:t>
            </a:r>
            <a:r>
              <a:rPr lang="en-US" altLang="zh-TW" b="1" dirty="0">
                <a:solidFill>
                  <a:srgbClr val="006600"/>
                </a:solidFill>
                <a:ea typeface="標楷體" pitchFamily="65" charset="-120"/>
              </a:rPr>
              <a:t>109</a:t>
            </a:r>
            <a:r>
              <a:rPr lang="zh-TW" altLang="en-US" b="1" dirty="0">
                <a:solidFill>
                  <a:srgbClr val="006600"/>
                </a:solidFill>
                <a:ea typeface="標楷體" pitchFamily="65" charset="-120"/>
              </a:rPr>
              <a:t>年</a:t>
            </a:r>
            <a:r>
              <a:rPr lang="en-US" altLang="zh-TW" b="1" dirty="0">
                <a:solidFill>
                  <a:srgbClr val="006600"/>
                </a:solidFill>
                <a:ea typeface="標楷體" pitchFamily="65" charset="-120"/>
              </a:rPr>
              <a:t>9</a:t>
            </a:r>
            <a:r>
              <a:rPr lang="zh-TW" altLang="en-US" b="1" dirty="0">
                <a:solidFill>
                  <a:srgbClr val="006600"/>
                </a:solidFill>
                <a:ea typeface="標楷體" pitchFamily="65" charset="-120"/>
              </a:rPr>
              <a:t>月</a:t>
            </a:r>
            <a:r>
              <a:rPr lang="en-US" altLang="zh-TW" b="1" dirty="0">
                <a:solidFill>
                  <a:srgbClr val="006600"/>
                </a:solidFill>
                <a:ea typeface="標楷體" pitchFamily="65" charset="-120"/>
              </a:rPr>
              <a:t>9</a:t>
            </a:r>
            <a:r>
              <a:rPr lang="zh-TW" altLang="en-US" b="1" dirty="0">
                <a:solidFill>
                  <a:srgbClr val="006600"/>
                </a:solidFill>
                <a:ea typeface="標楷體" pitchFamily="65" charset="-120"/>
              </a:rPr>
              <a:t>日）</a:t>
            </a:r>
          </a:p>
        </p:txBody>
      </p:sp>
      <p:sp>
        <p:nvSpPr>
          <p:cNvPr id="7" name="矩形 6"/>
          <p:cNvSpPr/>
          <p:nvPr/>
        </p:nvSpPr>
        <p:spPr>
          <a:xfrm>
            <a:off x="665737" y="3573016"/>
            <a:ext cx="8028176" cy="2785378"/>
          </a:xfrm>
          <a:prstGeom prst="rect">
            <a:avLst/>
          </a:prstGeom>
        </p:spPr>
        <p:txBody>
          <a:bodyPr wrap="square">
            <a:spAutoFit/>
          </a:bodyPr>
          <a:lstStyle/>
          <a:p>
            <a:pPr marL="265113" indent="-265113">
              <a:lnSpc>
                <a:spcPts val="3000"/>
              </a:lnSpc>
            </a:pPr>
            <a:r>
              <a:rPr lang="zh-TW" altLang="en-US" sz="2000" dirty="0">
                <a:solidFill>
                  <a:srgbClr val="006600"/>
                </a:solidFill>
                <a:ea typeface="標楷體" pitchFamily="65" charset="-120"/>
                <a:cs typeface="Times New Roman" pitchFamily="18" charset="0"/>
              </a:rPr>
              <a:t>■</a:t>
            </a:r>
            <a:r>
              <a:rPr lang="zh-TW" altLang="en-US" sz="2200" b="1" dirty="0">
                <a:latin typeface="標楷體" panose="03000509000000000000" pitchFamily="65" charset="-120"/>
                <a:ea typeface="標楷體" panose="03000509000000000000" pitchFamily="65" charset="-120"/>
              </a:rPr>
              <a:t>配合農產品初級加工場管理辦法之訂定發布，修正</a:t>
            </a:r>
            <a:r>
              <a:rPr lang="zh-TW" altLang="en-US" sz="2200" b="1" dirty="0">
                <a:solidFill>
                  <a:srgbClr val="FF0000"/>
                </a:solidFill>
                <a:latin typeface="標楷體" panose="03000509000000000000" pitchFamily="65" charset="-120"/>
                <a:ea typeface="標楷體" panose="03000509000000000000" pitchFamily="65" charset="-120"/>
              </a:rPr>
              <a:t>水產品集貨包裝處理設施</a:t>
            </a:r>
            <a:r>
              <a:rPr lang="zh-TW" altLang="en-US" sz="2200" b="1" dirty="0">
                <a:latin typeface="標楷體" panose="03000509000000000000" pitchFamily="65" charset="-120"/>
                <a:ea typeface="標楷體" panose="03000509000000000000" pitchFamily="65" charset="-120"/>
              </a:rPr>
              <a:t>類別之名稱，且為增加魚貨來源，刪除須為「自產」水產品之限制。</a:t>
            </a:r>
            <a:endParaRPr lang="en-US" altLang="zh-TW" sz="2200" b="1" dirty="0">
              <a:latin typeface="標楷體" panose="03000509000000000000" pitchFamily="65" charset="-120"/>
              <a:ea typeface="標楷體" panose="03000509000000000000" pitchFamily="65" charset="-120"/>
            </a:endParaRPr>
          </a:p>
          <a:p>
            <a:pPr>
              <a:lnSpc>
                <a:spcPts val="3000"/>
              </a:lnSpc>
            </a:pPr>
            <a:r>
              <a:rPr lang="zh-TW" altLang="en-US" sz="2000" dirty="0">
                <a:solidFill>
                  <a:srgbClr val="006600"/>
                </a:solidFill>
                <a:ea typeface="標楷體" pitchFamily="65" charset="-120"/>
                <a:cs typeface="Times New Roman" pitchFamily="18" charset="0"/>
              </a:rPr>
              <a:t>■</a:t>
            </a:r>
            <a:r>
              <a:rPr lang="zh-TW" altLang="en-US" sz="2200" b="1" dirty="0">
                <a:latin typeface="標楷體" panose="03000509000000000000" pitchFamily="65" charset="-120"/>
                <a:ea typeface="標楷體" panose="03000509000000000000" pitchFamily="65" charset="-120"/>
              </a:rPr>
              <a:t>新增</a:t>
            </a:r>
            <a:r>
              <a:rPr lang="zh-TW" altLang="en-US" sz="2200" b="1" dirty="0">
                <a:solidFill>
                  <a:srgbClr val="FF0000"/>
                </a:solidFill>
                <a:latin typeface="標楷體" panose="03000509000000000000" pitchFamily="65" charset="-120"/>
                <a:ea typeface="標楷體" panose="03000509000000000000" pitchFamily="65" charset="-120"/>
              </a:rPr>
              <a:t>箱網養殖設施</a:t>
            </a:r>
            <a:r>
              <a:rPr lang="zh-TW" altLang="en-US" sz="2200" b="1" dirty="0">
                <a:latin typeface="標楷體" panose="03000509000000000000" pitchFamily="65" charset="-120"/>
                <a:ea typeface="標楷體" panose="03000509000000000000" pitchFamily="65" charset="-120"/>
              </a:rPr>
              <a:t>。</a:t>
            </a:r>
          </a:p>
          <a:p>
            <a:pPr>
              <a:lnSpc>
                <a:spcPts val="3000"/>
              </a:lnSpc>
            </a:pPr>
            <a:r>
              <a:rPr lang="zh-TW" altLang="en-US" sz="2000" dirty="0">
                <a:solidFill>
                  <a:srgbClr val="006600"/>
                </a:solidFill>
                <a:ea typeface="標楷體" pitchFamily="65" charset="-120"/>
                <a:cs typeface="Times New Roman" pitchFamily="18" charset="0"/>
              </a:rPr>
              <a:t>■</a:t>
            </a:r>
            <a:r>
              <a:rPr lang="zh-TW" altLang="en-US" sz="2200" b="1" dirty="0">
                <a:latin typeface="標楷體" panose="03000509000000000000" pitchFamily="65" charset="-120"/>
                <a:ea typeface="標楷體" panose="03000509000000000000" pitchFamily="65" charset="-120"/>
              </a:rPr>
              <a:t>於室外水產養殖生產設施類別下增訂</a:t>
            </a:r>
            <a:r>
              <a:rPr lang="zh-TW" altLang="en-US" sz="2200" b="1" dirty="0">
                <a:solidFill>
                  <a:srgbClr val="FF0000"/>
                </a:solidFill>
                <a:latin typeface="標楷體" panose="03000509000000000000" pitchFamily="65" charset="-120"/>
                <a:ea typeface="標楷體" panose="03000509000000000000" pitchFamily="65" charset="-120"/>
              </a:rPr>
              <a:t>防風</a:t>
            </a:r>
            <a:r>
              <a:rPr lang="en-US" altLang="zh-TW" sz="2200" b="1" dirty="0">
                <a:solidFill>
                  <a:srgbClr val="FF0000"/>
                </a:solidFill>
                <a:latin typeface="標楷體" panose="03000509000000000000" pitchFamily="65" charset="-120"/>
                <a:ea typeface="標楷體" panose="03000509000000000000" pitchFamily="65" charset="-120"/>
              </a:rPr>
              <a:t>(</a:t>
            </a:r>
            <a:r>
              <a:rPr lang="zh-TW" altLang="en-US" sz="2200" b="1" dirty="0">
                <a:solidFill>
                  <a:srgbClr val="FF0000"/>
                </a:solidFill>
                <a:latin typeface="標楷體" panose="03000509000000000000" pitchFamily="65" charset="-120"/>
                <a:ea typeface="標楷體" panose="03000509000000000000" pitchFamily="65" charset="-120"/>
              </a:rPr>
              <a:t>寒</a:t>
            </a:r>
            <a:r>
              <a:rPr lang="en-US" altLang="zh-TW" sz="2200" b="1" dirty="0">
                <a:solidFill>
                  <a:srgbClr val="FF0000"/>
                </a:solidFill>
                <a:latin typeface="標楷體" panose="03000509000000000000" pitchFamily="65" charset="-120"/>
                <a:ea typeface="標楷體" panose="03000509000000000000" pitchFamily="65" charset="-120"/>
              </a:rPr>
              <a:t>)</a:t>
            </a:r>
            <a:r>
              <a:rPr lang="zh-TW" altLang="en-US" sz="2200" b="1" dirty="0">
                <a:solidFill>
                  <a:srgbClr val="FF0000"/>
                </a:solidFill>
                <a:latin typeface="標楷體" panose="03000509000000000000" pitchFamily="65" charset="-120"/>
                <a:ea typeface="標楷體" panose="03000509000000000000" pitchFamily="65" charset="-120"/>
              </a:rPr>
              <a:t>設施</a:t>
            </a:r>
            <a:r>
              <a:rPr lang="zh-TW" altLang="en-US" sz="2200" b="1" dirty="0">
                <a:latin typeface="標楷體" panose="03000509000000000000" pitchFamily="65" charset="-120"/>
                <a:ea typeface="標楷體" panose="03000509000000000000" pitchFamily="65" charset="-120"/>
              </a:rPr>
              <a:t>。</a:t>
            </a:r>
          </a:p>
          <a:p>
            <a:pPr>
              <a:lnSpc>
                <a:spcPts val="3000"/>
              </a:lnSpc>
            </a:pPr>
            <a:r>
              <a:rPr lang="zh-TW" altLang="en-US" sz="2000" dirty="0">
                <a:solidFill>
                  <a:srgbClr val="006600"/>
                </a:solidFill>
                <a:ea typeface="標楷體" pitchFamily="65" charset="-120"/>
                <a:cs typeface="Times New Roman" pitchFamily="18" charset="0"/>
              </a:rPr>
              <a:t>■</a:t>
            </a:r>
            <a:r>
              <a:rPr lang="zh-TW" altLang="en-US" sz="2200" b="1" dirty="0">
                <a:latin typeface="標楷體" panose="03000509000000000000" pitchFamily="65" charset="-120"/>
                <a:ea typeface="標楷體" panose="03000509000000000000" pitchFamily="65" charset="-120"/>
              </a:rPr>
              <a:t>室內水產養殖生產設施類別下新增</a:t>
            </a:r>
            <a:r>
              <a:rPr lang="zh-TW" altLang="en-US" sz="2200" b="1" dirty="0">
                <a:solidFill>
                  <a:srgbClr val="FF0000"/>
                </a:solidFill>
                <a:latin typeface="標楷體" panose="03000509000000000000" pitchFamily="65" charset="-120"/>
                <a:ea typeface="標楷體" panose="03000509000000000000" pitchFamily="65" charset="-120"/>
              </a:rPr>
              <a:t>防疫型簡易養殖設施</a:t>
            </a:r>
            <a:r>
              <a:rPr lang="zh-TW" altLang="en-US" sz="2200" b="1" dirty="0">
                <a:latin typeface="標楷體" panose="03000509000000000000" pitchFamily="65" charset="-120"/>
                <a:ea typeface="標楷體" panose="03000509000000000000" pitchFamily="65" charset="-120"/>
              </a:rPr>
              <a:t>。</a:t>
            </a:r>
          </a:p>
          <a:p>
            <a:pPr>
              <a:lnSpc>
                <a:spcPts val="3000"/>
              </a:lnSpc>
            </a:pPr>
            <a:r>
              <a:rPr lang="zh-TW" altLang="en-US" sz="2000" dirty="0">
                <a:solidFill>
                  <a:srgbClr val="006600"/>
                </a:solidFill>
                <a:ea typeface="標楷體" pitchFamily="65" charset="-120"/>
                <a:cs typeface="Times New Roman" pitchFamily="18" charset="0"/>
              </a:rPr>
              <a:t>■</a:t>
            </a:r>
            <a:r>
              <a:rPr lang="zh-TW" altLang="en-US" sz="2200" b="1" dirty="0">
                <a:latin typeface="標楷體" panose="03000509000000000000" pitchFamily="65" charset="-120"/>
                <a:ea typeface="標楷體" panose="03000509000000000000" pitchFamily="65" charset="-120"/>
              </a:rPr>
              <a:t>水產養殖管理設施類別下增訂</a:t>
            </a:r>
            <a:r>
              <a:rPr lang="zh-TW" altLang="en-US" sz="2200" b="1" dirty="0">
                <a:solidFill>
                  <a:srgbClr val="FF0000"/>
                </a:solidFill>
                <a:latin typeface="標楷體" panose="03000509000000000000" pitchFamily="65" charset="-120"/>
                <a:ea typeface="標楷體" panose="03000509000000000000" pitchFamily="65" charset="-120"/>
              </a:rPr>
              <a:t>室外養殖電力箱</a:t>
            </a:r>
            <a:r>
              <a:rPr lang="zh-TW" altLang="en-US" sz="2200" b="1" dirty="0">
                <a:latin typeface="標楷體" panose="03000509000000000000" pitchFamily="65" charset="-120"/>
                <a:ea typeface="標楷體" panose="03000509000000000000" pitchFamily="65" charset="-120"/>
              </a:rPr>
              <a:t>。</a:t>
            </a:r>
          </a:p>
        </p:txBody>
      </p:sp>
    </p:spTree>
    <p:extLst>
      <p:ext uri="{BB962C8B-B14F-4D97-AF65-F5344CB8AC3E}">
        <p14:creationId xmlns:p14="http://schemas.microsoft.com/office/powerpoint/2010/main" val="37960394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p:cNvSpPr>
            <a:spLocks noChangeArrowheads="1"/>
          </p:cNvSpPr>
          <p:nvPr/>
        </p:nvSpPr>
        <p:spPr bwMode="auto">
          <a:xfrm>
            <a:off x="611560" y="69691"/>
            <a:ext cx="7777162" cy="550997"/>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lgn="ctr">
              <a:defRPr/>
            </a:pPr>
            <a:r>
              <a:rPr lang="zh-TW" altLang="en-US" sz="3200" b="1" dirty="0">
                <a:ea typeface="微軟正黑體" pitchFamily="34" charset="-120"/>
              </a:rPr>
              <a:t>第六章  畜牧設施</a:t>
            </a:r>
          </a:p>
        </p:txBody>
      </p:sp>
      <p:sp>
        <p:nvSpPr>
          <p:cNvPr id="3" name="Rectangle 7"/>
          <p:cNvSpPr>
            <a:spLocks noChangeArrowheads="1"/>
          </p:cNvSpPr>
          <p:nvPr/>
        </p:nvSpPr>
        <p:spPr bwMode="auto">
          <a:xfrm>
            <a:off x="395163" y="567435"/>
            <a:ext cx="8569325" cy="498021"/>
          </a:xfrm>
          <a:prstGeom prst="rect">
            <a:avLst/>
          </a:prstGeom>
          <a:noFill/>
          <a:ln w="9525" algn="ctr">
            <a:noFill/>
            <a:miter lim="800000"/>
            <a:headEnd/>
            <a:tailEnd/>
          </a:ln>
        </p:spPr>
        <p:txBody>
          <a:bodyPr anchor="ctr">
            <a:spAutoFit/>
          </a:bodyPr>
          <a:lstStyle/>
          <a:p>
            <a:pPr marL="1879600" indent="-1879600">
              <a:lnSpc>
                <a:spcPct val="120000"/>
              </a:lnSpc>
            </a:pPr>
            <a:r>
              <a:rPr lang="zh-TW" altLang="en-US" b="1" dirty="0">
                <a:solidFill>
                  <a:srgbClr val="006600"/>
                </a:solidFill>
                <a:ea typeface="標楷體" pitchFamily="65" charset="-120"/>
              </a:rPr>
              <a:t>第二十三條   畜牧設施 修正規定（</a:t>
            </a:r>
            <a:r>
              <a:rPr lang="en-US" altLang="zh-TW" b="1" dirty="0">
                <a:solidFill>
                  <a:srgbClr val="006600"/>
                </a:solidFill>
                <a:ea typeface="標楷體" pitchFamily="65" charset="-120"/>
              </a:rPr>
              <a:t>110</a:t>
            </a:r>
            <a:r>
              <a:rPr lang="zh-TW" altLang="en-US" b="1" dirty="0">
                <a:solidFill>
                  <a:srgbClr val="006600"/>
                </a:solidFill>
                <a:ea typeface="標楷體" pitchFamily="65" charset="-120"/>
              </a:rPr>
              <a:t>年</a:t>
            </a:r>
            <a:r>
              <a:rPr lang="en-US" altLang="zh-TW" b="1" dirty="0">
                <a:solidFill>
                  <a:srgbClr val="006600"/>
                </a:solidFill>
                <a:ea typeface="標楷體" pitchFamily="65" charset="-120"/>
              </a:rPr>
              <a:t>5</a:t>
            </a:r>
            <a:r>
              <a:rPr lang="zh-TW" altLang="en-US" b="1" dirty="0">
                <a:solidFill>
                  <a:srgbClr val="006600"/>
                </a:solidFill>
                <a:ea typeface="標楷體" pitchFamily="65" charset="-120"/>
              </a:rPr>
              <a:t>月</a:t>
            </a:r>
            <a:r>
              <a:rPr lang="en-US" altLang="zh-TW" b="1" dirty="0">
                <a:solidFill>
                  <a:srgbClr val="006600"/>
                </a:solidFill>
                <a:ea typeface="標楷體" pitchFamily="65" charset="-120"/>
              </a:rPr>
              <a:t>13</a:t>
            </a:r>
            <a:r>
              <a:rPr lang="zh-TW" altLang="en-US" b="1" dirty="0">
                <a:solidFill>
                  <a:srgbClr val="006600"/>
                </a:solidFill>
                <a:ea typeface="標楷體" pitchFamily="65" charset="-120"/>
              </a:rPr>
              <a:t>日）</a:t>
            </a:r>
          </a:p>
        </p:txBody>
      </p:sp>
      <p:sp>
        <p:nvSpPr>
          <p:cNvPr id="5" name="矩形 4"/>
          <p:cNvSpPr/>
          <p:nvPr/>
        </p:nvSpPr>
        <p:spPr>
          <a:xfrm>
            <a:off x="467544" y="950232"/>
            <a:ext cx="8328984" cy="2677656"/>
          </a:xfrm>
          <a:prstGeom prst="rect">
            <a:avLst/>
          </a:prstGeom>
        </p:spPr>
        <p:txBody>
          <a:bodyPr wrap="square">
            <a:spAutoFit/>
          </a:bodyPr>
          <a:lstStyle/>
          <a:p>
            <a:r>
              <a:rPr lang="zh-TW" altLang="en-US" b="1" dirty="0">
                <a:solidFill>
                  <a:srgbClr val="000000"/>
                </a:solidFill>
                <a:latin typeface="標楷體" pitchFamily="65" charset="-120"/>
                <a:ea typeface="標楷體" pitchFamily="65" charset="-120"/>
              </a:rPr>
              <a:t>畜牧設施分為下列各類：</a:t>
            </a:r>
            <a:endParaRPr lang="en-US" altLang="zh-TW" b="1" dirty="0">
              <a:solidFill>
                <a:srgbClr val="000000"/>
              </a:solidFill>
              <a:latin typeface="標楷體" pitchFamily="65" charset="-120"/>
              <a:ea typeface="標楷體" pitchFamily="65" charset="-120"/>
            </a:endParaRPr>
          </a:p>
          <a:p>
            <a:pPr marL="0" lvl="1"/>
            <a:r>
              <a:rPr lang="zh-TW" altLang="en-US" b="1" dirty="0">
                <a:solidFill>
                  <a:srgbClr val="000000"/>
                </a:solidFill>
                <a:latin typeface="標楷體" pitchFamily="65" charset="-120"/>
                <a:ea typeface="標楷體" pitchFamily="65" charset="-120"/>
              </a:rPr>
              <a:t>一、養畜設施：指供飼養家畜生產及經營所需之設施。</a:t>
            </a:r>
          </a:p>
          <a:p>
            <a:pPr marL="0" lvl="1"/>
            <a:r>
              <a:rPr lang="zh-TW" altLang="en-US" b="1" dirty="0">
                <a:solidFill>
                  <a:srgbClr val="000000"/>
                </a:solidFill>
                <a:latin typeface="標楷體" pitchFamily="65" charset="-120"/>
                <a:ea typeface="標楷體" pitchFamily="65" charset="-120"/>
              </a:rPr>
              <a:t>二、養禽設施：指供飼養家禽生產及經營所需之設施。</a:t>
            </a:r>
          </a:p>
          <a:p>
            <a:pPr marL="0" lvl="1"/>
            <a:r>
              <a:rPr lang="zh-TW" altLang="en-US" b="1" dirty="0">
                <a:solidFill>
                  <a:srgbClr val="000000"/>
                </a:solidFill>
                <a:latin typeface="標楷體" pitchFamily="65" charset="-120"/>
                <a:ea typeface="標楷體" pitchFamily="65" charset="-120"/>
              </a:rPr>
              <a:t>三、孵化場（室）設施：指供專用孵化經營所需之設施。</a:t>
            </a:r>
          </a:p>
          <a:p>
            <a:pPr marL="0" lvl="1"/>
            <a:r>
              <a:rPr lang="zh-TW" altLang="en-US" b="1" dirty="0">
                <a:solidFill>
                  <a:srgbClr val="000000"/>
                </a:solidFill>
                <a:latin typeface="標楷體" pitchFamily="65" charset="-120"/>
                <a:ea typeface="標楷體" pitchFamily="65" charset="-120"/>
              </a:rPr>
              <a:t>四、青貯設施：指供專用生產青貯料所需之設施。</a:t>
            </a:r>
          </a:p>
          <a:p>
            <a:pPr marL="625475" lvl="1" indent="-625475"/>
            <a:r>
              <a:rPr lang="zh-TW" altLang="en-US" b="1" u="sng" dirty="0">
                <a:solidFill>
                  <a:srgbClr val="000000"/>
                </a:solidFill>
                <a:latin typeface="標楷體" pitchFamily="65" charset="-120"/>
                <a:ea typeface="標楷體" pitchFamily="65" charset="-120"/>
              </a:rPr>
              <a:t>五、禽畜糞尿資源化設施：指禽畜糞堆肥場或畜牧糞尿水處理設施。</a:t>
            </a:r>
          </a:p>
        </p:txBody>
      </p:sp>
      <p:sp>
        <p:nvSpPr>
          <p:cNvPr id="4" name="投影片編號版面配置區 3"/>
          <p:cNvSpPr>
            <a:spLocks noGrp="1"/>
          </p:cNvSpPr>
          <p:nvPr>
            <p:ph type="sldNum" sz="quarter" idx="12"/>
          </p:nvPr>
        </p:nvSpPr>
        <p:spPr/>
        <p:txBody>
          <a:bodyPr/>
          <a:lstStyle/>
          <a:p>
            <a:pPr>
              <a:defRPr/>
            </a:pPr>
            <a:fld id="{134A2387-EBFD-423B-9A2C-CAFA9904E6D7}" type="slidenum">
              <a:rPr lang="en-US" altLang="zh-TW" smtClean="0"/>
              <a:pPr>
                <a:defRPr/>
              </a:pPr>
              <a:t>46</a:t>
            </a:fld>
            <a:endParaRPr lang="en-US" altLang="zh-TW" dirty="0"/>
          </a:p>
        </p:txBody>
      </p:sp>
      <p:sp>
        <p:nvSpPr>
          <p:cNvPr id="7" name="文字方塊 6"/>
          <p:cNvSpPr txBox="1"/>
          <p:nvPr/>
        </p:nvSpPr>
        <p:spPr>
          <a:xfrm>
            <a:off x="483339" y="3573016"/>
            <a:ext cx="8313189" cy="3267561"/>
          </a:xfrm>
          <a:prstGeom prst="rect">
            <a:avLst/>
          </a:prstGeom>
          <a:noFill/>
        </p:spPr>
        <p:txBody>
          <a:bodyPr wrap="square" rtlCol="0">
            <a:spAutoFit/>
          </a:bodyPr>
          <a:lstStyle/>
          <a:p>
            <a:pPr marL="268288" indent="-268288" algn="just">
              <a:spcBef>
                <a:spcPts val="800"/>
              </a:spcBef>
            </a:pPr>
            <a:r>
              <a:rPr lang="zh-TW" altLang="en-US" sz="2000" dirty="0">
                <a:solidFill>
                  <a:srgbClr val="006600"/>
                </a:solidFill>
                <a:ea typeface="標楷體" pitchFamily="65" charset="-120"/>
                <a:cs typeface="Times New Roman" pitchFamily="18" charset="0"/>
              </a:rPr>
              <a:t>■</a:t>
            </a:r>
            <a:r>
              <a:rPr lang="zh-TW" altLang="en-US" sz="2200" b="1" dirty="0">
                <a:solidFill>
                  <a:srgbClr val="000000"/>
                </a:solidFill>
                <a:ea typeface="標楷體" pitchFamily="65" charset="-120"/>
                <a:cs typeface="Times New Roman" panose="02020603050405020304" pitchFamily="18" charset="0"/>
              </a:rPr>
              <a:t>因資源化技術種類多樣，許多技術尚在發展當中，無法一一訂定審核設施基準規範，致地方政府審核時衍生疑義或造成民眾誤解。爰修正禽畜糞尿資源化設施為目前較成熟技術及設施之禽畜糞堆肥場及畜牧糞尿水處理設施。</a:t>
            </a:r>
            <a:endParaRPr lang="en-US" altLang="zh-TW" sz="2200" b="1" dirty="0">
              <a:solidFill>
                <a:srgbClr val="000000"/>
              </a:solidFill>
              <a:ea typeface="標楷體" pitchFamily="65" charset="-120"/>
              <a:cs typeface="Times New Roman" panose="02020603050405020304" pitchFamily="18" charset="0"/>
            </a:endParaRPr>
          </a:p>
          <a:p>
            <a:pPr marL="268288" indent="-268288" algn="just">
              <a:spcBef>
                <a:spcPts val="800"/>
              </a:spcBef>
            </a:pPr>
            <a:r>
              <a:rPr lang="zh-TW" altLang="en-US" sz="2000" dirty="0">
                <a:solidFill>
                  <a:srgbClr val="006600"/>
                </a:solidFill>
                <a:ea typeface="標楷體" pitchFamily="65" charset="-120"/>
                <a:cs typeface="Times New Roman" pitchFamily="18" charset="0"/>
              </a:rPr>
              <a:t>■</a:t>
            </a:r>
            <a:r>
              <a:rPr lang="zh-TW" altLang="en-US" sz="2200" b="1" dirty="0">
                <a:solidFill>
                  <a:srgbClr val="000000"/>
                </a:solidFill>
                <a:ea typeface="標楷體" pitchFamily="65" charset="-120"/>
                <a:cs typeface="Times New Roman" panose="02020603050405020304" pitchFamily="18" charset="0"/>
              </a:rPr>
              <a:t>本設施所收受之</a:t>
            </a:r>
            <a:r>
              <a:rPr lang="zh-TW" altLang="en-US" sz="2200" b="1" dirty="0">
                <a:solidFill>
                  <a:srgbClr val="FF0000"/>
                </a:solidFill>
                <a:ea typeface="標楷體" pitchFamily="65" charset="-120"/>
                <a:cs typeface="Times New Roman" panose="02020603050405020304" pitchFamily="18" charset="0"/>
              </a:rPr>
              <a:t>主要原料，應為禽畜糞尿</a:t>
            </a:r>
            <a:r>
              <a:rPr lang="zh-TW" altLang="en-US" sz="2200" b="1" dirty="0">
                <a:solidFill>
                  <a:srgbClr val="000000"/>
                </a:solidFill>
                <a:ea typeface="標楷體" pitchFamily="65" charset="-120"/>
                <a:cs typeface="Times New Roman" panose="02020603050405020304" pitchFamily="18" charset="0"/>
              </a:rPr>
              <a:t>，</a:t>
            </a:r>
            <a:r>
              <a:rPr lang="zh-TW" altLang="en-US" sz="2200" b="1" dirty="0">
                <a:solidFill>
                  <a:srgbClr val="FF0000"/>
                </a:solidFill>
                <a:ea typeface="標楷體" pitchFamily="65" charset="-120"/>
                <a:cs typeface="Times New Roman" panose="02020603050405020304" pitchFamily="18" charset="0"/>
              </a:rPr>
              <a:t>且應占原料總重量</a:t>
            </a:r>
            <a:r>
              <a:rPr lang="en-US" altLang="zh-TW" sz="2200" b="1" dirty="0">
                <a:solidFill>
                  <a:srgbClr val="FF0000"/>
                </a:solidFill>
                <a:ea typeface="標楷體" pitchFamily="65" charset="-120"/>
                <a:cs typeface="Times New Roman" panose="02020603050405020304" pitchFamily="18" charset="0"/>
              </a:rPr>
              <a:t>40</a:t>
            </a:r>
            <a:r>
              <a:rPr lang="zh-TW" altLang="en-US" sz="2200" b="1" dirty="0">
                <a:solidFill>
                  <a:srgbClr val="FF0000"/>
                </a:solidFill>
                <a:ea typeface="標楷體" pitchFamily="65" charset="-120"/>
                <a:cs typeface="Times New Roman" panose="02020603050405020304" pitchFamily="18" charset="0"/>
              </a:rPr>
              <a:t>％以上</a:t>
            </a:r>
            <a:r>
              <a:rPr lang="zh-TW" altLang="en-US" sz="2200" b="1" dirty="0">
                <a:solidFill>
                  <a:srgbClr val="000000"/>
                </a:solidFill>
                <a:ea typeface="標楷體" pitchFamily="65" charset="-120"/>
                <a:cs typeface="Times New Roman" panose="02020603050405020304" pitchFamily="18" charset="0"/>
              </a:rPr>
              <a:t>，其他農業廢棄物種類及其來源部分，應適用「農業事業廢棄物再利用管理辦法」第</a:t>
            </a:r>
            <a:r>
              <a:rPr lang="en-US" altLang="zh-TW" sz="2200" b="1" dirty="0">
                <a:solidFill>
                  <a:srgbClr val="000000"/>
                </a:solidFill>
                <a:ea typeface="標楷體" pitchFamily="65" charset="-120"/>
                <a:cs typeface="Times New Roman" panose="02020603050405020304" pitchFamily="18" charset="0"/>
              </a:rPr>
              <a:t>3</a:t>
            </a:r>
            <a:r>
              <a:rPr lang="zh-TW" altLang="en-US" sz="2200" b="1" dirty="0">
                <a:solidFill>
                  <a:srgbClr val="000000"/>
                </a:solidFill>
                <a:ea typeface="標楷體" pitchFamily="65" charset="-120"/>
                <a:cs typeface="Times New Roman" panose="02020603050405020304" pitchFamily="18" charset="0"/>
              </a:rPr>
              <a:t>條附表</a:t>
            </a:r>
            <a:r>
              <a:rPr lang="en-US" altLang="zh-TW" sz="2200" b="1" dirty="0">
                <a:solidFill>
                  <a:srgbClr val="000000"/>
                </a:solidFill>
                <a:ea typeface="標楷體" pitchFamily="65" charset="-120"/>
                <a:cs typeface="Times New Roman" panose="02020603050405020304" pitchFamily="18" charset="0"/>
              </a:rPr>
              <a:t>1</a:t>
            </a:r>
            <a:r>
              <a:rPr lang="zh-TW" altLang="en-US" sz="2200" b="1" dirty="0">
                <a:solidFill>
                  <a:srgbClr val="000000"/>
                </a:solidFill>
                <a:ea typeface="標楷體" pitchFamily="65" charset="-120"/>
                <a:cs typeface="Times New Roman" panose="02020603050405020304" pitchFamily="18" charset="0"/>
              </a:rPr>
              <a:t>之相關規定，未在該附表</a:t>
            </a:r>
            <a:r>
              <a:rPr lang="en-US" altLang="zh-TW" sz="2200" b="1" dirty="0">
                <a:solidFill>
                  <a:srgbClr val="000000"/>
                </a:solidFill>
                <a:ea typeface="標楷體" pitchFamily="65" charset="-120"/>
                <a:cs typeface="Times New Roman" panose="02020603050405020304" pitchFamily="18" charset="0"/>
              </a:rPr>
              <a:t>1</a:t>
            </a:r>
            <a:r>
              <a:rPr lang="zh-TW" altLang="en-US" sz="2200" b="1" dirty="0">
                <a:solidFill>
                  <a:srgbClr val="000000"/>
                </a:solidFill>
                <a:ea typeface="標楷體" pitchFamily="65" charset="-120"/>
                <a:cs typeface="Times New Roman" panose="02020603050405020304" pitchFamily="18" charset="0"/>
              </a:rPr>
              <a:t>所列範圍內者，其來源應屬「農業發展條例」第</a:t>
            </a:r>
            <a:r>
              <a:rPr lang="en-US" altLang="zh-TW" sz="2200" b="1" dirty="0">
                <a:solidFill>
                  <a:srgbClr val="000000"/>
                </a:solidFill>
                <a:ea typeface="標楷體" pitchFamily="65" charset="-120"/>
                <a:cs typeface="Times New Roman" panose="02020603050405020304" pitchFamily="18" charset="0"/>
              </a:rPr>
              <a:t>3</a:t>
            </a:r>
            <a:r>
              <a:rPr lang="zh-TW" altLang="en-US" sz="2200" b="1" dirty="0">
                <a:solidFill>
                  <a:srgbClr val="000000"/>
                </a:solidFill>
                <a:ea typeface="標楷體" pitchFamily="65" charset="-120"/>
                <a:cs typeface="Times New Roman" panose="02020603050405020304" pitchFamily="18" charset="0"/>
              </a:rPr>
              <a:t>條第</a:t>
            </a:r>
            <a:r>
              <a:rPr lang="en-US" altLang="zh-TW" sz="2200" b="1" dirty="0">
                <a:solidFill>
                  <a:srgbClr val="000000"/>
                </a:solidFill>
                <a:ea typeface="標楷體" pitchFamily="65" charset="-120"/>
                <a:cs typeface="Times New Roman" panose="02020603050405020304" pitchFamily="18" charset="0"/>
              </a:rPr>
              <a:t>1</a:t>
            </a:r>
            <a:r>
              <a:rPr lang="zh-TW" altLang="en-US" sz="2200" b="1" dirty="0">
                <a:solidFill>
                  <a:srgbClr val="000000"/>
                </a:solidFill>
                <a:ea typeface="標楷體" pitchFamily="65" charset="-120"/>
                <a:cs typeface="Times New Roman" panose="02020603050405020304" pitchFamily="18" charset="0"/>
              </a:rPr>
              <a:t>款所定農業之經營業者。</a:t>
            </a:r>
            <a:endParaRPr lang="en-US" altLang="zh-TW" sz="2200" b="1" dirty="0">
              <a:solidFill>
                <a:srgbClr val="000000"/>
              </a:solidFill>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36555698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47</a:t>
            </a:fld>
            <a:endParaRPr lang="en-US" altLang="zh-TW" dirty="0"/>
          </a:p>
        </p:txBody>
      </p:sp>
      <p:sp>
        <p:nvSpPr>
          <p:cNvPr id="3" name="Rectangle 7"/>
          <p:cNvSpPr>
            <a:spLocks noChangeArrowheads="1"/>
          </p:cNvSpPr>
          <p:nvPr/>
        </p:nvSpPr>
        <p:spPr bwMode="auto">
          <a:xfrm>
            <a:off x="395162" y="1000994"/>
            <a:ext cx="8569325" cy="535531"/>
          </a:xfrm>
          <a:prstGeom prst="rect">
            <a:avLst/>
          </a:prstGeom>
          <a:noFill/>
          <a:ln w="9525" algn="ctr">
            <a:noFill/>
            <a:miter lim="800000"/>
            <a:headEnd/>
            <a:tailEnd/>
          </a:ln>
        </p:spPr>
        <p:txBody>
          <a:bodyPr anchor="ctr">
            <a:spAutoFit/>
          </a:bodyPr>
          <a:lstStyle/>
          <a:p>
            <a:pPr marL="1879600" indent="-1879600">
              <a:lnSpc>
                <a:spcPct val="120000"/>
              </a:lnSpc>
            </a:pPr>
            <a:r>
              <a:rPr lang="zh-TW" altLang="en-US" b="1" dirty="0">
                <a:solidFill>
                  <a:srgbClr val="006600"/>
                </a:solidFill>
                <a:ea typeface="標楷體" pitchFamily="65" charset="-120"/>
              </a:rPr>
              <a:t>第二十三條    附表五畜牧設施 修正規定（</a:t>
            </a:r>
            <a:r>
              <a:rPr lang="en-US" altLang="zh-TW" b="1" dirty="0">
                <a:solidFill>
                  <a:srgbClr val="006600"/>
                </a:solidFill>
                <a:ea typeface="標楷體" pitchFamily="65" charset="-120"/>
              </a:rPr>
              <a:t>110</a:t>
            </a:r>
            <a:r>
              <a:rPr lang="zh-TW" altLang="en-US" b="1" dirty="0">
                <a:solidFill>
                  <a:srgbClr val="006600"/>
                </a:solidFill>
                <a:ea typeface="標楷體" pitchFamily="65" charset="-120"/>
              </a:rPr>
              <a:t>年</a:t>
            </a:r>
            <a:r>
              <a:rPr lang="en-US" altLang="zh-TW" b="1" dirty="0">
                <a:solidFill>
                  <a:srgbClr val="006600"/>
                </a:solidFill>
                <a:ea typeface="標楷體" pitchFamily="65" charset="-120"/>
              </a:rPr>
              <a:t>1</a:t>
            </a:r>
            <a:r>
              <a:rPr lang="zh-TW" altLang="en-US" b="1" dirty="0">
                <a:solidFill>
                  <a:srgbClr val="006600"/>
                </a:solidFill>
                <a:ea typeface="標楷體" pitchFamily="65" charset="-120"/>
              </a:rPr>
              <a:t>月</a:t>
            </a:r>
            <a:r>
              <a:rPr lang="en-US" altLang="zh-TW" b="1" dirty="0">
                <a:solidFill>
                  <a:srgbClr val="006600"/>
                </a:solidFill>
                <a:ea typeface="標楷體" pitchFamily="65" charset="-120"/>
              </a:rPr>
              <a:t>28</a:t>
            </a:r>
            <a:r>
              <a:rPr lang="zh-TW" altLang="en-US" b="1" dirty="0">
                <a:solidFill>
                  <a:srgbClr val="006600"/>
                </a:solidFill>
                <a:ea typeface="標楷體" pitchFamily="65" charset="-120"/>
              </a:rPr>
              <a:t>日）</a:t>
            </a:r>
          </a:p>
        </p:txBody>
      </p:sp>
      <p:sp>
        <p:nvSpPr>
          <p:cNvPr id="4" name="AutoShape 4"/>
          <p:cNvSpPr>
            <a:spLocks noChangeArrowheads="1"/>
          </p:cNvSpPr>
          <p:nvPr/>
        </p:nvSpPr>
        <p:spPr bwMode="auto">
          <a:xfrm>
            <a:off x="618464" y="211501"/>
            <a:ext cx="7777162" cy="550997"/>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lgn="ctr">
              <a:defRPr/>
            </a:pPr>
            <a:r>
              <a:rPr lang="zh-TW" altLang="en-US" sz="3200" b="1" dirty="0">
                <a:ea typeface="微軟正黑體" pitchFamily="34" charset="-120"/>
              </a:rPr>
              <a:t>第六章  畜牧設施</a:t>
            </a:r>
          </a:p>
        </p:txBody>
      </p:sp>
      <p:sp>
        <p:nvSpPr>
          <p:cNvPr id="5" name="文字方塊 4"/>
          <p:cNvSpPr txBox="1"/>
          <p:nvPr/>
        </p:nvSpPr>
        <p:spPr>
          <a:xfrm>
            <a:off x="611560" y="1536525"/>
            <a:ext cx="7777162" cy="2677656"/>
          </a:xfrm>
          <a:prstGeom prst="rect">
            <a:avLst/>
          </a:prstGeom>
          <a:noFill/>
        </p:spPr>
        <p:txBody>
          <a:bodyPr wrap="square" rtlCol="0">
            <a:spAutoFit/>
          </a:bodyPr>
          <a:lstStyle/>
          <a:p>
            <a:pPr marL="357188" indent="-357188" algn="just"/>
            <a:r>
              <a:rPr lang="zh-TW" altLang="en-US" dirty="0">
                <a:solidFill>
                  <a:srgbClr val="006600"/>
                </a:solidFill>
                <a:ea typeface="標楷體" pitchFamily="65" charset="-120"/>
                <a:cs typeface="Times New Roman" pitchFamily="18" charset="0"/>
              </a:rPr>
              <a:t>■</a:t>
            </a:r>
            <a:r>
              <a:rPr lang="zh-TW" altLang="en-US" b="1" dirty="0">
                <a:solidFill>
                  <a:srgbClr val="000000"/>
                </a:solidFill>
                <a:ea typeface="標楷體" pitchFamily="65" charset="-120"/>
                <a:cs typeface="Times New Roman" panose="02020603050405020304" pitchFamily="18" charset="0"/>
              </a:rPr>
              <a:t>畜牧場為維持環境衛生、防疫及飼料、畜禽動物之輸運，就畜牧場土地總面積</a:t>
            </a:r>
            <a:r>
              <a:rPr lang="en-US" altLang="zh-TW" b="1" dirty="0">
                <a:solidFill>
                  <a:srgbClr val="000000"/>
                </a:solidFill>
                <a:ea typeface="標楷體" pitchFamily="65" charset="-120"/>
                <a:cs typeface="Times New Roman" panose="02020603050405020304" pitchFamily="18" charset="0"/>
              </a:rPr>
              <a:t>80</a:t>
            </a:r>
            <a:r>
              <a:rPr lang="zh-TW" altLang="en-US" b="1" dirty="0">
                <a:solidFill>
                  <a:srgbClr val="000000"/>
                </a:solidFill>
                <a:ea typeface="標楷體" pitchFamily="65" charset="-120"/>
                <a:cs typeface="Times New Roman" panose="02020603050405020304" pitchFamily="18" charset="0"/>
              </a:rPr>
              <a:t>％範圍設置畜牧設施後，所餘</a:t>
            </a:r>
            <a:r>
              <a:rPr lang="en-US" altLang="zh-TW" b="1" dirty="0">
                <a:solidFill>
                  <a:srgbClr val="000000"/>
                </a:solidFill>
                <a:ea typeface="標楷體" pitchFamily="65" charset="-120"/>
                <a:cs typeface="Times New Roman" panose="02020603050405020304" pitchFamily="18" charset="0"/>
              </a:rPr>
              <a:t>20</a:t>
            </a:r>
            <a:r>
              <a:rPr lang="zh-TW" altLang="en-US" b="1" dirty="0">
                <a:solidFill>
                  <a:srgbClr val="000000"/>
                </a:solidFill>
                <a:ea typeface="標楷體" pitchFamily="65" charset="-120"/>
                <a:cs typeface="Times New Roman" panose="02020603050405020304" pitchFamily="18" charset="0"/>
              </a:rPr>
              <a:t>％面積範圍（空地）常以水泥、柏油鋪設，為符合產業現況，爰明定</a:t>
            </a:r>
            <a:r>
              <a:rPr lang="zh-TW" altLang="en-US" b="1" dirty="0">
                <a:solidFill>
                  <a:srgbClr val="FF0000"/>
                </a:solidFill>
                <a:ea typeface="標楷體" pitchFamily="65" charset="-120"/>
                <a:cs typeface="Times New Roman" panose="02020603050405020304" pitchFamily="18" charset="0"/>
              </a:rPr>
              <a:t>畜牧場範圍內空地鋪設水泥柏油地得納入養畜設施、養禽設施類別項下之「其他畜牧設施」</a:t>
            </a:r>
            <a:r>
              <a:rPr lang="zh-TW" altLang="en-US" b="1" dirty="0">
                <a:solidFill>
                  <a:srgbClr val="000000"/>
                </a:solidFill>
                <a:ea typeface="標楷體" pitchFamily="65" charset="-120"/>
                <a:cs typeface="Times New Roman" panose="02020603050405020304" pitchFamily="18" charset="0"/>
              </a:rPr>
              <a:t>，並增列相關申請基準或條件，以因應畜牧實務經營需要。</a:t>
            </a:r>
          </a:p>
        </p:txBody>
      </p:sp>
      <p:sp>
        <p:nvSpPr>
          <p:cNvPr id="6" name="Rectangle 7"/>
          <p:cNvSpPr>
            <a:spLocks noChangeArrowheads="1"/>
          </p:cNvSpPr>
          <p:nvPr/>
        </p:nvSpPr>
        <p:spPr bwMode="auto">
          <a:xfrm>
            <a:off x="395162" y="4405637"/>
            <a:ext cx="8425311" cy="535531"/>
          </a:xfrm>
          <a:prstGeom prst="rect">
            <a:avLst/>
          </a:prstGeom>
          <a:noFill/>
          <a:ln w="9525" algn="ctr">
            <a:noFill/>
            <a:miter lim="800000"/>
            <a:headEnd/>
            <a:tailEnd/>
          </a:ln>
        </p:spPr>
        <p:txBody>
          <a:bodyPr wrap="square" anchor="ctr">
            <a:spAutoFit/>
          </a:bodyPr>
          <a:lstStyle/>
          <a:p>
            <a:pPr marL="1879600" indent="-1879600">
              <a:lnSpc>
                <a:spcPct val="120000"/>
              </a:lnSpc>
            </a:pPr>
            <a:r>
              <a:rPr lang="zh-TW" altLang="en-US" b="1" dirty="0">
                <a:solidFill>
                  <a:srgbClr val="006600"/>
                </a:solidFill>
                <a:ea typeface="標楷體" pitchFamily="65" charset="-120"/>
              </a:rPr>
              <a:t>第二十三條    附表五畜牧設施 修正規定（</a:t>
            </a:r>
            <a:r>
              <a:rPr lang="en-US" altLang="zh-TW" b="1" dirty="0" smtClean="0">
                <a:solidFill>
                  <a:srgbClr val="006600"/>
                </a:solidFill>
                <a:ea typeface="標楷體" pitchFamily="65" charset="-120"/>
              </a:rPr>
              <a:t>111</a:t>
            </a:r>
            <a:r>
              <a:rPr lang="zh-TW" altLang="en-US" b="1" dirty="0" smtClean="0">
                <a:solidFill>
                  <a:srgbClr val="006600"/>
                </a:solidFill>
                <a:ea typeface="標楷體" pitchFamily="65" charset="-120"/>
              </a:rPr>
              <a:t>年</a:t>
            </a:r>
            <a:r>
              <a:rPr lang="en-US" altLang="zh-TW" b="1" dirty="0" smtClean="0">
                <a:solidFill>
                  <a:srgbClr val="006600"/>
                </a:solidFill>
                <a:ea typeface="標楷體" pitchFamily="65" charset="-120"/>
              </a:rPr>
              <a:t>5</a:t>
            </a:r>
            <a:r>
              <a:rPr lang="zh-TW" altLang="en-US" b="1" dirty="0" smtClean="0">
                <a:solidFill>
                  <a:srgbClr val="006600"/>
                </a:solidFill>
                <a:ea typeface="標楷體" pitchFamily="65" charset="-120"/>
              </a:rPr>
              <a:t>月</a:t>
            </a:r>
            <a:r>
              <a:rPr lang="en-US" altLang="zh-TW" b="1" dirty="0" smtClean="0">
                <a:solidFill>
                  <a:srgbClr val="006600"/>
                </a:solidFill>
                <a:ea typeface="標楷體" pitchFamily="65" charset="-120"/>
              </a:rPr>
              <a:t>2</a:t>
            </a:r>
            <a:r>
              <a:rPr lang="zh-TW" altLang="en-US" b="1" dirty="0" smtClean="0">
                <a:solidFill>
                  <a:srgbClr val="006600"/>
                </a:solidFill>
                <a:ea typeface="標楷體" pitchFamily="65" charset="-120"/>
              </a:rPr>
              <a:t>日</a:t>
            </a:r>
            <a:r>
              <a:rPr lang="zh-TW" altLang="en-US" b="1" dirty="0">
                <a:solidFill>
                  <a:srgbClr val="006600"/>
                </a:solidFill>
                <a:ea typeface="標楷體" pitchFamily="65" charset="-120"/>
              </a:rPr>
              <a:t>）</a:t>
            </a:r>
          </a:p>
        </p:txBody>
      </p:sp>
      <p:sp>
        <p:nvSpPr>
          <p:cNvPr id="7" name="文字方塊 6"/>
          <p:cNvSpPr txBox="1"/>
          <p:nvPr/>
        </p:nvSpPr>
        <p:spPr>
          <a:xfrm>
            <a:off x="618464" y="5036983"/>
            <a:ext cx="7777162" cy="1200329"/>
          </a:xfrm>
          <a:prstGeom prst="rect">
            <a:avLst/>
          </a:prstGeom>
          <a:noFill/>
        </p:spPr>
        <p:txBody>
          <a:bodyPr wrap="square" rtlCol="0">
            <a:spAutoFit/>
          </a:bodyPr>
          <a:lstStyle/>
          <a:p>
            <a:pPr marL="357188" indent="-357188" algn="just"/>
            <a:r>
              <a:rPr lang="zh-TW" altLang="en-US" dirty="0">
                <a:solidFill>
                  <a:srgbClr val="006600"/>
                </a:solidFill>
                <a:ea typeface="標楷體" pitchFamily="65" charset="-120"/>
                <a:cs typeface="Times New Roman" pitchFamily="18" charset="0"/>
              </a:rPr>
              <a:t>■</a:t>
            </a:r>
            <a:r>
              <a:rPr lang="zh-TW" altLang="en-US" b="1" dirty="0">
                <a:solidFill>
                  <a:srgbClr val="000000"/>
                </a:solidFill>
                <a:ea typeface="標楷體" pitchFamily="65" charset="-120"/>
                <a:cs typeface="Times New Roman" panose="02020603050405020304" pitchFamily="18" charset="0"/>
              </a:rPr>
              <a:t>配合設置畜牧設施屋頂附屬綠能設施者，畜禽舍最大興建</a:t>
            </a:r>
            <a:r>
              <a:rPr lang="zh-TW" altLang="en-US" b="1" dirty="0" smtClean="0">
                <a:solidFill>
                  <a:srgbClr val="000000"/>
                </a:solidFill>
                <a:ea typeface="標楷體" pitchFamily="65" charset="-120"/>
                <a:cs typeface="Times New Roman" panose="02020603050405020304" pitchFamily="18" charset="0"/>
              </a:rPr>
              <a:t>面積得</a:t>
            </a:r>
            <a:r>
              <a:rPr lang="zh-TW" altLang="en-US" b="1" dirty="0">
                <a:solidFill>
                  <a:srgbClr val="000000"/>
                </a:solidFill>
                <a:ea typeface="標楷體" pitchFamily="65" charset="-120"/>
                <a:cs typeface="Times New Roman" panose="02020603050405020304" pitchFamily="18" charset="0"/>
              </a:rPr>
              <a:t>增加</a:t>
            </a:r>
            <a:r>
              <a:rPr lang="en-US" altLang="zh-TW" b="1" dirty="0">
                <a:solidFill>
                  <a:srgbClr val="000000"/>
                </a:solidFill>
                <a:ea typeface="標楷體" pitchFamily="65" charset="-120"/>
                <a:cs typeface="Times New Roman" panose="02020603050405020304" pitchFamily="18" charset="0"/>
              </a:rPr>
              <a:t>30</a:t>
            </a:r>
            <a:r>
              <a:rPr lang="zh-TW" altLang="en-US" b="1" dirty="0">
                <a:solidFill>
                  <a:srgbClr val="000000"/>
                </a:solidFill>
                <a:ea typeface="標楷體" pitchFamily="65" charset="-120"/>
                <a:cs typeface="Times New Roman" panose="02020603050405020304" pitchFamily="18" charset="0"/>
              </a:rPr>
              <a:t>％。</a:t>
            </a:r>
            <a:endParaRPr lang="en-US" altLang="zh-TW" b="1" dirty="0">
              <a:solidFill>
                <a:srgbClr val="000000"/>
              </a:solidFill>
              <a:ea typeface="標楷體" pitchFamily="65" charset="-120"/>
              <a:cs typeface="Times New Roman" panose="02020603050405020304" pitchFamily="18" charset="0"/>
            </a:endParaRPr>
          </a:p>
          <a:p>
            <a:pPr marL="357188" indent="-357188" algn="just"/>
            <a:r>
              <a:rPr lang="zh-TW" altLang="en-US" dirty="0">
                <a:solidFill>
                  <a:srgbClr val="006600"/>
                </a:solidFill>
                <a:ea typeface="標楷體" pitchFamily="65" charset="-120"/>
                <a:cs typeface="Times New Roman" pitchFamily="18" charset="0"/>
              </a:rPr>
              <a:t>■</a:t>
            </a:r>
            <a:r>
              <a:rPr lang="zh-TW" altLang="en-US" b="1" dirty="0" smtClean="0">
                <a:solidFill>
                  <a:srgbClr val="000000"/>
                </a:solidFill>
                <a:ea typeface="標楷體" pitchFamily="65" charset="-120"/>
                <a:cs typeface="Times New Roman" panose="02020603050405020304" pitchFamily="18" charset="0"/>
              </a:rPr>
              <a:t>修正</a:t>
            </a:r>
            <a:r>
              <a:rPr lang="zh-TW" altLang="en-US" b="1" dirty="0">
                <a:solidFill>
                  <a:srgbClr val="000000"/>
                </a:solidFill>
                <a:ea typeface="標楷體" pitchFamily="65" charset="-120"/>
                <a:cs typeface="Times New Roman" panose="02020603050405020304" pitchFamily="18" charset="0"/>
              </a:rPr>
              <a:t>鵪鶉飼養面積、增列蛋鴨舍不得採巴達利籠飼養</a:t>
            </a:r>
            <a:endParaRPr lang="zh-TW" altLang="en-US" b="1" dirty="0">
              <a:solidFill>
                <a:srgbClr val="000000"/>
              </a:solidFill>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21308722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矩形 2"/>
          <p:cNvSpPr>
            <a:spLocks noChangeArrowheads="1"/>
          </p:cNvSpPr>
          <p:nvPr/>
        </p:nvSpPr>
        <p:spPr bwMode="auto">
          <a:xfrm>
            <a:off x="395536" y="1035308"/>
            <a:ext cx="8424862" cy="4985980"/>
          </a:xfrm>
          <a:prstGeom prst="rect">
            <a:avLst/>
          </a:prstGeom>
          <a:noFill/>
          <a:ln w="19050">
            <a:solidFill>
              <a:schemeClr val="tx1"/>
            </a:solidFill>
            <a:miter lim="800000"/>
            <a:headEnd/>
            <a:tailEnd/>
          </a:ln>
        </p:spPr>
        <p:txBody>
          <a:bodyPr>
            <a:spAutoFit/>
          </a:bodyPr>
          <a:lstStyle/>
          <a:p>
            <a:pPr algn="just">
              <a:spcBef>
                <a:spcPts val="600"/>
              </a:spcBef>
            </a:pPr>
            <a:r>
              <a:rPr lang="zh-TW" altLang="zh-TW" b="1" dirty="0">
                <a:solidFill>
                  <a:srgbClr val="006600"/>
                </a:solidFill>
                <a:ea typeface="標楷體" pitchFamily="65" charset="-120"/>
              </a:rPr>
              <a:t>第二十七條</a:t>
            </a:r>
            <a:endParaRPr lang="zh-TW" altLang="en-US" b="1" dirty="0">
              <a:solidFill>
                <a:srgbClr val="006600"/>
              </a:solidFill>
              <a:ea typeface="標楷體" pitchFamily="65" charset="-120"/>
            </a:endParaRPr>
          </a:p>
          <a:p>
            <a:pPr algn="just">
              <a:spcBef>
                <a:spcPts val="600"/>
              </a:spcBef>
            </a:pPr>
            <a:r>
              <a:rPr lang="zh-TW" altLang="zh-TW" b="1" dirty="0">
                <a:ea typeface="標楷體" pitchFamily="65" charset="-120"/>
                <a:cs typeface="Times New Roman" panose="02020603050405020304" pitchFamily="18" charset="0"/>
              </a:rPr>
              <a:t>本辦法所稱綠能設施，指依再生能源發展條例第三條第一項第一款所定</a:t>
            </a:r>
            <a:r>
              <a:rPr lang="zh-TW" altLang="zh-TW" b="1" dirty="0">
                <a:solidFill>
                  <a:srgbClr val="FF0000"/>
                </a:solidFill>
                <a:ea typeface="標楷體" pitchFamily="65" charset="-120"/>
                <a:cs typeface="Times New Roman" panose="02020603050405020304" pitchFamily="18" charset="0"/>
              </a:rPr>
              <a:t>太陽能</a:t>
            </a:r>
            <a:r>
              <a:rPr lang="zh-TW" altLang="zh-TW" b="1" dirty="0">
                <a:ea typeface="標楷體" pitchFamily="65" charset="-120"/>
                <a:cs typeface="Times New Roman" panose="02020603050405020304" pitchFamily="18" charset="0"/>
              </a:rPr>
              <a:t>、</a:t>
            </a:r>
            <a:r>
              <a:rPr lang="zh-TW" altLang="zh-TW" b="1" dirty="0">
                <a:solidFill>
                  <a:srgbClr val="FF0000"/>
                </a:solidFill>
                <a:ea typeface="標楷體" pitchFamily="65" charset="-120"/>
                <a:cs typeface="Times New Roman" panose="02020603050405020304" pitchFamily="18" charset="0"/>
              </a:rPr>
              <a:t>風力</a:t>
            </a:r>
            <a:r>
              <a:rPr lang="zh-TW" altLang="zh-TW" b="1" dirty="0">
                <a:ea typeface="標楷體" pitchFamily="65" charset="-120"/>
                <a:cs typeface="Times New Roman" panose="02020603050405020304" pitchFamily="18" charset="0"/>
              </a:rPr>
              <a:t>及</a:t>
            </a:r>
            <a:r>
              <a:rPr lang="zh-TW" altLang="zh-TW" b="1" dirty="0">
                <a:solidFill>
                  <a:srgbClr val="FF0000"/>
                </a:solidFill>
                <a:ea typeface="標楷體" pitchFamily="65" charset="-120"/>
                <a:cs typeface="Times New Roman" panose="02020603050405020304" pitchFamily="18" charset="0"/>
              </a:rPr>
              <a:t>非抽蓄式水力</a:t>
            </a:r>
            <a:r>
              <a:rPr lang="zh-TW" altLang="zh-TW" b="1" dirty="0">
                <a:ea typeface="標楷體" pitchFamily="65" charset="-120"/>
                <a:cs typeface="Times New Roman" panose="02020603050405020304" pitchFamily="18" charset="0"/>
              </a:rPr>
              <a:t>設施。</a:t>
            </a:r>
            <a:endParaRPr lang="en-US" altLang="zh-TW" b="1" dirty="0">
              <a:ea typeface="標楷體" pitchFamily="65" charset="-120"/>
              <a:cs typeface="Times New Roman" panose="02020603050405020304" pitchFamily="18" charset="0"/>
            </a:endParaRPr>
          </a:p>
          <a:p>
            <a:pPr algn="just">
              <a:spcBef>
                <a:spcPts val="600"/>
              </a:spcBef>
            </a:pPr>
            <a:r>
              <a:rPr lang="zh-TW" altLang="zh-TW" b="1" dirty="0">
                <a:ea typeface="標楷體" pitchFamily="65" charset="-120"/>
                <a:cs typeface="Times New Roman" panose="02020603050405020304" pitchFamily="18" charset="0"/>
              </a:rPr>
              <a:t>前項綠能設施具備下列條件之一者，得設置於農業用地：</a:t>
            </a:r>
          </a:p>
          <a:p>
            <a:pPr algn="just">
              <a:spcBef>
                <a:spcPts val="600"/>
              </a:spcBef>
            </a:pPr>
            <a:r>
              <a:rPr lang="zh-TW" altLang="zh-TW" b="1" dirty="0">
                <a:ea typeface="標楷體" pitchFamily="65" charset="-120"/>
                <a:cs typeface="Times New Roman" panose="02020603050405020304" pitchFamily="18" charset="0"/>
              </a:rPr>
              <a:t>一、結合農業經營。</a:t>
            </a:r>
          </a:p>
          <a:p>
            <a:pPr algn="just">
              <a:spcBef>
                <a:spcPts val="600"/>
              </a:spcBef>
            </a:pPr>
            <a:r>
              <a:rPr lang="zh-TW" altLang="zh-TW" b="1" dirty="0">
                <a:ea typeface="標楷體" pitchFamily="65" charset="-120"/>
                <a:cs typeface="Times New Roman" panose="02020603050405020304" pitchFamily="18" charset="0"/>
              </a:rPr>
              <a:t>二、減緩嚴重地層下陷地區之農業用地地層持續下陷。</a:t>
            </a:r>
          </a:p>
          <a:p>
            <a:pPr marL="625475" indent="-625475" algn="just">
              <a:spcBef>
                <a:spcPts val="600"/>
              </a:spcBef>
            </a:pPr>
            <a:r>
              <a:rPr lang="zh-TW" altLang="zh-TW" b="1" dirty="0">
                <a:ea typeface="標楷體" pitchFamily="65" charset="-120"/>
                <a:cs typeface="Times New Roman" panose="02020603050405020304" pitchFamily="18" charset="0"/>
              </a:rPr>
              <a:t>三、</a:t>
            </a:r>
            <a:r>
              <a:rPr lang="zh-TW" altLang="en-US" b="1" dirty="0">
                <a:ea typeface="標楷體" pitchFamily="65" charset="-120"/>
                <a:cs typeface="Times New Roman" panose="02020603050405020304" pitchFamily="18" charset="0"/>
              </a:rPr>
              <a:t>避免受污染農業用地生產或經營特定農產物，影響食品安全。</a:t>
            </a:r>
            <a:endParaRPr lang="en-US" altLang="zh-TW" b="1" dirty="0">
              <a:ea typeface="標楷體" pitchFamily="65" charset="-120"/>
              <a:cs typeface="Times New Roman" panose="02020603050405020304" pitchFamily="18" charset="0"/>
            </a:endParaRPr>
          </a:p>
          <a:p>
            <a:pPr algn="just">
              <a:spcBef>
                <a:spcPts val="600"/>
              </a:spcBef>
            </a:pPr>
            <a:r>
              <a:rPr lang="zh-TW" altLang="en-US" b="1" dirty="0">
                <a:solidFill>
                  <a:srgbClr val="FF0000"/>
                </a:solidFill>
                <a:ea typeface="標楷體" pitchFamily="65" charset="-120"/>
                <a:cs typeface="Times New Roman" panose="02020603050405020304" pitchFamily="18" charset="0"/>
              </a:rPr>
              <a:t>依第二十九條及第三十條規定</a:t>
            </a:r>
            <a:r>
              <a:rPr lang="zh-TW" altLang="en-US" b="1" dirty="0">
                <a:ea typeface="標楷體" pitchFamily="65" charset="-120"/>
                <a:cs typeface="Times New Roman" panose="02020603050405020304" pitchFamily="18" charset="0"/>
              </a:rPr>
              <a:t>申請綠能設施之容許使用者，</a:t>
            </a:r>
            <a:r>
              <a:rPr lang="zh-TW" altLang="en-US" b="1" u="sng" dirty="0">
                <a:solidFill>
                  <a:srgbClr val="FF0000"/>
                </a:solidFill>
                <a:ea typeface="標楷體" pitchFamily="65" charset="-120"/>
                <a:cs typeface="Times New Roman" panose="02020603050405020304" pitchFamily="18" charset="0"/>
              </a:rPr>
              <a:t>搭建基樁應以點狀方式施作</a:t>
            </a:r>
            <a:r>
              <a:rPr lang="zh-TW" altLang="en-US" b="1" dirty="0">
                <a:ea typeface="標楷體" pitchFamily="65" charset="-120"/>
                <a:cs typeface="Times New Roman" panose="02020603050405020304" pitchFamily="18" charset="0"/>
              </a:rPr>
              <a:t>，</a:t>
            </a:r>
            <a:r>
              <a:rPr lang="zh-TW" altLang="en-US" b="1" u="sng" dirty="0">
                <a:solidFill>
                  <a:srgbClr val="FF0000"/>
                </a:solidFill>
                <a:ea typeface="標楷體" pitchFamily="65" charset="-120"/>
                <a:cs typeface="Times New Roman" panose="02020603050405020304" pitchFamily="18" charset="0"/>
              </a:rPr>
              <a:t>不得改變原地形地貌</a:t>
            </a:r>
            <a:r>
              <a:rPr lang="zh-TW" altLang="en-US" b="1" dirty="0">
                <a:ea typeface="標楷體" pitchFamily="65" charset="-120"/>
                <a:cs typeface="Times New Roman" panose="02020603050405020304" pitchFamily="18" charset="0"/>
              </a:rPr>
              <a:t>，並</a:t>
            </a:r>
            <a:r>
              <a:rPr lang="zh-TW" altLang="en-US" b="1" u="sng" dirty="0">
                <a:solidFill>
                  <a:srgbClr val="FF0000"/>
                </a:solidFill>
                <a:ea typeface="標楷體" pitchFamily="65" charset="-120"/>
                <a:cs typeface="Times New Roman" panose="02020603050405020304" pitchFamily="18" charset="0"/>
              </a:rPr>
              <a:t>維持適當日照穿透</a:t>
            </a:r>
            <a:r>
              <a:rPr lang="zh-TW" altLang="en-US" b="1" dirty="0">
                <a:ea typeface="標楷體" pitchFamily="65" charset="-120"/>
                <a:cs typeface="Times New Roman" panose="02020603050405020304" pitchFamily="18" charset="0"/>
              </a:rPr>
              <a:t>，以避免影響土壤地力，且不得影響鄰地之農業使用與生產環境。</a:t>
            </a:r>
          </a:p>
        </p:txBody>
      </p:sp>
      <p:sp>
        <p:nvSpPr>
          <p:cNvPr id="6" name="AutoShape 4"/>
          <p:cNvSpPr>
            <a:spLocks noChangeArrowheads="1"/>
          </p:cNvSpPr>
          <p:nvPr/>
        </p:nvSpPr>
        <p:spPr bwMode="auto">
          <a:xfrm>
            <a:off x="755650" y="189012"/>
            <a:ext cx="7777163" cy="647700"/>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lgn="ctr">
              <a:defRPr/>
            </a:pPr>
            <a:r>
              <a:rPr lang="zh-TW" altLang="en-US" sz="3200" b="1" dirty="0">
                <a:ea typeface="微軟正黑體" pitchFamily="34" charset="-120"/>
              </a:rPr>
              <a:t>第八章  綠能設施</a:t>
            </a:r>
          </a:p>
        </p:txBody>
      </p:sp>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48</a:t>
            </a:fld>
            <a:endParaRPr lang="en-US" altLang="zh-TW"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矩形 2"/>
          <p:cNvSpPr>
            <a:spLocks noChangeArrowheads="1"/>
          </p:cNvSpPr>
          <p:nvPr/>
        </p:nvSpPr>
        <p:spPr bwMode="auto">
          <a:xfrm>
            <a:off x="396081" y="980728"/>
            <a:ext cx="8351838" cy="3939540"/>
          </a:xfrm>
          <a:prstGeom prst="rect">
            <a:avLst/>
          </a:prstGeom>
          <a:noFill/>
          <a:ln w="19050">
            <a:solidFill>
              <a:schemeClr val="tx1"/>
            </a:solidFill>
            <a:miter lim="800000"/>
            <a:headEnd/>
            <a:tailEnd/>
          </a:ln>
        </p:spPr>
        <p:txBody>
          <a:bodyPr>
            <a:spAutoFit/>
          </a:bodyPr>
          <a:lstStyle/>
          <a:p>
            <a:pPr algn="just">
              <a:spcBef>
                <a:spcPts val="600"/>
              </a:spcBef>
              <a:spcAft>
                <a:spcPts val="0"/>
              </a:spcAft>
              <a:tabLst>
                <a:tab pos="600075" algn="l"/>
              </a:tabLst>
            </a:pPr>
            <a:r>
              <a:rPr lang="zh-TW" altLang="zh-TW" b="1" dirty="0">
                <a:solidFill>
                  <a:srgbClr val="006600"/>
                </a:solidFill>
                <a:ea typeface="標楷體" pitchFamily="65" charset="-120"/>
              </a:rPr>
              <a:t>第二十八條</a:t>
            </a:r>
            <a:r>
              <a:rPr lang="zh-TW" altLang="en-US" b="1" dirty="0">
                <a:solidFill>
                  <a:srgbClr val="000000"/>
                </a:solidFill>
                <a:ea typeface="標楷體" panose="03000509000000000000" pitchFamily="65" charset="-120"/>
                <a:cs typeface="Times New Roman" panose="02020603050405020304" pitchFamily="18" charset="0"/>
              </a:rPr>
              <a:t> </a:t>
            </a:r>
            <a:endParaRPr lang="en-US" altLang="zh-TW" b="1" dirty="0">
              <a:solidFill>
                <a:srgbClr val="000000"/>
              </a:solidFill>
              <a:ea typeface="標楷體" panose="03000509000000000000" pitchFamily="65" charset="-120"/>
              <a:cs typeface="Times New Roman" panose="02020603050405020304" pitchFamily="18" charset="0"/>
            </a:endParaRPr>
          </a:p>
          <a:p>
            <a:pPr algn="just">
              <a:spcBef>
                <a:spcPts val="600"/>
              </a:spcBef>
              <a:spcAft>
                <a:spcPts val="0"/>
              </a:spcAft>
              <a:tabLst>
                <a:tab pos="600075" algn="l"/>
              </a:tabLst>
            </a:pPr>
            <a:r>
              <a:rPr lang="zh-TW" altLang="zh-TW" b="1" u="sng" kern="100" dirty="0">
                <a:solidFill>
                  <a:srgbClr val="0D0D0D"/>
                </a:solidFill>
                <a:ea typeface="標楷體" panose="03000509000000000000" pitchFamily="65" charset="-120"/>
                <a:cs typeface="Times New Roman" panose="02020603050405020304" pitchFamily="18" charset="0"/>
              </a:rPr>
              <a:t>本辦法附表所定之各類農業設施</a:t>
            </a:r>
            <a:r>
              <a:rPr lang="zh-TW" altLang="zh-TW" b="1" kern="100" dirty="0">
                <a:solidFill>
                  <a:srgbClr val="0D0D0D"/>
                </a:solidFill>
                <a:ea typeface="標楷體" panose="03000509000000000000" pitchFamily="65" charset="-120"/>
                <a:cs typeface="Times New Roman" panose="02020603050405020304" pitchFamily="18" charset="0"/>
              </a:rPr>
              <a:t>，</a:t>
            </a:r>
            <a:r>
              <a:rPr lang="zh-TW" altLang="zh-TW" b="1" kern="100" dirty="0">
                <a:ea typeface="標楷體" panose="03000509000000000000" pitchFamily="65" charset="-120"/>
                <a:cs typeface="Times New Roman" panose="02020603050405020304" pitchFamily="18" charset="0"/>
              </a:rPr>
              <a:t>除申請基準或條件規定不得附屬設置綠能設施者外，得在不影響農業設施用途及結合農業經營使用之前提下，</a:t>
            </a:r>
            <a:r>
              <a:rPr lang="zh-TW" altLang="zh-TW" b="1" kern="100" dirty="0">
                <a:solidFill>
                  <a:srgbClr val="0D0D0D"/>
                </a:solidFill>
                <a:ea typeface="標楷體" panose="03000509000000000000" pitchFamily="65" charset="-120"/>
                <a:cs typeface="Times New Roman" panose="02020603050405020304" pitchFamily="18" charset="0"/>
              </a:rPr>
              <a:t>依第四條規定，向土地所在地之直轄市、縣</a:t>
            </a:r>
            <a:r>
              <a:rPr lang="zh-TW" altLang="en-US" b="1" kern="100" dirty="0">
                <a:solidFill>
                  <a:srgbClr val="0D0D0D"/>
                </a:solidFill>
                <a:ea typeface="標楷體" panose="03000509000000000000" pitchFamily="65" charset="-120"/>
                <a:cs typeface="Times New Roman" panose="02020603050405020304" pitchFamily="18" charset="0"/>
              </a:rPr>
              <a:t>（</a:t>
            </a:r>
            <a:r>
              <a:rPr lang="zh-TW" altLang="zh-TW" b="1" kern="100" dirty="0">
                <a:solidFill>
                  <a:srgbClr val="0D0D0D"/>
                </a:solidFill>
                <a:ea typeface="標楷體" panose="03000509000000000000" pitchFamily="65" charset="-120"/>
                <a:cs typeface="Times New Roman" panose="02020603050405020304" pitchFamily="18" charset="0"/>
              </a:rPr>
              <a:t>市</a:t>
            </a:r>
            <a:r>
              <a:rPr lang="zh-TW" altLang="en-US" b="1" kern="100" dirty="0">
                <a:solidFill>
                  <a:srgbClr val="0D0D0D"/>
                </a:solidFill>
                <a:ea typeface="標楷體" panose="03000509000000000000" pitchFamily="65" charset="-120"/>
                <a:cs typeface="Times New Roman" panose="02020603050405020304" pitchFamily="18" charset="0"/>
              </a:rPr>
              <a:t>）</a:t>
            </a:r>
            <a:r>
              <a:rPr lang="zh-TW" altLang="zh-TW" b="1" kern="100" dirty="0">
                <a:solidFill>
                  <a:srgbClr val="0D0D0D"/>
                </a:solidFill>
                <a:ea typeface="標楷體" panose="03000509000000000000" pitchFamily="65" charset="-120"/>
                <a:cs typeface="Times New Roman" panose="02020603050405020304" pitchFamily="18" charset="0"/>
              </a:rPr>
              <a:t>主管機關提出</a:t>
            </a:r>
            <a:r>
              <a:rPr lang="zh-TW" altLang="en-US" b="1" kern="100" dirty="0">
                <a:solidFill>
                  <a:srgbClr val="FF0000"/>
                </a:solidFill>
                <a:ea typeface="標楷體" panose="03000509000000000000" pitchFamily="65" charset="-120"/>
                <a:cs typeface="Times New Roman" panose="02020603050405020304" pitchFamily="18" charset="0"/>
              </a:rPr>
              <a:t>申請設置屋頂型綠能設施</a:t>
            </a:r>
            <a:r>
              <a:rPr lang="zh-TW" altLang="zh-TW" b="1" kern="100" dirty="0">
                <a:solidFill>
                  <a:srgbClr val="0D0D0D"/>
                </a:solidFill>
                <a:ea typeface="標楷體" panose="03000509000000000000" pitchFamily="65" charset="-120"/>
                <a:cs typeface="Times New Roman" panose="02020603050405020304" pitchFamily="18" charset="0"/>
              </a:rPr>
              <a:t>；其經營計畫應敘明農業經營與綠能設施之結合情形。</a:t>
            </a:r>
            <a:endParaRPr lang="zh-TW" altLang="zh-TW" b="1" kern="100" dirty="0">
              <a:ea typeface="標楷體" panose="03000509000000000000" pitchFamily="65" charset="-120"/>
              <a:cs typeface="Times New Roman" panose="02020603050405020304" pitchFamily="18" charset="0"/>
            </a:endParaRPr>
          </a:p>
          <a:p>
            <a:pPr algn="just" eaLnBrk="0">
              <a:spcBef>
                <a:spcPts val="600"/>
              </a:spcBef>
              <a:spcAft>
                <a:spcPts val="0"/>
              </a:spcAft>
              <a:tabLst>
                <a:tab pos="-26670" algn="l"/>
              </a:tabLst>
            </a:pPr>
            <a:r>
              <a:rPr lang="zh-TW" altLang="zh-TW" b="1" kern="100" dirty="0">
                <a:solidFill>
                  <a:srgbClr val="FF0000"/>
                </a:solidFill>
                <a:ea typeface="標楷體" panose="03000509000000000000" pitchFamily="65" charset="-120"/>
                <a:cs typeface="Times New Roman" panose="02020603050405020304" pitchFamily="18" charset="0"/>
              </a:rPr>
              <a:t>前項申請</a:t>
            </a:r>
            <a:r>
              <a:rPr lang="zh-TW" altLang="zh-TW" b="1" u="sng" kern="100" dirty="0">
                <a:solidFill>
                  <a:srgbClr val="FF0000"/>
                </a:solidFill>
                <a:ea typeface="標楷體" panose="03000509000000000000" pitchFamily="65" charset="-120"/>
                <a:cs typeface="Times New Roman" panose="02020603050405020304" pitchFamily="18" charset="0"/>
              </a:rPr>
              <a:t>應檢附農業經營實績之證明文件</a:t>
            </a:r>
            <a:r>
              <a:rPr lang="zh-TW" altLang="zh-TW" b="1" kern="100" dirty="0">
                <a:solidFill>
                  <a:srgbClr val="FF0000"/>
                </a:solidFill>
                <a:ea typeface="標楷體" panose="03000509000000000000" pitchFamily="65" charset="-120"/>
                <a:cs typeface="Times New Roman" panose="02020603050405020304" pitchFamily="18" charset="0"/>
              </a:rPr>
              <a:t>，並經直轄市、縣</a:t>
            </a:r>
            <a:r>
              <a:rPr lang="zh-TW" altLang="en-US" b="1" kern="100" dirty="0">
                <a:solidFill>
                  <a:srgbClr val="FF0000"/>
                </a:solidFill>
                <a:ea typeface="標楷體" panose="03000509000000000000" pitchFamily="65" charset="-120"/>
                <a:cs typeface="Times New Roman" panose="02020603050405020304" pitchFamily="18" charset="0"/>
              </a:rPr>
              <a:t>（</a:t>
            </a:r>
            <a:r>
              <a:rPr lang="zh-TW" altLang="zh-TW" b="1" kern="100" dirty="0">
                <a:solidFill>
                  <a:srgbClr val="FF0000"/>
                </a:solidFill>
                <a:ea typeface="標楷體" panose="03000509000000000000" pitchFamily="65" charset="-120"/>
                <a:cs typeface="Times New Roman" panose="02020603050405020304" pitchFamily="18" charset="0"/>
              </a:rPr>
              <a:t>市</a:t>
            </a:r>
            <a:r>
              <a:rPr lang="zh-TW" altLang="en-US" b="1" kern="100" dirty="0">
                <a:solidFill>
                  <a:srgbClr val="FF0000"/>
                </a:solidFill>
                <a:ea typeface="標楷體" panose="03000509000000000000" pitchFamily="65" charset="-120"/>
                <a:cs typeface="Times New Roman" panose="02020603050405020304" pitchFamily="18" charset="0"/>
              </a:rPr>
              <a:t>）</a:t>
            </a:r>
            <a:r>
              <a:rPr lang="zh-TW" altLang="zh-TW" b="1" kern="100" dirty="0">
                <a:solidFill>
                  <a:srgbClr val="FF0000"/>
                </a:solidFill>
                <a:ea typeface="標楷體" panose="03000509000000000000" pitchFamily="65" charset="-120"/>
                <a:cs typeface="Times New Roman" panose="02020603050405020304" pitchFamily="18" charset="0"/>
              </a:rPr>
              <a:t>主管機關</a:t>
            </a:r>
            <a:r>
              <a:rPr lang="zh-TW" altLang="zh-TW" b="1" u="sng" kern="100" dirty="0">
                <a:solidFill>
                  <a:srgbClr val="FF0000"/>
                </a:solidFill>
                <a:ea typeface="標楷體" panose="03000509000000000000" pitchFamily="65" charset="-120"/>
                <a:cs typeface="Times New Roman" panose="02020603050405020304" pitchFamily="18" charset="0"/>
              </a:rPr>
              <a:t>查核確有農業經營事實</a:t>
            </a:r>
            <a:r>
              <a:rPr lang="zh-TW" altLang="zh-TW" b="1" kern="100" dirty="0">
                <a:solidFill>
                  <a:srgbClr val="FF0000"/>
                </a:solidFill>
                <a:ea typeface="標楷體" panose="03000509000000000000" pitchFamily="65" charset="-120"/>
                <a:cs typeface="Times New Roman" panose="02020603050405020304" pitchFamily="18" charset="0"/>
              </a:rPr>
              <a:t>，且</a:t>
            </a:r>
            <a:r>
              <a:rPr lang="zh-TW" altLang="zh-TW" b="1" u="sng" kern="100" dirty="0">
                <a:solidFill>
                  <a:srgbClr val="FF0000"/>
                </a:solidFill>
                <a:ea typeface="標楷體" panose="03000509000000000000" pitchFamily="65" charset="-120"/>
                <a:cs typeface="Times New Roman" panose="02020603050405020304" pitchFamily="18" charset="0"/>
              </a:rPr>
              <a:t>符合原核定之計畫內容使用</a:t>
            </a:r>
            <a:r>
              <a:rPr lang="zh-TW" altLang="zh-TW" b="1" kern="100" dirty="0">
                <a:solidFill>
                  <a:srgbClr val="FF0000"/>
                </a:solidFill>
                <a:ea typeface="標楷體" panose="03000509000000000000" pitchFamily="65" charset="-120"/>
                <a:cs typeface="Times New Roman" panose="02020603050405020304" pitchFamily="18" charset="0"/>
              </a:rPr>
              <a:t>，</a:t>
            </a:r>
            <a:r>
              <a:rPr lang="zh-TW" altLang="zh-TW" b="1" kern="100" dirty="0">
                <a:solidFill>
                  <a:srgbClr val="0D0D0D"/>
                </a:solidFill>
                <a:ea typeface="標楷體" panose="03000509000000000000" pitchFamily="65" charset="-120"/>
                <a:cs typeface="Times New Roman" panose="02020603050405020304" pitchFamily="18" charset="0"/>
              </a:rPr>
              <a:t>始得依第五條規定核發農業用地作農業設施容許使用同意書。</a:t>
            </a:r>
            <a:endParaRPr lang="zh-TW" altLang="zh-TW" b="1" kern="100" dirty="0">
              <a:ea typeface="標楷體" panose="03000509000000000000" pitchFamily="65" charset="-120"/>
              <a:cs typeface="Times New Roman" panose="02020603050405020304" pitchFamily="18" charset="0"/>
            </a:endParaRPr>
          </a:p>
        </p:txBody>
      </p:sp>
      <p:sp>
        <p:nvSpPr>
          <p:cNvPr id="2" name="矩形 1"/>
          <p:cNvSpPr/>
          <p:nvPr/>
        </p:nvSpPr>
        <p:spPr>
          <a:xfrm>
            <a:off x="1475657" y="5085184"/>
            <a:ext cx="7488832" cy="1421928"/>
          </a:xfrm>
          <a:prstGeom prst="rect">
            <a:avLst/>
          </a:prstGeom>
        </p:spPr>
        <p:txBody>
          <a:bodyPr wrap="square">
            <a:spAutoFit/>
          </a:bodyPr>
          <a:lstStyle/>
          <a:p>
            <a:pPr marL="266700" indent="-266700" algn="just">
              <a:lnSpc>
                <a:spcPct val="120000"/>
              </a:lnSpc>
            </a:pPr>
            <a:r>
              <a:rPr kumimoji="0" lang="zh-TW" altLang="zh-TW" b="1" dirty="0">
                <a:solidFill>
                  <a:srgbClr val="00007D"/>
                </a:solidFill>
                <a:ea typeface="標楷體" pitchFamily="65" charset="-120"/>
                <a:cs typeface="Times New Roman" panose="02020603050405020304" pitchFamily="18" charset="0"/>
              </a:rPr>
              <a:t>＊</a:t>
            </a:r>
            <a:r>
              <a:rPr kumimoji="0" lang="zh-TW" altLang="en-US" b="1" dirty="0">
                <a:solidFill>
                  <a:srgbClr val="00007D"/>
                </a:solidFill>
                <a:ea typeface="標楷體" pitchFamily="65" charset="-120"/>
                <a:cs typeface="Times New Roman" panose="02020603050405020304" pitchFamily="18" charset="0"/>
              </a:rPr>
              <a:t>配搭附表之申請基準及條件，增加附帶條件規定</a:t>
            </a:r>
            <a:endParaRPr kumimoji="0" lang="en-US" altLang="zh-TW" b="1" dirty="0">
              <a:solidFill>
                <a:srgbClr val="00007D"/>
              </a:solidFill>
              <a:ea typeface="標楷體" pitchFamily="65" charset="-120"/>
              <a:cs typeface="Times New Roman" panose="02020603050405020304" pitchFamily="18" charset="0"/>
            </a:endParaRPr>
          </a:p>
          <a:p>
            <a:pPr marL="449263" indent="-266700" algn="just">
              <a:lnSpc>
                <a:spcPct val="120000"/>
              </a:lnSpc>
            </a:pPr>
            <a:r>
              <a:rPr kumimoji="0" lang="zh-TW" altLang="en-US" b="1" dirty="0">
                <a:solidFill>
                  <a:srgbClr val="00007D"/>
                </a:solidFill>
                <a:ea typeface="標楷體" pitchFamily="65" charset="-120"/>
                <a:cs typeface="Times New Roman" panose="02020603050405020304" pitchFamily="18" charset="0"/>
              </a:rPr>
              <a:t>  網室：不得附屬綠能</a:t>
            </a:r>
            <a:endParaRPr kumimoji="0" lang="en-US" altLang="zh-TW" b="1" dirty="0">
              <a:solidFill>
                <a:srgbClr val="00007D"/>
              </a:solidFill>
              <a:ea typeface="標楷體" pitchFamily="65" charset="-120"/>
              <a:cs typeface="Times New Roman" panose="02020603050405020304" pitchFamily="18" charset="0"/>
            </a:endParaRPr>
          </a:p>
          <a:p>
            <a:pPr marL="449263" indent="-266700" algn="just">
              <a:lnSpc>
                <a:spcPct val="120000"/>
              </a:lnSpc>
            </a:pPr>
            <a:r>
              <a:rPr kumimoji="0" lang="zh-TW" altLang="en-US" b="1" dirty="0">
                <a:solidFill>
                  <a:srgbClr val="00007D"/>
                </a:solidFill>
                <a:ea typeface="標楷體" pitchFamily="65" charset="-120"/>
                <a:cs typeface="Times New Roman" panose="02020603050405020304" pitchFamily="18" charset="0"/>
              </a:rPr>
              <a:t>  溫室：屋頂附屬設置綠能設施之遮蔽率</a:t>
            </a:r>
            <a:r>
              <a:rPr kumimoji="0" lang="en-US" altLang="zh-TW" b="1" dirty="0">
                <a:solidFill>
                  <a:srgbClr val="00007D"/>
                </a:solidFill>
                <a:ea typeface="標楷體" pitchFamily="65" charset="-120"/>
                <a:cs typeface="Times New Roman" panose="02020603050405020304" pitchFamily="18" charset="0"/>
              </a:rPr>
              <a:t>40</a:t>
            </a:r>
            <a:r>
              <a:rPr kumimoji="0" lang="zh-TW" altLang="en-US" b="1" dirty="0">
                <a:solidFill>
                  <a:srgbClr val="00007D"/>
                </a:solidFill>
                <a:ea typeface="標楷體" pitchFamily="65" charset="-120"/>
                <a:cs typeface="Times New Roman" panose="02020603050405020304" pitchFamily="18" charset="0"/>
              </a:rPr>
              <a:t>％為限</a:t>
            </a:r>
          </a:p>
        </p:txBody>
      </p:sp>
      <p:sp>
        <p:nvSpPr>
          <p:cNvPr id="8" name="Rectangle 9"/>
          <p:cNvSpPr>
            <a:spLocks noChangeArrowheads="1"/>
          </p:cNvSpPr>
          <p:nvPr/>
        </p:nvSpPr>
        <p:spPr bwMode="auto">
          <a:xfrm>
            <a:off x="323528" y="5085184"/>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1</a:t>
            </a:r>
            <a:endParaRPr lang="zh-TW" altLang="en-US" sz="2800" dirty="0">
              <a:solidFill>
                <a:srgbClr val="006600"/>
              </a:solidFill>
            </a:endParaRPr>
          </a:p>
        </p:txBody>
      </p:sp>
      <p:sp>
        <p:nvSpPr>
          <p:cNvPr id="3" name="投影片編號版面配置區 2"/>
          <p:cNvSpPr>
            <a:spLocks noGrp="1"/>
          </p:cNvSpPr>
          <p:nvPr>
            <p:ph type="sldNum" sz="quarter" idx="12"/>
          </p:nvPr>
        </p:nvSpPr>
        <p:spPr/>
        <p:txBody>
          <a:bodyPr/>
          <a:lstStyle/>
          <a:p>
            <a:pPr>
              <a:defRPr/>
            </a:pPr>
            <a:fld id="{134A2387-EBFD-423B-9A2C-CAFA9904E6D7}" type="slidenum">
              <a:rPr lang="en-US" altLang="zh-TW" smtClean="0"/>
              <a:pPr>
                <a:defRPr/>
              </a:pPr>
              <a:t>49</a:t>
            </a:fld>
            <a:endParaRPr lang="en-US" altLang="zh-TW" dirty="0"/>
          </a:p>
        </p:txBody>
      </p:sp>
      <p:sp>
        <p:nvSpPr>
          <p:cNvPr id="6" name="AutoShape 4">
            <a:extLst>
              <a:ext uri="{FF2B5EF4-FFF2-40B4-BE49-F238E27FC236}">
                <a16:creationId xmlns:a16="http://schemas.microsoft.com/office/drawing/2014/main" xmlns="" id="{1FDC5806-AFF7-4E1A-9507-7E1F1D56C4ED}"/>
              </a:ext>
            </a:extLst>
          </p:cNvPr>
          <p:cNvSpPr>
            <a:spLocks noChangeArrowheads="1"/>
          </p:cNvSpPr>
          <p:nvPr/>
        </p:nvSpPr>
        <p:spPr bwMode="auto">
          <a:xfrm>
            <a:off x="755650" y="189012"/>
            <a:ext cx="7777163" cy="647700"/>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lgn="ctr">
              <a:defRPr/>
            </a:pPr>
            <a:r>
              <a:rPr lang="zh-TW" altLang="en-US" sz="3200" b="1" dirty="0">
                <a:ea typeface="微軟正黑體" pitchFamily="34" charset="-120"/>
              </a:rPr>
              <a:t>農業設施屋頂附屬設置屋頂型綠能設施</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575190" y="2306031"/>
            <a:ext cx="8317290" cy="2831544"/>
          </a:xfrm>
          <a:prstGeom prst="rect">
            <a:avLst/>
          </a:prstGeom>
          <a:noFill/>
          <a:ln w="19050">
            <a:solidFill>
              <a:schemeClr val="tx1"/>
            </a:solidFill>
            <a:miter lim="800000"/>
            <a:headEnd/>
            <a:tailEnd/>
          </a:ln>
        </p:spPr>
        <p:txBody>
          <a:bodyPr wrap="square">
            <a:spAutoFit/>
          </a:bodyPr>
          <a:lstStyle/>
          <a:p>
            <a:pPr algn="just">
              <a:spcBef>
                <a:spcPts val="600"/>
              </a:spcBef>
              <a:buClr>
                <a:srgbClr val="FF3300"/>
              </a:buClr>
            </a:pPr>
            <a:r>
              <a:rPr lang="zh-TW" altLang="en-US" sz="2400" b="1" dirty="0">
                <a:solidFill>
                  <a:srgbClr val="0000FF"/>
                </a:solidFill>
                <a:latin typeface="標楷體" pitchFamily="65" charset="-120"/>
                <a:ea typeface="標楷體" pitchFamily="65" charset="-120"/>
              </a:rPr>
              <a:t>農業發展條例第八條之一</a:t>
            </a:r>
            <a:endParaRPr lang="en-US" altLang="zh-TW" sz="2400" b="1" dirty="0">
              <a:solidFill>
                <a:srgbClr val="0000FF"/>
              </a:solidFill>
              <a:latin typeface="標楷體" pitchFamily="65" charset="-120"/>
              <a:ea typeface="標楷體" pitchFamily="65" charset="-120"/>
            </a:endParaRPr>
          </a:p>
          <a:p>
            <a:pPr algn="just">
              <a:spcBef>
                <a:spcPts val="600"/>
              </a:spcBef>
              <a:buClr>
                <a:srgbClr val="FF3300"/>
              </a:buClr>
            </a:pPr>
            <a:endParaRPr lang="en-US" altLang="zh-TW" b="1" dirty="0">
              <a:solidFill>
                <a:srgbClr val="000000"/>
              </a:solidFill>
              <a:ea typeface="標楷體" pitchFamily="65" charset="-120"/>
              <a:cs typeface="Times New Roman" panose="02020603050405020304" pitchFamily="18" charset="0"/>
            </a:endParaRPr>
          </a:p>
          <a:p>
            <a:pPr algn="just">
              <a:spcBef>
                <a:spcPts val="600"/>
              </a:spcBef>
              <a:buClr>
                <a:srgbClr val="FF3300"/>
              </a:buClr>
            </a:pPr>
            <a:r>
              <a:rPr lang="zh-TW" altLang="en-US" b="1" dirty="0">
                <a:solidFill>
                  <a:srgbClr val="000000"/>
                </a:solidFill>
                <a:ea typeface="標楷體" pitchFamily="65" charset="-120"/>
                <a:cs typeface="Times New Roman" panose="02020603050405020304" pitchFamily="18" charset="0"/>
              </a:rPr>
              <a:t>農業用地上申請以竹木、稻草、塑膠材料、角鋼、鐵絲網或其他材料搭建</a:t>
            </a:r>
            <a:r>
              <a:rPr lang="zh-TW" altLang="en-US" b="1" u="sng" dirty="0">
                <a:solidFill>
                  <a:srgbClr val="FF0000"/>
                </a:solidFill>
                <a:ea typeface="標楷體" pitchFamily="65" charset="-120"/>
                <a:cs typeface="Times New Roman" panose="02020603050405020304" pitchFamily="18" charset="0"/>
              </a:rPr>
              <a:t>無固定基礎</a:t>
            </a:r>
            <a:r>
              <a:rPr lang="zh-TW" altLang="en-US" b="1" dirty="0">
                <a:solidFill>
                  <a:srgbClr val="FF0000"/>
                </a:solidFill>
                <a:ea typeface="標楷體" pitchFamily="65" charset="-120"/>
                <a:cs typeface="Times New Roman" panose="02020603050405020304" pitchFamily="18" charset="0"/>
              </a:rPr>
              <a:t>之</a:t>
            </a:r>
            <a:r>
              <a:rPr lang="zh-TW" altLang="en-US" b="1" u="sng" dirty="0">
                <a:solidFill>
                  <a:srgbClr val="FF0000"/>
                </a:solidFill>
                <a:ea typeface="標楷體" pitchFamily="65" charset="-120"/>
                <a:cs typeface="Times New Roman" panose="02020603050405020304" pitchFamily="18" charset="0"/>
              </a:rPr>
              <a:t>臨時性與農業生產有關</a:t>
            </a:r>
            <a:r>
              <a:rPr lang="zh-TW" altLang="en-US" b="1" dirty="0">
                <a:solidFill>
                  <a:srgbClr val="FF0000"/>
                </a:solidFill>
                <a:ea typeface="標楷體" pitchFamily="65" charset="-120"/>
                <a:cs typeface="Times New Roman" panose="02020603050405020304" pitchFamily="18" charset="0"/>
              </a:rPr>
              <a:t>之設施</a:t>
            </a:r>
            <a:r>
              <a:rPr lang="zh-TW" altLang="en-US" b="1" dirty="0">
                <a:solidFill>
                  <a:schemeClr val="tx2"/>
                </a:solidFill>
                <a:ea typeface="標楷體" pitchFamily="65" charset="-120"/>
                <a:cs typeface="Times New Roman" panose="02020603050405020304" pitchFamily="18" charset="0"/>
              </a:rPr>
              <a:t>，</a:t>
            </a:r>
            <a:r>
              <a:rPr lang="zh-TW" altLang="en-US" b="1" u="sng" dirty="0">
                <a:solidFill>
                  <a:srgbClr val="FF0000"/>
                </a:solidFill>
                <a:ea typeface="標楷體" pitchFamily="65" charset="-120"/>
                <a:cs typeface="Times New Roman" panose="02020603050405020304" pitchFamily="18" charset="0"/>
              </a:rPr>
              <a:t>免申請建築執照</a:t>
            </a:r>
            <a:r>
              <a:rPr lang="zh-TW" altLang="en-US" b="1" dirty="0">
                <a:solidFill>
                  <a:schemeClr val="tx2"/>
                </a:solidFill>
                <a:ea typeface="標楷體" pitchFamily="65" charset="-120"/>
                <a:cs typeface="Times New Roman" panose="02020603050405020304" pitchFamily="18" charset="0"/>
              </a:rPr>
              <a:t>。</a:t>
            </a:r>
            <a:r>
              <a:rPr lang="zh-TW" altLang="en-US" b="1" dirty="0">
                <a:solidFill>
                  <a:srgbClr val="000000"/>
                </a:solidFill>
                <a:ea typeface="標楷體" pitchFamily="65" charset="-120"/>
                <a:cs typeface="Times New Roman" panose="02020603050405020304" pitchFamily="18" charset="0"/>
              </a:rPr>
              <a:t>直轄市、縣（市）政府得斟酌地方農業經營需要，訂定農業用地上搭建無固定基礎之臨時性與農業生產有關設施之審查規範。</a:t>
            </a:r>
            <a:r>
              <a:rPr lang="zh-TW" altLang="en-US" sz="2000" b="1" dirty="0">
                <a:solidFill>
                  <a:srgbClr val="000000"/>
                </a:solidFill>
                <a:ea typeface="標楷體" pitchFamily="65" charset="-120"/>
                <a:cs typeface="Times New Roman" panose="02020603050405020304" pitchFamily="18" charset="0"/>
              </a:rPr>
              <a:t>（第</a:t>
            </a:r>
            <a:r>
              <a:rPr lang="en-US" altLang="zh-TW" sz="2000" b="1" dirty="0">
                <a:solidFill>
                  <a:srgbClr val="000000"/>
                </a:solidFill>
                <a:ea typeface="標楷體" pitchFamily="65" charset="-120"/>
                <a:cs typeface="Times New Roman" panose="02020603050405020304" pitchFamily="18" charset="0"/>
              </a:rPr>
              <a:t>1</a:t>
            </a:r>
            <a:r>
              <a:rPr lang="zh-TW" altLang="en-US" sz="2000" b="1" dirty="0">
                <a:solidFill>
                  <a:srgbClr val="000000"/>
                </a:solidFill>
                <a:ea typeface="標楷體" pitchFamily="65" charset="-120"/>
                <a:cs typeface="Times New Roman" panose="02020603050405020304" pitchFamily="18" charset="0"/>
              </a:rPr>
              <a:t>項）</a:t>
            </a:r>
            <a:endParaRPr lang="en-US" altLang="zh-TW" sz="2000" b="1" dirty="0">
              <a:solidFill>
                <a:srgbClr val="000000"/>
              </a:solidFill>
              <a:ea typeface="標楷體" pitchFamily="65" charset="-120"/>
              <a:cs typeface="Times New Roman" panose="02020603050405020304" pitchFamily="18" charset="0"/>
            </a:endParaRPr>
          </a:p>
        </p:txBody>
      </p:sp>
      <p:sp>
        <p:nvSpPr>
          <p:cNvPr id="21507" name="Rectangle 5"/>
          <p:cNvSpPr>
            <a:spLocks noChangeArrowheads="1"/>
          </p:cNvSpPr>
          <p:nvPr/>
        </p:nvSpPr>
        <p:spPr bwMode="auto">
          <a:xfrm>
            <a:off x="6372200" y="2348880"/>
            <a:ext cx="2518644" cy="701675"/>
          </a:xfrm>
          <a:prstGeom prst="rect">
            <a:avLst/>
          </a:prstGeom>
          <a:noFill/>
          <a:ln w="9525">
            <a:noFill/>
            <a:miter lim="800000"/>
            <a:headEnd/>
            <a:tailEnd/>
          </a:ln>
        </p:spPr>
        <p:txBody>
          <a:bodyPr wrap="square">
            <a:spAutoFit/>
          </a:bodyPr>
          <a:lstStyle/>
          <a:p>
            <a:r>
              <a:rPr lang="en-US" altLang="zh-TW" sz="2000" b="1" dirty="0">
                <a:ea typeface="標楷體" panose="03000509000000000000" pitchFamily="65" charset="-120"/>
                <a:cs typeface="Times New Roman" panose="02020603050405020304" pitchFamily="18" charset="0"/>
              </a:rPr>
              <a:t>92</a:t>
            </a:r>
            <a:r>
              <a:rPr lang="zh-TW" altLang="en-US" sz="2000" b="1" dirty="0">
                <a:ea typeface="標楷體" panose="03000509000000000000" pitchFamily="65" charset="-120"/>
                <a:cs typeface="Times New Roman" panose="02020603050405020304" pitchFamily="18" charset="0"/>
              </a:rPr>
              <a:t>年</a:t>
            </a:r>
            <a:r>
              <a:rPr lang="en-US" altLang="zh-TW" sz="2000" b="1" dirty="0">
                <a:ea typeface="標楷體" panose="03000509000000000000" pitchFamily="65" charset="-120"/>
                <a:cs typeface="Times New Roman" panose="02020603050405020304" pitchFamily="18" charset="0"/>
              </a:rPr>
              <a:t>2</a:t>
            </a:r>
            <a:r>
              <a:rPr lang="zh-TW" altLang="en-US" sz="2000" b="1" dirty="0">
                <a:ea typeface="標楷體" panose="03000509000000000000" pitchFamily="65" charset="-120"/>
                <a:cs typeface="Times New Roman" panose="02020603050405020304" pitchFamily="18" charset="0"/>
              </a:rPr>
              <a:t>月</a:t>
            </a:r>
            <a:r>
              <a:rPr lang="en-US" altLang="zh-TW" sz="2000" b="1" dirty="0">
                <a:ea typeface="標楷體" panose="03000509000000000000" pitchFamily="65" charset="-120"/>
                <a:cs typeface="Times New Roman" panose="02020603050405020304" pitchFamily="18" charset="0"/>
              </a:rPr>
              <a:t>7</a:t>
            </a:r>
            <a:r>
              <a:rPr lang="zh-TW" altLang="en-US" sz="2000" b="1" dirty="0">
                <a:ea typeface="標楷體" panose="03000509000000000000" pitchFamily="65" charset="-120"/>
                <a:cs typeface="Times New Roman" panose="02020603050405020304" pitchFamily="18" charset="0"/>
              </a:rPr>
              <a:t>日修正公布</a:t>
            </a:r>
          </a:p>
          <a:p>
            <a:r>
              <a:rPr lang="en-US" altLang="zh-TW" sz="2000" b="1" dirty="0">
                <a:ea typeface="標楷體" panose="03000509000000000000" pitchFamily="65" charset="-120"/>
                <a:cs typeface="Times New Roman" panose="02020603050405020304" pitchFamily="18" charset="0"/>
              </a:rPr>
              <a:t>92</a:t>
            </a:r>
            <a:r>
              <a:rPr lang="zh-TW" altLang="en-US" sz="2000" b="1" dirty="0">
                <a:ea typeface="標楷體" panose="03000509000000000000" pitchFamily="65" charset="-120"/>
                <a:cs typeface="Times New Roman" panose="02020603050405020304" pitchFamily="18" charset="0"/>
              </a:rPr>
              <a:t>年</a:t>
            </a:r>
            <a:r>
              <a:rPr lang="en-US" altLang="zh-TW" sz="2000" b="1" dirty="0">
                <a:ea typeface="標楷體" panose="03000509000000000000" pitchFamily="65" charset="-120"/>
                <a:cs typeface="Times New Roman" panose="02020603050405020304" pitchFamily="18" charset="0"/>
              </a:rPr>
              <a:t>2</a:t>
            </a:r>
            <a:r>
              <a:rPr lang="zh-TW" altLang="en-US" sz="2000" b="1" dirty="0">
                <a:ea typeface="標楷體" panose="03000509000000000000" pitchFamily="65" charset="-120"/>
                <a:cs typeface="Times New Roman" panose="02020603050405020304" pitchFamily="18" charset="0"/>
              </a:rPr>
              <a:t>月</a:t>
            </a:r>
            <a:r>
              <a:rPr lang="en-US" altLang="zh-TW" sz="2000" b="1" dirty="0">
                <a:ea typeface="標楷體" panose="03000509000000000000" pitchFamily="65" charset="-120"/>
                <a:cs typeface="Times New Roman" panose="02020603050405020304" pitchFamily="18" charset="0"/>
              </a:rPr>
              <a:t>9</a:t>
            </a:r>
            <a:r>
              <a:rPr lang="zh-TW" altLang="en-US" sz="2000" b="1" dirty="0">
                <a:ea typeface="標楷體" panose="03000509000000000000" pitchFamily="65" charset="-120"/>
                <a:cs typeface="Times New Roman" panose="02020603050405020304" pitchFamily="18" charset="0"/>
              </a:rPr>
              <a:t>日生效</a:t>
            </a:r>
          </a:p>
        </p:txBody>
      </p:sp>
      <p:sp>
        <p:nvSpPr>
          <p:cNvPr id="21508" name="Rectangle 6"/>
          <p:cNvSpPr>
            <a:spLocks noChangeArrowheads="1"/>
          </p:cNvSpPr>
          <p:nvPr/>
        </p:nvSpPr>
        <p:spPr bwMode="auto">
          <a:xfrm>
            <a:off x="575190" y="5340945"/>
            <a:ext cx="8315654" cy="968375"/>
          </a:xfrm>
          <a:prstGeom prst="rect">
            <a:avLst/>
          </a:prstGeom>
          <a:noFill/>
          <a:ln w="12700" cap="rnd">
            <a:noFill/>
            <a:round/>
            <a:headEnd/>
            <a:tailEnd/>
          </a:ln>
        </p:spPr>
        <p:txBody>
          <a:bodyPr wrap="square">
            <a:spAutoFit/>
          </a:bodyPr>
          <a:lstStyle/>
          <a:p>
            <a:pPr marL="355600" indent="-355600" algn="just">
              <a:lnSpc>
                <a:spcPct val="120000"/>
              </a:lnSpc>
            </a:pPr>
            <a:r>
              <a:rPr lang="zh-TW" altLang="en-US" dirty="0">
                <a:solidFill>
                  <a:srgbClr val="006600"/>
                </a:solidFill>
                <a:ea typeface="標楷體" pitchFamily="65" charset="-120"/>
                <a:cs typeface="Times New Roman" pitchFamily="18" charset="0"/>
              </a:rPr>
              <a:t>■</a:t>
            </a:r>
            <a:r>
              <a:rPr lang="zh-TW" altLang="en-US" b="1" dirty="0">
                <a:latin typeface="標楷體" pitchFamily="65" charset="-120"/>
                <a:ea typeface="標楷體" pitchFamily="65" charset="-120"/>
              </a:rPr>
              <a:t>查現行臺北市政府定有「</a:t>
            </a:r>
            <a:r>
              <a:rPr lang="zh-TW" altLang="en-US" b="1" dirty="0">
                <a:solidFill>
                  <a:srgbClr val="0000FF"/>
                </a:solidFill>
                <a:latin typeface="標楷體" pitchFamily="65" charset="-120"/>
                <a:ea typeface="標楷體" pitchFamily="65" charset="-120"/>
              </a:rPr>
              <a:t>臺北市農業用地上搭建無固定基礎之臨時性與農業生產有關設施審查標準</a:t>
            </a:r>
            <a:r>
              <a:rPr lang="zh-TW" altLang="en-US" b="1" dirty="0">
                <a:latin typeface="標楷體" pitchFamily="65" charset="-120"/>
                <a:ea typeface="標楷體" pitchFamily="65" charset="-120"/>
              </a:rPr>
              <a:t>」。</a:t>
            </a:r>
          </a:p>
        </p:txBody>
      </p:sp>
      <p:sp>
        <p:nvSpPr>
          <p:cNvPr id="147463" name="AutoShape 7"/>
          <p:cNvSpPr>
            <a:spLocks noChangeArrowheads="1"/>
          </p:cNvSpPr>
          <p:nvPr/>
        </p:nvSpPr>
        <p:spPr bwMode="auto">
          <a:xfrm>
            <a:off x="2411413" y="109742"/>
            <a:ext cx="4608512" cy="582954"/>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lgn="ctr">
              <a:defRPr/>
            </a:pPr>
            <a:r>
              <a:rPr lang="zh-TW" altLang="en-US" sz="3600" b="1" dirty="0">
                <a:ea typeface="微軟正黑體" pitchFamily="34" charset="-120"/>
              </a:rPr>
              <a:t>法源依據</a:t>
            </a:r>
          </a:p>
        </p:txBody>
      </p:sp>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5</a:t>
            </a:fld>
            <a:endParaRPr lang="en-US" altLang="zh-TW" dirty="0"/>
          </a:p>
        </p:txBody>
      </p:sp>
      <p:sp>
        <p:nvSpPr>
          <p:cNvPr id="4" name="文字方塊 3">
            <a:extLst>
              <a:ext uri="{FF2B5EF4-FFF2-40B4-BE49-F238E27FC236}">
                <a16:creationId xmlns:a16="http://schemas.microsoft.com/office/drawing/2014/main" xmlns="" id="{2E9E1596-0A5C-4444-B006-0782845AFFF3}"/>
              </a:ext>
            </a:extLst>
          </p:cNvPr>
          <p:cNvSpPr txBox="1"/>
          <p:nvPr/>
        </p:nvSpPr>
        <p:spPr>
          <a:xfrm>
            <a:off x="575190" y="877599"/>
            <a:ext cx="8315654" cy="830997"/>
          </a:xfrm>
          <a:prstGeom prst="rect">
            <a:avLst/>
          </a:prstGeom>
          <a:noFill/>
          <a:ln w="19050">
            <a:solidFill>
              <a:schemeClr val="tx1"/>
            </a:solidFill>
          </a:ln>
        </p:spPr>
        <p:txBody>
          <a:bodyPr wrap="square" rtlCol="0">
            <a:spAutoFit/>
          </a:bodyPr>
          <a:lstStyle/>
          <a:p>
            <a:r>
              <a:rPr lang="zh-TW" altLang="en-US" b="1" dirty="0">
                <a:solidFill>
                  <a:srgbClr val="006600"/>
                </a:solidFill>
                <a:ea typeface="標楷體" pitchFamily="65" charset="-120"/>
              </a:rPr>
              <a:t>第一條</a:t>
            </a:r>
          </a:p>
          <a:p>
            <a:r>
              <a:rPr lang="zh-TW" altLang="en-US" b="1" dirty="0">
                <a:solidFill>
                  <a:srgbClr val="000000"/>
                </a:solidFill>
                <a:ea typeface="標楷體" pitchFamily="65" charset="-120"/>
                <a:cs typeface="Times New Roman" panose="02020603050405020304" pitchFamily="18" charset="0"/>
              </a:rPr>
              <a:t>本辦法依農業發展條例第八條之一第三項規定訂定之。</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50</a:t>
            </a:fld>
            <a:endParaRPr lang="en-US" altLang="zh-TW" dirty="0"/>
          </a:p>
        </p:txBody>
      </p:sp>
      <p:sp>
        <p:nvSpPr>
          <p:cNvPr id="3" name="Rectangle 9"/>
          <p:cNvSpPr>
            <a:spLocks noChangeArrowheads="1"/>
          </p:cNvSpPr>
          <p:nvPr/>
        </p:nvSpPr>
        <p:spPr bwMode="auto">
          <a:xfrm>
            <a:off x="323131" y="548680"/>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2</a:t>
            </a:r>
            <a:endParaRPr lang="zh-TW" altLang="en-US" sz="2800" dirty="0">
              <a:solidFill>
                <a:srgbClr val="006600"/>
              </a:solidFill>
            </a:endParaRPr>
          </a:p>
        </p:txBody>
      </p:sp>
      <p:sp>
        <p:nvSpPr>
          <p:cNvPr id="4" name="Rectangle 9"/>
          <p:cNvSpPr>
            <a:spLocks noChangeArrowheads="1"/>
          </p:cNvSpPr>
          <p:nvPr/>
        </p:nvSpPr>
        <p:spPr bwMode="auto">
          <a:xfrm>
            <a:off x="323528" y="3140968"/>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3</a:t>
            </a:r>
            <a:endParaRPr lang="zh-TW" altLang="en-US" sz="2800" dirty="0">
              <a:solidFill>
                <a:srgbClr val="006600"/>
              </a:solidFill>
            </a:endParaRPr>
          </a:p>
        </p:txBody>
      </p:sp>
      <p:sp>
        <p:nvSpPr>
          <p:cNvPr id="5" name="矩形 4"/>
          <p:cNvSpPr/>
          <p:nvPr/>
        </p:nvSpPr>
        <p:spPr>
          <a:xfrm>
            <a:off x="1476053" y="548680"/>
            <a:ext cx="7488832" cy="2246769"/>
          </a:xfrm>
          <a:prstGeom prst="rect">
            <a:avLst/>
          </a:prstGeom>
        </p:spPr>
        <p:txBody>
          <a:bodyPr wrap="square">
            <a:spAutoFit/>
          </a:bodyPr>
          <a:lstStyle/>
          <a:p>
            <a:pPr marL="274638" indent="-274638" algn="just">
              <a:lnSpc>
                <a:spcPts val="2840"/>
              </a:lnSpc>
            </a:pPr>
            <a:r>
              <a:rPr kumimoji="0" lang="zh-TW" altLang="zh-TW" b="1" dirty="0">
                <a:solidFill>
                  <a:srgbClr val="00007D"/>
                </a:solidFill>
                <a:ea typeface="標楷體" pitchFamily="65" charset="-120"/>
                <a:cs typeface="Times New Roman" pitchFamily="18" charset="0"/>
              </a:rPr>
              <a:t>＊</a:t>
            </a:r>
            <a:r>
              <a:rPr kumimoji="0" lang="zh-TW" altLang="en-US" b="1" dirty="0">
                <a:solidFill>
                  <a:srgbClr val="00007D"/>
                </a:solidFill>
                <a:ea typeface="標楷體" pitchFamily="65" charset="-120"/>
                <a:cs typeface="Times New Roman" pitchFamily="18" charset="0"/>
              </a:rPr>
              <a:t>設置再生能源設施免申請建築執照標準第</a:t>
            </a:r>
            <a:r>
              <a:rPr kumimoji="0" lang="en-US" altLang="zh-TW" b="1" dirty="0">
                <a:solidFill>
                  <a:srgbClr val="00007D"/>
                </a:solidFill>
                <a:ea typeface="標楷體" pitchFamily="65" charset="-120"/>
                <a:cs typeface="Times New Roman" pitchFamily="18" charset="0"/>
              </a:rPr>
              <a:t>3</a:t>
            </a:r>
            <a:r>
              <a:rPr kumimoji="0" lang="zh-TW" altLang="en-US" b="1" dirty="0">
                <a:solidFill>
                  <a:srgbClr val="00007D"/>
                </a:solidFill>
                <a:ea typeface="標楷體" pitchFamily="65" charset="-120"/>
                <a:cs typeface="Times New Roman" pitchFamily="18" charset="0"/>
              </a:rPr>
              <a:t>條第</a:t>
            </a:r>
            <a:r>
              <a:rPr kumimoji="0" lang="en-US" altLang="zh-TW" b="1" dirty="0">
                <a:solidFill>
                  <a:srgbClr val="00007D"/>
                </a:solidFill>
                <a:ea typeface="標楷體" pitchFamily="65" charset="-120"/>
                <a:cs typeface="Times New Roman" pitchFamily="18" charset="0"/>
              </a:rPr>
              <a:t>1</a:t>
            </a:r>
            <a:r>
              <a:rPr kumimoji="0" lang="zh-TW" altLang="en-US" b="1" dirty="0">
                <a:solidFill>
                  <a:srgbClr val="00007D"/>
                </a:solidFill>
                <a:ea typeface="標楷體" pitchFamily="65" charset="-120"/>
                <a:cs typeface="Times New Roman" pitchFamily="18" charset="0"/>
              </a:rPr>
              <a:t>項第</a:t>
            </a:r>
            <a:r>
              <a:rPr kumimoji="0" lang="en-US" altLang="zh-TW" b="1" dirty="0">
                <a:solidFill>
                  <a:srgbClr val="00007D"/>
                </a:solidFill>
                <a:ea typeface="標楷體" pitchFamily="65" charset="-120"/>
                <a:cs typeface="Times New Roman" pitchFamily="18" charset="0"/>
              </a:rPr>
              <a:t>1</a:t>
            </a:r>
            <a:r>
              <a:rPr kumimoji="0" lang="zh-TW" altLang="en-US" b="1" dirty="0">
                <a:solidFill>
                  <a:srgbClr val="00007D"/>
                </a:solidFill>
                <a:ea typeface="標楷體" pitchFamily="65" charset="-120"/>
                <a:cs typeface="Times New Roman" pitchFamily="18" charset="0"/>
              </a:rPr>
              <a:t>款所稱之</a:t>
            </a:r>
            <a:r>
              <a:rPr kumimoji="0" lang="zh-TW" altLang="en-US" b="1" dirty="0">
                <a:solidFill>
                  <a:srgbClr val="FF0000"/>
                </a:solidFill>
                <a:ea typeface="標楷體" pitchFamily="65" charset="-120"/>
                <a:cs typeface="Times New Roman" pitchFamily="18" charset="0"/>
              </a:rPr>
              <a:t>建築物，係指依建築法規定取得建築執照及其使用執照，或合於建築法第</a:t>
            </a:r>
            <a:r>
              <a:rPr kumimoji="0" lang="en-US" altLang="zh-TW" b="1" dirty="0">
                <a:solidFill>
                  <a:srgbClr val="FF0000"/>
                </a:solidFill>
                <a:ea typeface="標楷體" pitchFamily="65" charset="-120"/>
                <a:cs typeface="Times New Roman" pitchFamily="18" charset="0"/>
              </a:rPr>
              <a:t>98</a:t>
            </a:r>
            <a:r>
              <a:rPr kumimoji="0" lang="zh-TW" altLang="en-US" b="1" dirty="0">
                <a:solidFill>
                  <a:srgbClr val="FF0000"/>
                </a:solidFill>
                <a:ea typeface="標楷體" pitchFamily="65" charset="-120"/>
                <a:cs typeface="Times New Roman" pitchFamily="18" charset="0"/>
              </a:rPr>
              <a:t>條規定之合法建築物</a:t>
            </a:r>
            <a:r>
              <a:rPr kumimoji="0" lang="zh-TW" altLang="en-US" b="1" dirty="0">
                <a:solidFill>
                  <a:srgbClr val="00007D"/>
                </a:solidFill>
                <a:ea typeface="標楷體" pitchFamily="65" charset="-120"/>
                <a:cs typeface="Times New Roman" pitchFamily="18" charset="0"/>
              </a:rPr>
              <a:t>。是以，免申請建築執照之農業設施，未具建築構造，亦非屬前開標準所稱之建築物，其結構似無承載太陽能光電板之合理性。</a:t>
            </a:r>
          </a:p>
        </p:txBody>
      </p:sp>
      <p:sp>
        <p:nvSpPr>
          <p:cNvPr id="6" name="矩形 5"/>
          <p:cNvSpPr/>
          <p:nvPr/>
        </p:nvSpPr>
        <p:spPr>
          <a:xfrm>
            <a:off x="1475569" y="3134388"/>
            <a:ext cx="7488832" cy="2964914"/>
          </a:xfrm>
          <a:prstGeom prst="rect">
            <a:avLst/>
          </a:prstGeom>
        </p:spPr>
        <p:txBody>
          <a:bodyPr wrap="square">
            <a:spAutoFit/>
          </a:bodyPr>
          <a:lstStyle/>
          <a:p>
            <a:pPr marL="274638" indent="-274638" algn="just">
              <a:lnSpc>
                <a:spcPts val="2840"/>
              </a:lnSpc>
            </a:pPr>
            <a:r>
              <a:rPr kumimoji="0" lang="zh-TW" altLang="zh-TW" b="1" dirty="0">
                <a:solidFill>
                  <a:srgbClr val="00007D"/>
                </a:solidFill>
                <a:ea typeface="標楷體" pitchFamily="65" charset="-120"/>
                <a:cs typeface="Times New Roman" pitchFamily="18" charset="0"/>
              </a:rPr>
              <a:t>＊</a:t>
            </a:r>
            <a:r>
              <a:rPr kumimoji="0" lang="zh-TW" altLang="en-US" b="1" dirty="0">
                <a:solidFill>
                  <a:srgbClr val="00007D"/>
                </a:solidFill>
                <a:ea typeface="標楷體" pitchFamily="65" charset="-120"/>
                <a:cs typeface="Times New Roman" pitchFamily="18" charset="0"/>
              </a:rPr>
              <a:t>屋頂型綠能設施須結合農業設施之農業經營，始得設置，故屋頂型綠能設施之申請人，亦以該農業設施之申請人為原則。惟考量現行屋頂型綠能設施設置樣態尚包括光電業者承租農業設施屋頂予以建置及維運，故</a:t>
            </a:r>
            <a:r>
              <a:rPr kumimoji="0" lang="zh-TW" altLang="en-US" b="1" dirty="0">
                <a:solidFill>
                  <a:srgbClr val="FF0000"/>
                </a:solidFill>
                <a:ea typeface="標楷體" pitchFamily="65" charset="-120"/>
                <a:cs typeface="Times New Roman" pitchFamily="18" charset="0"/>
              </a:rPr>
              <a:t>屋頂型綠能設施與其附屬之農業設施申請人倘有不同</a:t>
            </a:r>
            <a:r>
              <a:rPr kumimoji="0" lang="zh-TW" altLang="en-US" b="1" dirty="0">
                <a:solidFill>
                  <a:schemeClr val="accent1">
                    <a:lumMod val="25000"/>
                  </a:schemeClr>
                </a:solidFill>
                <a:ea typeface="標楷體" pitchFamily="65" charset="-120"/>
                <a:cs typeface="Times New Roman" pitchFamily="18" charset="0"/>
              </a:rPr>
              <a:t>時，</a:t>
            </a:r>
            <a:r>
              <a:rPr kumimoji="0" lang="zh-TW" altLang="en-US" b="1" dirty="0">
                <a:solidFill>
                  <a:srgbClr val="FF0000"/>
                </a:solidFill>
                <a:ea typeface="標楷體" pitchFamily="65" charset="-120"/>
                <a:cs typeface="Times New Roman" pitchFamily="18" charset="0"/>
              </a:rPr>
              <a:t>除須依容許辦法第</a:t>
            </a:r>
            <a:r>
              <a:rPr kumimoji="0" lang="en-US" altLang="zh-TW" b="1" dirty="0">
                <a:solidFill>
                  <a:srgbClr val="FF0000"/>
                </a:solidFill>
                <a:ea typeface="標楷體" pitchFamily="65" charset="-120"/>
                <a:cs typeface="Times New Roman" pitchFamily="18" charset="0"/>
              </a:rPr>
              <a:t>4</a:t>
            </a:r>
            <a:r>
              <a:rPr kumimoji="0" lang="zh-TW" altLang="en-US" b="1" dirty="0">
                <a:solidFill>
                  <a:srgbClr val="FF0000"/>
                </a:solidFill>
                <a:ea typeface="標楷體" pitchFamily="65" charset="-120"/>
                <a:cs typeface="Times New Roman" pitchFamily="18" charset="0"/>
              </a:rPr>
              <a:t>條規定檢附土地所有權人出具之土地使用同意書</a:t>
            </a:r>
            <a:r>
              <a:rPr kumimoji="0" lang="zh-TW" altLang="en-US" b="1" dirty="0">
                <a:solidFill>
                  <a:srgbClr val="00007D"/>
                </a:solidFill>
                <a:ea typeface="標楷體" pitchFamily="65" charset="-120"/>
                <a:cs typeface="Times New Roman" pitchFamily="18" charset="0"/>
              </a:rPr>
              <a:t>外，應請屋頂型綠能設施之申請人</a:t>
            </a:r>
            <a:r>
              <a:rPr kumimoji="0" lang="zh-TW" altLang="en-US" b="1" dirty="0">
                <a:solidFill>
                  <a:srgbClr val="FF0000"/>
                </a:solidFill>
                <a:ea typeface="標楷體" pitchFamily="65" charset="-120"/>
                <a:cs typeface="Times New Roman" pitchFamily="18" charset="0"/>
              </a:rPr>
              <a:t>檢附其使用該農業設施屋頂之權利證明文件</a:t>
            </a:r>
            <a:r>
              <a:rPr kumimoji="0" lang="zh-TW" altLang="en-US" b="1" dirty="0">
                <a:solidFill>
                  <a:schemeClr val="accent1">
                    <a:lumMod val="25000"/>
                  </a:schemeClr>
                </a:solidFill>
                <a:ea typeface="標楷體" pitchFamily="65" charset="-120"/>
                <a:cs typeface="Times New Roman" pitchFamily="18" charset="0"/>
              </a:rPr>
              <a:t>。</a:t>
            </a:r>
          </a:p>
        </p:txBody>
      </p:sp>
    </p:spTree>
    <p:extLst>
      <p:ext uri="{BB962C8B-B14F-4D97-AF65-F5344CB8AC3E}">
        <p14:creationId xmlns:p14="http://schemas.microsoft.com/office/powerpoint/2010/main" val="12031986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xmlns="" id="{FA7CED6A-29B0-4090-8E18-EEA0EDD2DD70}"/>
              </a:ext>
            </a:extLst>
          </p:cNvPr>
          <p:cNvSpPr>
            <a:spLocks noGrp="1"/>
          </p:cNvSpPr>
          <p:nvPr>
            <p:ph type="sldNum" sz="quarter" idx="12"/>
          </p:nvPr>
        </p:nvSpPr>
        <p:spPr/>
        <p:txBody>
          <a:bodyPr/>
          <a:lstStyle/>
          <a:p>
            <a:pPr>
              <a:defRPr/>
            </a:pPr>
            <a:fld id="{134A2387-EBFD-423B-9A2C-CAFA9904E6D7}" type="slidenum">
              <a:rPr lang="en-US" altLang="zh-TW" smtClean="0"/>
              <a:pPr>
                <a:defRPr/>
              </a:pPr>
              <a:t>51</a:t>
            </a:fld>
            <a:endParaRPr lang="en-US" altLang="zh-TW" dirty="0"/>
          </a:p>
        </p:txBody>
      </p:sp>
      <p:sp>
        <p:nvSpPr>
          <p:cNvPr id="4" name="文字方塊 3">
            <a:extLst>
              <a:ext uri="{FF2B5EF4-FFF2-40B4-BE49-F238E27FC236}">
                <a16:creationId xmlns:a16="http://schemas.microsoft.com/office/drawing/2014/main" xmlns="" id="{42785ADF-6F76-4F95-AB85-728D45CD827E}"/>
              </a:ext>
            </a:extLst>
          </p:cNvPr>
          <p:cNvSpPr txBox="1"/>
          <p:nvPr/>
        </p:nvSpPr>
        <p:spPr>
          <a:xfrm>
            <a:off x="1378219" y="374558"/>
            <a:ext cx="7633265" cy="2224199"/>
          </a:xfrm>
          <a:prstGeom prst="rect">
            <a:avLst/>
          </a:prstGeom>
          <a:noFill/>
        </p:spPr>
        <p:txBody>
          <a:bodyPr wrap="square">
            <a:spAutoFit/>
          </a:bodyPr>
          <a:lstStyle/>
          <a:p>
            <a:pPr marL="360363" indent="-360363" algn="just">
              <a:lnSpc>
                <a:spcPts val="2840"/>
              </a:lnSpc>
            </a:pPr>
            <a:r>
              <a:rPr kumimoji="0" lang="zh-TW" altLang="zh-TW" sz="2200" b="1" dirty="0">
                <a:solidFill>
                  <a:srgbClr val="00007D"/>
                </a:solidFill>
                <a:ea typeface="標楷體" pitchFamily="65" charset="-120"/>
                <a:cs typeface="Times New Roman" pitchFamily="18" charset="0"/>
              </a:rPr>
              <a:t>＊</a:t>
            </a:r>
            <a:r>
              <a:rPr kumimoji="0" lang="zh-TW" altLang="en-US" sz="2200" b="1" dirty="0">
                <a:solidFill>
                  <a:srgbClr val="00007D"/>
                </a:solidFill>
                <a:ea typeface="標楷體" pitchFamily="65" charset="-120"/>
                <a:cs typeface="Times New Roman" pitchFamily="18" charset="0"/>
              </a:rPr>
              <a:t>直接以太陽能板作為設施屋頂材質之室內水產養殖生產設施，於申請該設施容許使用時，係僅為同意直接以太陽能板直接作為設施屋頂建材使用，至於附屬設置屋頂型綠能設施，仍應依規定辦理二階段審查，並</a:t>
            </a:r>
            <a:r>
              <a:rPr kumimoji="0" lang="zh-TW" altLang="en-US" sz="2200" b="1" dirty="0">
                <a:solidFill>
                  <a:srgbClr val="FF0000"/>
                </a:solidFill>
                <a:ea typeface="標楷體" pitchFamily="65" charset="-120"/>
                <a:cs typeface="Times New Roman" pitchFamily="18" charset="0"/>
              </a:rPr>
              <a:t>於第一階段審查註明「在未具養殖或營運事實前，該農業設施之附屬綠能設施不得核發附加綠能之農業設施容許使用同意書」</a:t>
            </a:r>
            <a:r>
              <a:rPr kumimoji="0" lang="zh-TW" altLang="en-US" sz="2200" b="1" dirty="0">
                <a:solidFill>
                  <a:srgbClr val="00007D"/>
                </a:solidFill>
                <a:ea typeface="標楷體" pitchFamily="65" charset="-120"/>
                <a:cs typeface="Times New Roman" pitchFamily="18" charset="0"/>
              </a:rPr>
              <a:t>。</a:t>
            </a:r>
            <a:endParaRPr kumimoji="0" lang="en-US" altLang="zh-TW" sz="2200" b="1" dirty="0">
              <a:solidFill>
                <a:srgbClr val="00007D"/>
              </a:solidFill>
              <a:ea typeface="標楷體" pitchFamily="65" charset="-120"/>
              <a:cs typeface="Times New Roman" pitchFamily="18" charset="0"/>
            </a:endParaRPr>
          </a:p>
        </p:txBody>
      </p:sp>
      <p:sp>
        <p:nvSpPr>
          <p:cNvPr id="6" name="Rectangle 9">
            <a:extLst>
              <a:ext uri="{FF2B5EF4-FFF2-40B4-BE49-F238E27FC236}">
                <a16:creationId xmlns:a16="http://schemas.microsoft.com/office/drawing/2014/main" xmlns="" id="{E183EE76-C0D6-44CD-A660-638381896DF2}"/>
              </a:ext>
            </a:extLst>
          </p:cNvPr>
          <p:cNvSpPr>
            <a:spLocks noChangeArrowheads="1"/>
          </p:cNvSpPr>
          <p:nvPr/>
        </p:nvSpPr>
        <p:spPr bwMode="auto">
          <a:xfrm>
            <a:off x="139056" y="332656"/>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4</a:t>
            </a:r>
            <a:endParaRPr lang="zh-TW" altLang="en-US" sz="2800" dirty="0">
              <a:solidFill>
                <a:srgbClr val="006600"/>
              </a:solidFill>
            </a:endParaRPr>
          </a:p>
        </p:txBody>
      </p:sp>
      <p:sp>
        <p:nvSpPr>
          <p:cNvPr id="8" name="文字方塊 7">
            <a:extLst>
              <a:ext uri="{FF2B5EF4-FFF2-40B4-BE49-F238E27FC236}">
                <a16:creationId xmlns:a16="http://schemas.microsoft.com/office/drawing/2014/main" xmlns="" id="{7AA0B4F3-D2D3-4050-BF66-5AE338A6512F}"/>
              </a:ext>
            </a:extLst>
          </p:cNvPr>
          <p:cNvSpPr txBox="1"/>
          <p:nvPr/>
        </p:nvSpPr>
        <p:spPr>
          <a:xfrm>
            <a:off x="1344760" y="2826514"/>
            <a:ext cx="7534258" cy="3816429"/>
          </a:xfrm>
          <a:prstGeom prst="rect">
            <a:avLst/>
          </a:prstGeom>
          <a:noFill/>
        </p:spPr>
        <p:txBody>
          <a:bodyPr wrap="square">
            <a:spAutoFit/>
          </a:bodyPr>
          <a:lstStyle/>
          <a:p>
            <a:pPr marL="360363" indent="-360363" algn="just"/>
            <a:r>
              <a:rPr kumimoji="0" lang="zh-TW" altLang="zh-TW" sz="2200" b="1" dirty="0">
                <a:solidFill>
                  <a:srgbClr val="00007D"/>
                </a:solidFill>
                <a:ea typeface="標楷體" pitchFamily="65" charset="-120"/>
                <a:cs typeface="Times New Roman" pitchFamily="18" charset="0"/>
              </a:rPr>
              <a:t>＊</a:t>
            </a:r>
            <a:r>
              <a:rPr kumimoji="0" lang="zh-TW" altLang="en-US" sz="2200" b="1" dirty="0">
                <a:solidFill>
                  <a:srgbClr val="00007D"/>
                </a:solidFill>
                <a:ea typeface="標楷體" pitchFamily="65" charset="-120"/>
                <a:cs typeface="Times New Roman" pitchFamily="18" charset="0"/>
              </a:rPr>
              <a:t>容許辦法附表未包含「休閒農業輔導管理辦法」內之各項休閒農業設施，且休農辦法亦未有得設置附屬綠能設施之規定，爰有關</a:t>
            </a:r>
            <a:r>
              <a:rPr kumimoji="0" lang="zh-TW" altLang="en-US" sz="2200" b="1" dirty="0">
                <a:solidFill>
                  <a:srgbClr val="FF0000"/>
                </a:solidFill>
                <a:ea typeface="標楷體" pitchFamily="65" charset="-120"/>
                <a:cs typeface="Times New Roman" pitchFamily="18" charset="0"/>
              </a:rPr>
              <a:t>休閒農場內之休閒農業設施，目前尚無法依容許辦法第</a:t>
            </a:r>
            <a:r>
              <a:rPr kumimoji="0" lang="en-US" altLang="zh-TW" sz="2200" b="1" dirty="0">
                <a:solidFill>
                  <a:srgbClr val="FF0000"/>
                </a:solidFill>
                <a:ea typeface="標楷體" pitchFamily="65" charset="-120"/>
                <a:cs typeface="Times New Roman" pitchFamily="18" charset="0"/>
              </a:rPr>
              <a:t>28</a:t>
            </a:r>
            <a:r>
              <a:rPr kumimoji="0" lang="zh-TW" altLang="en-US" sz="2200" b="1" dirty="0">
                <a:solidFill>
                  <a:srgbClr val="FF0000"/>
                </a:solidFill>
                <a:ea typeface="標楷體" pitchFamily="65" charset="-120"/>
                <a:cs typeface="Times New Roman" pitchFamily="18" charset="0"/>
              </a:rPr>
              <a:t>條規定辦理附屬設置綠能設施。</a:t>
            </a:r>
            <a:endParaRPr kumimoji="0" lang="en-US" altLang="zh-TW" sz="2200" b="1" dirty="0">
              <a:solidFill>
                <a:srgbClr val="FF0000"/>
              </a:solidFill>
              <a:ea typeface="標楷體" pitchFamily="65" charset="-120"/>
              <a:cs typeface="Times New Roman" pitchFamily="18" charset="0"/>
            </a:endParaRPr>
          </a:p>
          <a:p>
            <a:pPr marL="360363" algn="just"/>
            <a:r>
              <a:rPr kumimoji="0" lang="zh-TW" altLang="en-US" sz="2200" b="1" dirty="0">
                <a:solidFill>
                  <a:srgbClr val="00007D"/>
                </a:solidFill>
                <a:ea typeface="標楷體" pitchFamily="65" charset="-120"/>
                <a:cs typeface="Times New Roman" pitchFamily="18" charset="0"/>
              </a:rPr>
              <a:t>另查休農辦法第</a:t>
            </a:r>
            <a:r>
              <a:rPr kumimoji="0" lang="en-US" altLang="zh-TW" sz="2200" b="1" dirty="0">
                <a:solidFill>
                  <a:srgbClr val="00007D"/>
                </a:solidFill>
                <a:ea typeface="標楷體" pitchFamily="65" charset="-120"/>
                <a:cs typeface="Times New Roman" pitchFamily="18" charset="0"/>
              </a:rPr>
              <a:t>19</a:t>
            </a:r>
            <a:r>
              <a:rPr kumimoji="0" lang="zh-TW" altLang="en-US" sz="2200" b="1" dirty="0">
                <a:solidFill>
                  <a:srgbClr val="00007D"/>
                </a:solidFill>
                <a:ea typeface="標楷體" pitchFamily="65" charset="-120"/>
                <a:cs typeface="Times New Roman" pitchFamily="18" charset="0"/>
              </a:rPr>
              <a:t>條第</a:t>
            </a:r>
            <a:r>
              <a:rPr kumimoji="0" lang="en-US" altLang="zh-TW" sz="2200" b="1" dirty="0">
                <a:solidFill>
                  <a:srgbClr val="00007D"/>
                </a:solidFill>
                <a:ea typeface="標楷體" pitchFamily="65" charset="-120"/>
                <a:cs typeface="Times New Roman" pitchFamily="18" charset="0"/>
              </a:rPr>
              <a:t>1</a:t>
            </a:r>
            <a:r>
              <a:rPr kumimoji="0" lang="zh-TW" altLang="en-US" sz="2200" b="1" dirty="0">
                <a:solidFill>
                  <a:srgbClr val="00007D"/>
                </a:solidFill>
                <a:ea typeface="標楷體" pitchFamily="65" charset="-120"/>
                <a:cs typeface="Times New Roman" pitchFamily="18" charset="0"/>
              </a:rPr>
              <a:t>項中下列</a:t>
            </a:r>
            <a:r>
              <a:rPr kumimoji="0" lang="en-US" altLang="zh-TW" sz="2200" b="1" dirty="0">
                <a:solidFill>
                  <a:srgbClr val="00007D"/>
                </a:solidFill>
                <a:ea typeface="標楷體" pitchFamily="65" charset="-120"/>
                <a:cs typeface="Times New Roman" pitchFamily="18" charset="0"/>
              </a:rPr>
              <a:t>4</a:t>
            </a:r>
            <a:r>
              <a:rPr kumimoji="0" lang="zh-TW" altLang="en-US" sz="2200" b="1" dirty="0">
                <a:solidFill>
                  <a:srgbClr val="00007D"/>
                </a:solidFill>
                <a:ea typeface="標楷體" pitchFamily="65" charset="-120"/>
                <a:cs typeface="Times New Roman" pitchFamily="18" charset="0"/>
              </a:rPr>
              <a:t>項設施：「</a:t>
            </a:r>
            <a:r>
              <a:rPr kumimoji="0" lang="zh-TW" altLang="en-US" sz="2200" b="1" dirty="0">
                <a:solidFill>
                  <a:srgbClr val="FF0000"/>
                </a:solidFill>
                <a:ea typeface="標楷體" pitchFamily="65" charset="-120"/>
                <a:cs typeface="Times New Roman" pitchFamily="18" charset="0"/>
              </a:rPr>
              <a:t>一、住宿設施。二、餐飲設施。三、農產品加工（釀造）廠。四、農產品與農村文物展示（售）及教育解說中心。</a:t>
            </a:r>
            <a:r>
              <a:rPr kumimoji="0" lang="zh-TW" altLang="en-US" sz="2200" b="1" dirty="0">
                <a:solidFill>
                  <a:srgbClr val="00007D"/>
                </a:solidFill>
                <a:ea typeface="標楷體" pitchFamily="65" charset="-120"/>
                <a:cs typeface="Times New Roman" pitchFamily="18" charset="0"/>
              </a:rPr>
              <a:t>」，</a:t>
            </a:r>
            <a:r>
              <a:rPr kumimoji="0" lang="zh-TW" altLang="en-US" sz="2200" b="1" dirty="0">
                <a:solidFill>
                  <a:srgbClr val="FF0000"/>
                </a:solidFill>
                <a:ea typeface="標楷體" pitchFamily="65" charset="-120"/>
                <a:cs typeface="Times New Roman" pitchFamily="18" charset="0"/>
              </a:rPr>
              <a:t>其設置須辦理用地變更為特定目的事業用地</a:t>
            </a:r>
            <a:r>
              <a:rPr kumimoji="0" lang="zh-TW" altLang="en-US" sz="2200" b="1" dirty="0">
                <a:solidFill>
                  <a:srgbClr val="00007D"/>
                </a:solidFill>
                <a:ea typeface="標楷體" pitchFamily="65" charset="-120"/>
                <a:cs typeface="Times New Roman" pitchFamily="18" charset="0"/>
              </a:rPr>
              <a:t>，該特定目的事業用地上之合法建築物，得逕依再生能源發展條例及相關規定，申請於屋頂附屬設置太陽能光電發電設備，相關審查亦循其相關規定辦理，無涉農業主管機關審議。</a:t>
            </a:r>
          </a:p>
        </p:txBody>
      </p:sp>
      <p:sp>
        <p:nvSpPr>
          <p:cNvPr id="10" name="Rectangle 9">
            <a:extLst>
              <a:ext uri="{FF2B5EF4-FFF2-40B4-BE49-F238E27FC236}">
                <a16:creationId xmlns:a16="http://schemas.microsoft.com/office/drawing/2014/main" xmlns="" id="{AE02B9D9-DF7A-49B2-9D5C-AA4D6C7BD199}"/>
              </a:ext>
            </a:extLst>
          </p:cNvPr>
          <p:cNvSpPr>
            <a:spLocks noChangeArrowheads="1"/>
          </p:cNvSpPr>
          <p:nvPr/>
        </p:nvSpPr>
        <p:spPr bwMode="auto">
          <a:xfrm>
            <a:off x="139056" y="2826514"/>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5</a:t>
            </a:r>
            <a:endParaRPr lang="zh-TW" altLang="en-US" sz="2800" dirty="0">
              <a:solidFill>
                <a:srgbClr val="006600"/>
              </a:solidFill>
            </a:endParaRPr>
          </a:p>
        </p:txBody>
      </p:sp>
    </p:spTree>
    <p:extLst>
      <p:ext uri="{BB962C8B-B14F-4D97-AF65-F5344CB8AC3E}">
        <p14:creationId xmlns:p14="http://schemas.microsoft.com/office/powerpoint/2010/main" val="5617970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xmlns="" id="{A53EF153-5569-4D8C-B32D-DB10A0CFD334}"/>
              </a:ext>
            </a:extLst>
          </p:cNvPr>
          <p:cNvSpPr>
            <a:spLocks noGrp="1"/>
          </p:cNvSpPr>
          <p:nvPr>
            <p:ph type="sldNum" sz="quarter" idx="12"/>
          </p:nvPr>
        </p:nvSpPr>
        <p:spPr/>
        <p:txBody>
          <a:bodyPr/>
          <a:lstStyle/>
          <a:p>
            <a:pPr>
              <a:defRPr/>
            </a:pPr>
            <a:fld id="{134A2387-EBFD-423B-9A2C-CAFA9904E6D7}" type="slidenum">
              <a:rPr lang="en-US" altLang="zh-TW" smtClean="0"/>
              <a:pPr>
                <a:defRPr/>
              </a:pPr>
              <a:t>52</a:t>
            </a:fld>
            <a:endParaRPr lang="en-US" altLang="zh-TW" dirty="0"/>
          </a:p>
        </p:txBody>
      </p:sp>
      <p:sp>
        <p:nvSpPr>
          <p:cNvPr id="4" name="Rectangle 9">
            <a:extLst>
              <a:ext uri="{FF2B5EF4-FFF2-40B4-BE49-F238E27FC236}">
                <a16:creationId xmlns:a16="http://schemas.microsoft.com/office/drawing/2014/main" xmlns="" id="{9F87C913-C4E2-4B28-94D1-08373682CBDC}"/>
              </a:ext>
            </a:extLst>
          </p:cNvPr>
          <p:cNvSpPr>
            <a:spLocks noChangeArrowheads="1"/>
          </p:cNvSpPr>
          <p:nvPr/>
        </p:nvSpPr>
        <p:spPr bwMode="auto">
          <a:xfrm>
            <a:off x="234194" y="287070"/>
            <a:ext cx="1264592" cy="523220"/>
          </a:xfrm>
          <a:prstGeom prst="rect">
            <a:avLst/>
          </a:prstGeom>
          <a:solidFill>
            <a:srgbClr val="ECF7D9"/>
          </a:solidFill>
          <a:ln w="38100" cmpd="dbl">
            <a:solidFill>
              <a:schemeClr val="tx1"/>
            </a:solidFill>
            <a:miter lim="800000"/>
            <a:headEnd/>
            <a:tailEnd/>
          </a:ln>
        </p:spPr>
        <p:txBody>
          <a:bodyPr wrap="square">
            <a:spAutoFit/>
          </a:bodyPr>
          <a:lstStyle/>
          <a:p>
            <a:pPr algn="ctr"/>
            <a:r>
              <a:rPr lang="zh-TW" altLang="en-US" sz="2800" b="1" dirty="0">
                <a:solidFill>
                  <a:srgbClr val="006600"/>
                </a:solidFill>
                <a:latin typeface="微軟正黑體" pitchFamily="34" charset="-120"/>
                <a:ea typeface="微軟正黑體" pitchFamily="34" charset="-120"/>
              </a:rPr>
              <a:t>補充６</a:t>
            </a:r>
            <a:endParaRPr lang="zh-TW" altLang="en-US" sz="2800" dirty="0">
              <a:solidFill>
                <a:srgbClr val="006600"/>
              </a:solidFill>
            </a:endParaRPr>
          </a:p>
        </p:txBody>
      </p:sp>
      <p:sp>
        <p:nvSpPr>
          <p:cNvPr id="6" name="文字方塊 5">
            <a:extLst>
              <a:ext uri="{FF2B5EF4-FFF2-40B4-BE49-F238E27FC236}">
                <a16:creationId xmlns:a16="http://schemas.microsoft.com/office/drawing/2014/main" xmlns="" id="{7D67DF08-64CB-451A-88B0-D731C4189986}"/>
              </a:ext>
            </a:extLst>
          </p:cNvPr>
          <p:cNvSpPr txBox="1"/>
          <p:nvPr/>
        </p:nvSpPr>
        <p:spPr>
          <a:xfrm>
            <a:off x="1498786" y="318480"/>
            <a:ext cx="7534258" cy="4570482"/>
          </a:xfrm>
          <a:prstGeom prst="rect">
            <a:avLst/>
          </a:prstGeom>
          <a:noFill/>
        </p:spPr>
        <p:txBody>
          <a:bodyPr wrap="square">
            <a:spAutoFit/>
          </a:bodyPr>
          <a:lstStyle/>
          <a:p>
            <a:pPr marL="268288" indent="-268288" algn="l">
              <a:spcBef>
                <a:spcPts val="600"/>
              </a:spcBef>
            </a:pPr>
            <a:r>
              <a:rPr kumimoji="0" lang="zh-TW" altLang="zh-TW" sz="2200" b="1" dirty="0">
                <a:solidFill>
                  <a:srgbClr val="00007D"/>
                </a:solidFill>
                <a:ea typeface="標楷體" pitchFamily="65" charset="-120"/>
                <a:cs typeface="Times New Roman" pitchFamily="18" charset="0"/>
              </a:rPr>
              <a:t>＊</a:t>
            </a:r>
            <a:r>
              <a:rPr kumimoji="0" lang="zh-TW" altLang="en-US" sz="2200" b="1" dirty="0">
                <a:solidFill>
                  <a:srgbClr val="00007D"/>
                </a:solidFill>
                <a:ea typeface="標楷體" pitchFamily="65" charset="-120"/>
                <a:cs typeface="Times New Roman" pitchFamily="18" charset="0"/>
              </a:rPr>
              <a:t>依「工廠管理輔導法」核准工廠登記之農業設施建築屋頂，可否申請設置綠能設施（太陽能） </a:t>
            </a:r>
            <a:endParaRPr kumimoji="0" lang="en-US" altLang="zh-TW" sz="2200" b="1" dirty="0">
              <a:solidFill>
                <a:srgbClr val="00007D"/>
              </a:solidFill>
              <a:ea typeface="標楷體" pitchFamily="65" charset="-120"/>
              <a:cs typeface="Times New Roman" pitchFamily="18" charset="0"/>
            </a:endParaRPr>
          </a:p>
          <a:p>
            <a:pPr algn="just">
              <a:spcBef>
                <a:spcPts val="600"/>
              </a:spcBef>
            </a:pPr>
            <a:r>
              <a:rPr kumimoji="0" lang="zh-TW" altLang="en-US" sz="2200" b="1" dirty="0">
                <a:solidFill>
                  <a:srgbClr val="00007D"/>
                </a:solidFill>
                <a:ea typeface="標楷體" pitchFamily="65" charset="-120"/>
                <a:cs typeface="Times New Roman" pitchFamily="18" charset="0"/>
              </a:rPr>
              <a:t>容許辦法第</a:t>
            </a:r>
            <a:r>
              <a:rPr kumimoji="0" lang="en-US" altLang="zh-TW" sz="2200" b="1" dirty="0">
                <a:solidFill>
                  <a:srgbClr val="00007D"/>
                </a:solidFill>
                <a:ea typeface="標楷體" pitchFamily="65" charset="-120"/>
                <a:cs typeface="Times New Roman" pitchFamily="18" charset="0"/>
              </a:rPr>
              <a:t>33</a:t>
            </a:r>
            <a:r>
              <a:rPr kumimoji="0" lang="zh-TW" altLang="en-US" sz="2200" b="1" dirty="0">
                <a:solidFill>
                  <a:srgbClr val="00007D"/>
                </a:solidFill>
                <a:ea typeface="標楷體" pitchFamily="65" charset="-120"/>
                <a:cs typeface="Times New Roman" pitchFamily="18" charset="0"/>
              </a:rPr>
              <a:t>條第</a:t>
            </a:r>
            <a:r>
              <a:rPr kumimoji="0" lang="en-US" altLang="zh-TW" sz="2200" b="1" dirty="0">
                <a:solidFill>
                  <a:srgbClr val="00007D"/>
                </a:solidFill>
                <a:ea typeface="標楷體" pitchFamily="65" charset="-120"/>
                <a:cs typeface="Times New Roman" pitchFamily="18" charset="0"/>
              </a:rPr>
              <a:t>1</a:t>
            </a:r>
            <a:r>
              <a:rPr kumimoji="0" lang="zh-TW" altLang="en-US" sz="2200" b="1" dirty="0">
                <a:solidFill>
                  <a:srgbClr val="00007D"/>
                </a:solidFill>
                <a:ea typeface="標楷體" pitchFamily="65" charset="-120"/>
                <a:cs typeface="Times New Roman" pitchFamily="18" charset="0"/>
              </a:rPr>
              <a:t>項規定：「依本辦法取得農業用地作農業設施容許使用者，應依原核定之計畫內容使用，並不得作為住宅、工廠或其他非農業使用。但經核准工廠登記之農業設施，不在此限。」，上開規定所稱之</a:t>
            </a:r>
            <a:r>
              <a:rPr kumimoji="0" lang="zh-TW" altLang="en-US" sz="2200" b="1" dirty="0">
                <a:solidFill>
                  <a:srgbClr val="FF0000"/>
                </a:solidFill>
                <a:ea typeface="標楷體" pitchFamily="65" charset="-120"/>
                <a:cs typeface="Times New Roman" pitchFamily="18" charset="0"/>
              </a:rPr>
              <a:t>「核准工廠登記之農業設施」，係指依容許辦法取得農業設施容許使用者，如農糧產品加工室等，倘有辦理工廠登記之需求，得依「工廠管理輔導法」相關法令規定提出申請，且農業設施仍應依原核定之計畫內容使用，並無經核准工廠登記之農業設施得作為非農業使用之情事</a:t>
            </a:r>
            <a:r>
              <a:rPr kumimoji="0" lang="zh-TW" altLang="en-US" sz="2200" b="1" dirty="0">
                <a:solidFill>
                  <a:srgbClr val="00007D"/>
                </a:solidFill>
                <a:ea typeface="標楷體" pitchFamily="65" charset="-120"/>
                <a:cs typeface="Times New Roman" pitchFamily="18" charset="0"/>
              </a:rPr>
              <a:t>，故倘擬於核准工廠登記之農業設施屋頂附屬設置綠能設施，仍應符合上開容許辦法第</a:t>
            </a:r>
            <a:r>
              <a:rPr kumimoji="0" lang="en-US" altLang="zh-TW" sz="2200" b="1" dirty="0">
                <a:solidFill>
                  <a:srgbClr val="00007D"/>
                </a:solidFill>
                <a:ea typeface="標楷體" pitchFamily="65" charset="-120"/>
                <a:cs typeface="Times New Roman" pitchFamily="18" charset="0"/>
              </a:rPr>
              <a:t>28</a:t>
            </a:r>
            <a:r>
              <a:rPr kumimoji="0" lang="zh-TW" altLang="en-US" sz="2200" b="1" dirty="0">
                <a:solidFill>
                  <a:srgbClr val="00007D"/>
                </a:solidFill>
                <a:ea typeface="標楷體" pitchFamily="65" charset="-120"/>
                <a:cs typeface="Times New Roman" pitchFamily="18" charset="0"/>
              </a:rPr>
              <a:t>條規定，向當地直轄市、縣（市）政府提出申請。</a:t>
            </a:r>
          </a:p>
        </p:txBody>
      </p:sp>
      <p:sp>
        <p:nvSpPr>
          <p:cNvPr id="8" name="Rectangle 9">
            <a:extLst>
              <a:ext uri="{FF2B5EF4-FFF2-40B4-BE49-F238E27FC236}">
                <a16:creationId xmlns:a16="http://schemas.microsoft.com/office/drawing/2014/main" xmlns="" id="{72142004-158A-4FF7-A62B-1D8A9058AF1D}"/>
              </a:ext>
            </a:extLst>
          </p:cNvPr>
          <p:cNvSpPr>
            <a:spLocks noChangeArrowheads="1"/>
          </p:cNvSpPr>
          <p:nvPr/>
        </p:nvSpPr>
        <p:spPr bwMode="auto">
          <a:xfrm>
            <a:off x="234194" y="5128011"/>
            <a:ext cx="1264592" cy="523220"/>
          </a:xfrm>
          <a:prstGeom prst="rect">
            <a:avLst/>
          </a:prstGeom>
          <a:solidFill>
            <a:srgbClr val="ECF7D9"/>
          </a:solidFill>
          <a:ln w="38100" cmpd="dbl">
            <a:solidFill>
              <a:schemeClr val="tx1"/>
            </a:solidFill>
            <a:miter lim="800000"/>
            <a:headEnd/>
            <a:tailEnd/>
          </a:ln>
        </p:spPr>
        <p:txBody>
          <a:bodyPr wrap="square">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7</a:t>
            </a:r>
            <a:endParaRPr lang="zh-TW" altLang="en-US" sz="2800" dirty="0">
              <a:solidFill>
                <a:srgbClr val="006600"/>
              </a:solidFill>
            </a:endParaRPr>
          </a:p>
        </p:txBody>
      </p:sp>
      <p:sp>
        <p:nvSpPr>
          <p:cNvPr id="10" name="文字方塊 9">
            <a:extLst>
              <a:ext uri="{FF2B5EF4-FFF2-40B4-BE49-F238E27FC236}">
                <a16:creationId xmlns:a16="http://schemas.microsoft.com/office/drawing/2014/main" xmlns="" id="{EA2A5443-A83C-46B2-B1CE-88FC87146997}"/>
              </a:ext>
            </a:extLst>
          </p:cNvPr>
          <p:cNvSpPr txBox="1"/>
          <p:nvPr/>
        </p:nvSpPr>
        <p:spPr>
          <a:xfrm>
            <a:off x="1498786" y="5128011"/>
            <a:ext cx="7534258" cy="1446550"/>
          </a:xfrm>
          <a:prstGeom prst="rect">
            <a:avLst/>
          </a:prstGeom>
          <a:noFill/>
        </p:spPr>
        <p:txBody>
          <a:bodyPr wrap="square">
            <a:spAutoFit/>
          </a:bodyPr>
          <a:lstStyle/>
          <a:p>
            <a:pPr marL="268288" indent="-268288" algn="l">
              <a:spcBef>
                <a:spcPts val="600"/>
              </a:spcBef>
            </a:pPr>
            <a:r>
              <a:rPr kumimoji="0" lang="zh-TW" altLang="zh-TW" sz="2200" b="1" dirty="0">
                <a:solidFill>
                  <a:srgbClr val="00007D"/>
                </a:solidFill>
                <a:ea typeface="標楷體" pitchFamily="65" charset="-120"/>
                <a:cs typeface="Times New Roman" pitchFamily="18" charset="0"/>
              </a:rPr>
              <a:t>＊</a:t>
            </a:r>
            <a:r>
              <a:rPr kumimoji="0" lang="zh-TW" altLang="en-US" sz="2200" b="1" dirty="0">
                <a:solidFill>
                  <a:srgbClr val="00007D"/>
                </a:solidFill>
                <a:ea typeface="標楷體" pitchFamily="65" charset="-120"/>
                <a:cs typeface="Times New Roman" pitchFamily="18" charset="0"/>
              </a:rPr>
              <a:t>農業設施依容許辦法第</a:t>
            </a:r>
            <a:r>
              <a:rPr kumimoji="0" lang="en-US" altLang="zh-TW" sz="2200" b="1" dirty="0">
                <a:solidFill>
                  <a:srgbClr val="00007D"/>
                </a:solidFill>
                <a:ea typeface="標楷體" pitchFamily="65" charset="-120"/>
                <a:cs typeface="Times New Roman" pitchFamily="18" charset="0"/>
              </a:rPr>
              <a:t>28</a:t>
            </a:r>
            <a:r>
              <a:rPr kumimoji="0" lang="zh-TW" altLang="en-US" sz="2200" b="1" dirty="0">
                <a:solidFill>
                  <a:srgbClr val="00007D"/>
                </a:solidFill>
                <a:ea typeface="標楷體" pitchFamily="65" charset="-120"/>
                <a:cs typeface="Times New Roman" pitchFamily="18" charset="0"/>
              </a:rPr>
              <a:t>條規定申請屋頂型綠能設施，其依法須併同設置相關電氣設備（如變電箱、電桿、電氣場所）運轉，方得與台電輸電系統併聯，自應視為綠能設施之一環，一併申請設置。</a:t>
            </a:r>
          </a:p>
        </p:txBody>
      </p:sp>
    </p:spTree>
    <p:extLst>
      <p:ext uri="{BB962C8B-B14F-4D97-AF65-F5344CB8AC3E}">
        <p14:creationId xmlns:p14="http://schemas.microsoft.com/office/powerpoint/2010/main" val="37156092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xmlns="" id="{747AC95C-550E-4C30-A806-CE6C09506267}"/>
              </a:ext>
            </a:extLst>
          </p:cNvPr>
          <p:cNvSpPr>
            <a:spLocks noGrp="1"/>
          </p:cNvSpPr>
          <p:nvPr>
            <p:ph type="sldNum" sz="quarter" idx="12"/>
          </p:nvPr>
        </p:nvSpPr>
        <p:spPr/>
        <p:txBody>
          <a:bodyPr/>
          <a:lstStyle/>
          <a:p>
            <a:pPr>
              <a:defRPr/>
            </a:pPr>
            <a:fld id="{134A2387-EBFD-423B-9A2C-CAFA9904E6D7}" type="slidenum">
              <a:rPr lang="en-US" altLang="zh-TW" smtClean="0"/>
              <a:pPr>
                <a:defRPr/>
              </a:pPr>
              <a:t>53</a:t>
            </a:fld>
            <a:endParaRPr lang="en-US" altLang="zh-TW" dirty="0"/>
          </a:p>
        </p:txBody>
      </p:sp>
      <p:sp>
        <p:nvSpPr>
          <p:cNvPr id="3" name="Rectangle 9">
            <a:extLst>
              <a:ext uri="{FF2B5EF4-FFF2-40B4-BE49-F238E27FC236}">
                <a16:creationId xmlns:a16="http://schemas.microsoft.com/office/drawing/2014/main" xmlns="" id="{1A5EA365-F648-45AD-99B1-F26FB7617086}"/>
              </a:ext>
            </a:extLst>
          </p:cNvPr>
          <p:cNvSpPr>
            <a:spLocks noChangeArrowheads="1"/>
          </p:cNvSpPr>
          <p:nvPr/>
        </p:nvSpPr>
        <p:spPr bwMode="auto">
          <a:xfrm>
            <a:off x="174735" y="169476"/>
            <a:ext cx="1264592" cy="523220"/>
          </a:xfrm>
          <a:prstGeom prst="rect">
            <a:avLst/>
          </a:prstGeom>
          <a:solidFill>
            <a:srgbClr val="ECF7D9"/>
          </a:solidFill>
          <a:ln w="38100" cmpd="dbl">
            <a:solidFill>
              <a:schemeClr val="tx1"/>
            </a:solidFill>
            <a:miter lim="800000"/>
            <a:headEnd/>
            <a:tailEnd/>
          </a:ln>
        </p:spPr>
        <p:txBody>
          <a:bodyPr wrap="square">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8</a:t>
            </a:r>
            <a:endParaRPr lang="zh-TW" altLang="en-US" sz="2800" dirty="0">
              <a:solidFill>
                <a:srgbClr val="006600"/>
              </a:solidFill>
            </a:endParaRPr>
          </a:p>
        </p:txBody>
      </p:sp>
      <p:sp>
        <p:nvSpPr>
          <p:cNvPr id="4" name="文字方塊 3">
            <a:extLst>
              <a:ext uri="{FF2B5EF4-FFF2-40B4-BE49-F238E27FC236}">
                <a16:creationId xmlns:a16="http://schemas.microsoft.com/office/drawing/2014/main" xmlns="" id="{85B754B5-EC2C-4498-B4ED-B9F8155E6F3F}"/>
              </a:ext>
            </a:extLst>
          </p:cNvPr>
          <p:cNvSpPr txBox="1"/>
          <p:nvPr/>
        </p:nvSpPr>
        <p:spPr>
          <a:xfrm>
            <a:off x="467545" y="657845"/>
            <a:ext cx="8496944" cy="6155531"/>
          </a:xfrm>
          <a:prstGeom prst="rect">
            <a:avLst/>
          </a:prstGeom>
          <a:noFill/>
        </p:spPr>
        <p:txBody>
          <a:bodyPr wrap="square">
            <a:spAutoFit/>
          </a:bodyPr>
          <a:lstStyle/>
          <a:p>
            <a:pPr marL="268288" indent="-268288" algn="l">
              <a:spcBef>
                <a:spcPts val="600"/>
              </a:spcBef>
            </a:pPr>
            <a:r>
              <a:rPr kumimoji="0" lang="zh-TW" altLang="zh-TW" sz="2200" b="1" dirty="0">
                <a:solidFill>
                  <a:srgbClr val="00007D"/>
                </a:solidFill>
                <a:ea typeface="標楷體" pitchFamily="65" charset="-120"/>
                <a:cs typeface="Times New Roman" pitchFamily="18" charset="0"/>
              </a:rPr>
              <a:t>＊</a:t>
            </a:r>
            <a:r>
              <a:rPr kumimoji="0" lang="zh-TW" altLang="en-US" sz="2200" b="1" dirty="0">
                <a:solidFill>
                  <a:srgbClr val="00007D"/>
                </a:solidFill>
                <a:ea typeface="標楷體" pitchFamily="65" charset="-120"/>
                <a:cs typeface="Times New Roman" pitchFamily="18" charset="0"/>
              </a:rPr>
              <a:t>新設溫室擬於屋頂附屬設置太陽光電者，得採</a:t>
            </a:r>
            <a:r>
              <a:rPr kumimoji="0" lang="zh-TW" altLang="en-US" sz="2200" b="1" dirty="0">
                <a:solidFill>
                  <a:srgbClr val="FF0000"/>
                </a:solidFill>
                <a:ea typeface="標楷體" pitchFamily="65" charset="-120"/>
                <a:cs typeface="Times New Roman" pitchFamily="18" charset="0"/>
              </a:rPr>
              <a:t>「一次施工、二階段審查」</a:t>
            </a:r>
            <a:r>
              <a:rPr kumimoji="0" lang="zh-TW" altLang="en-US" sz="2200" b="1" dirty="0">
                <a:solidFill>
                  <a:srgbClr val="00007D"/>
                </a:solidFill>
                <a:ea typeface="標楷體" pitchFamily="65" charset="-120"/>
                <a:cs typeface="Times New Roman" pitchFamily="18" charset="0"/>
              </a:rPr>
              <a:t>方式審查</a:t>
            </a:r>
            <a:endParaRPr kumimoji="0" lang="en-US" altLang="zh-TW" sz="2200" b="1" dirty="0">
              <a:solidFill>
                <a:srgbClr val="00007D"/>
              </a:solidFill>
              <a:ea typeface="標楷體" pitchFamily="65" charset="-120"/>
              <a:cs typeface="Times New Roman" pitchFamily="18" charset="0"/>
            </a:endParaRPr>
          </a:p>
          <a:p>
            <a:pPr marL="1033200" lvl="1" indent="-576000">
              <a:spcBef>
                <a:spcPts val="600"/>
              </a:spcBef>
            </a:pPr>
            <a:r>
              <a:rPr kumimoji="0" lang="zh-TW" altLang="en-US" sz="2200" b="1" dirty="0">
                <a:solidFill>
                  <a:srgbClr val="00007D"/>
                </a:solidFill>
                <a:ea typeface="標楷體" pitchFamily="65" charset="-120"/>
                <a:cs typeface="Times New Roman" pitchFamily="18" charset="0"/>
              </a:rPr>
              <a:t>一、申請人申請溫室容許使用並規劃於溫室屋頂附屬太陽光電者，應於申請溫室容許使用時，即於經營計畫敘明溫室農業經營與屋頂附屬太陽光電之結合情形，且其結合情形應不得影響溫室用途及違反申請基準或條件。</a:t>
            </a:r>
            <a:endParaRPr kumimoji="0" lang="en-US" altLang="zh-TW" sz="2200" b="1" dirty="0">
              <a:solidFill>
                <a:srgbClr val="00007D"/>
              </a:solidFill>
              <a:ea typeface="標楷體" pitchFamily="65" charset="-120"/>
              <a:cs typeface="Times New Roman" pitchFamily="18" charset="0"/>
            </a:endParaRPr>
          </a:p>
          <a:p>
            <a:pPr marL="1033200" lvl="1" indent="-576000">
              <a:spcBef>
                <a:spcPts val="600"/>
              </a:spcBef>
            </a:pPr>
            <a:r>
              <a:rPr kumimoji="0" lang="zh-TW" altLang="en-US" sz="2200" b="1" dirty="0">
                <a:solidFill>
                  <a:srgbClr val="00007D"/>
                </a:solidFill>
                <a:ea typeface="標楷體" pitchFamily="65" charset="-120"/>
                <a:cs typeface="Times New Roman" pitchFamily="18" charset="0"/>
              </a:rPr>
              <a:t>二、核發溫室容許使用同意書應註明</a:t>
            </a:r>
            <a:r>
              <a:rPr kumimoji="0" lang="zh-TW" altLang="en-US" sz="2200" b="1" dirty="0">
                <a:solidFill>
                  <a:srgbClr val="FF0000"/>
                </a:solidFill>
                <a:ea typeface="標楷體" pitchFamily="65" charset="-120"/>
                <a:cs typeface="Times New Roman" pitchFamily="18" charset="0"/>
              </a:rPr>
              <a:t>「二階段審查，申請人需先依經營計畫投入農業經營且具農業經營實績後，始得檢附農業經營實績相關證明文件，向主管機關提出屋頂附設太陽光電之綠能設施容許使用申請」</a:t>
            </a:r>
            <a:r>
              <a:rPr kumimoji="0" lang="zh-TW" altLang="en-US" sz="2200" b="1" dirty="0">
                <a:solidFill>
                  <a:srgbClr val="00007D"/>
                </a:solidFill>
                <a:ea typeface="標楷體" pitchFamily="65" charset="-120"/>
                <a:cs typeface="Times New Roman" pitchFamily="18" charset="0"/>
              </a:rPr>
              <a:t>。</a:t>
            </a:r>
            <a:endParaRPr kumimoji="0" lang="en-US" altLang="zh-TW" sz="2200" b="1" dirty="0">
              <a:solidFill>
                <a:srgbClr val="00007D"/>
              </a:solidFill>
              <a:ea typeface="標楷體" pitchFamily="65" charset="-120"/>
              <a:cs typeface="Times New Roman" pitchFamily="18" charset="0"/>
            </a:endParaRPr>
          </a:p>
          <a:p>
            <a:pPr marL="1033200" lvl="1" indent="-576000">
              <a:spcBef>
                <a:spcPts val="600"/>
              </a:spcBef>
            </a:pPr>
            <a:r>
              <a:rPr kumimoji="0" lang="zh-TW" altLang="en-US" sz="2200" b="1" dirty="0">
                <a:solidFill>
                  <a:srgbClr val="00007D"/>
                </a:solidFill>
                <a:ea typeface="標楷體" pitchFamily="65" charset="-120"/>
                <a:cs typeface="Times New Roman" pitchFamily="18" charset="0"/>
              </a:rPr>
              <a:t>三、申請人得於取得溫室容許使用後，依經營計畫農業經營與溫室屋頂附屬太陽光電之結合情形規劃內容，於施設溫室時一併於溫室屋頂施作太陽光電或其支架等設施。</a:t>
            </a:r>
            <a:endParaRPr kumimoji="0" lang="en-US" altLang="zh-TW" sz="2200" b="1" dirty="0">
              <a:solidFill>
                <a:srgbClr val="00007D"/>
              </a:solidFill>
              <a:ea typeface="標楷體" pitchFamily="65" charset="-120"/>
              <a:cs typeface="Times New Roman" pitchFamily="18" charset="0"/>
            </a:endParaRPr>
          </a:p>
          <a:p>
            <a:pPr marL="1033200" lvl="1" indent="-576000">
              <a:spcBef>
                <a:spcPts val="600"/>
              </a:spcBef>
            </a:pPr>
            <a:r>
              <a:rPr kumimoji="0" lang="zh-TW" altLang="en-US" sz="2200" b="1" dirty="0">
                <a:solidFill>
                  <a:srgbClr val="00007D"/>
                </a:solidFill>
                <a:ea typeface="標楷體" pitchFamily="65" charset="-120"/>
                <a:cs typeface="Times New Roman" pitchFamily="18" charset="0"/>
              </a:rPr>
              <a:t>四、申請人於投入農業經營並具農業經營實績後，檢附農業經營實績相關證明文件，提出農業設施屋頂附設太陽光電之綠能設施容許使用申請，經查核確有農業經營事實且符合原核定之計畫內容使用，始得核發綠能設施容許使用同意書。</a:t>
            </a:r>
            <a:endParaRPr kumimoji="0" lang="en-US" altLang="zh-TW" sz="2200" b="1" dirty="0">
              <a:solidFill>
                <a:srgbClr val="00007D"/>
              </a:solidFill>
              <a:ea typeface="標楷體" pitchFamily="65" charset="-120"/>
              <a:cs typeface="Times New Roman" pitchFamily="18" charset="0"/>
            </a:endParaRPr>
          </a:p>
        </p:txBody>
      </p:sp>
    </p:spTree>
    <p:extLst>
      <p:ext uri="{BB962C8B-B14F-4D97-AF65-F5344CB8AC3E}">
        <p14:creationId xmlns:p14="http://schemas.microsoft.com/office/powerpoint/2010/main" val="1963405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54</a:t>
            </a:fld>
            <a:endParaRPr lang="en-US" altLang="zh-TW" dirty="0"/>
          </a:p>
        </p:txBody>
      </p:sp>
      <p:sp>
        <p:nvSpPr>
          <p:cNvPr id="3" name="Rectangle 9">
            <a:extLst>
              <a:ext uri="{FF2B5EF4-FFF2-40B4-BE49-F238E27FC236}">
                <a16:creationId xmlns:a16="http://schemas.microsoft.com/office/drawing/2014/main" xmlns="" id="{6A8E3C2A-DFA6-45DF-80D5-3288B150559C}"/>
              </a:ext>
            </a:extLst>
          </p:cNvPr>
          <p:cNvSpPr>
            <a:spLocks noChangeArrowheads="1"/>
          </p:cNvSpPr>
          <p:nvPr/>
        </p:nvSpPr>
        <p:spPr bwMode="auto">
          <a:xfrm>
            <a:off x="323528" y="980728"/>
            <a:ext cx="1264592" cy="523220"/>
          </a:xfrm>
          <a:prstGeom prst="rect">
            <a:avLst/>
          </a:prstGeom>
          <a:solidFill>
            <a:srgbClr val="ECF7D9"/>
          </a:solidFill>
          <a:ln w="38100" cmpd="dbl">
            <a:solidFill>
              <a:schemeClr val="tx1"/>
            </a:solidFill>
            <a:miter lim="800000"/>
            <a:headEnd/>
            <a:tailEnd/>
          </a:ln>
        </p:spPr>
        <p:txBody>
          <a:bodyPr wrap="square">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9</a:t>
            </a:r>
            <a:endParaRPr lang="zh-TW" altLang="en-US" sz="2800" dirty="0">
              <a:solidFill>
                <a:srgbClr val="006600"/>
              </a:solidFill>
            </a:endParaRPr>
          </a:p>
        </p:txBody>
      </p:sp>
      <p:sp>
        <p:nvSpPr>
          <p:cNvPr id="4" name="文字方塊 3">
            <a:extLst>
              <a:ext uri="{FF2B5EF4-FFF2-40B4-BE49-F238E27FC236}">
                <a16:creationId xmlns:a16="http://schemas.microsoft.com/office/drawing/2014/main" xmlns="" id="{85B754B5-EC2C-4498-B4ED-B9F8155E6F3F}"/>
              </a:ext>
            </a:extLst>
          </p:cNvPr>
          <p:cNvSpPr txBox="1"/>
          <p:nvPr/>
        </p:nvSpPr>
        <p:spPr>
          <a:xfrm>
            <a:off x="569217" y="1628800"/>
            <a:ext cx="8367871" cy="4308872"/>
          </a:xfrm>
          <a:prstGeom prst="rect">
            <a:avLst/>
          </a:prstGeom>
          <a:noFill/>
        </p:spPr>
        <p:txBody>
          <a:bodyPr wrap="square">
            <a:spAutoFit/>
          </a:bodyPr>
          <a:lstStyle/>
          <a:p>
            <a:pPr marL="268288" indent="-268288">
              <a:spcBef>
                <a:spcPts val="600"/>
              </a:spcBef>
            </a:pPr>
            <a:r>
              <a:rPr kumimoji="0" lang="zh-TW" altLang="zh-TW" b="1" dirty="0">
                <a:solidFill>
                  <a:srgbClr val="00007D"/>
                </a:solidFill>
                <a:ea typeface="標楷體" pitchFamily="65" charset="-120"/>
                <a:cs typeface="Times New Roman" pitchFamily="18" charset="0"/>
              </a:rPr>
              <a:t>＊</a:t>
            </a:r>
            <a:r>
              <a:rPr kumimoji="0" lang="zh-TW" altLang="en-US" b="1" dirty="0">
                <a:solidFill>
                  <a:srgbClr val="00007D"/>
                </a:solidFill>
                <a:ea typeface="標楷體" pitchFamily="65" charset="-120"/>
                <a:cs typeface="Times New Roman" pitchFamily="18" charset="0"/>
              </a:rPr>
              <a:t>新設溫室擬於屋頂附屬設置太陽光電者，得在不影響溫室功能與作物生產之前提下，直接以太陽光電板作為部分屋頂材質</a:t>
            </a:r>
            <a:endParaRPr kumimoji="0" lang="en-US" altLang="zh-TW" b="1" dirty="0">
              <a:solidFill>
                <a:srgbClr val="00007D"/>
              </a:solidFill>
              <a:ea typeface="標楷體" pitchFamily="65" charset="-120"/>
              <a:cs typeface="Times New Roman" pitchFamily="18" charset="0"/>
            </a:endParaRPr>
          </a:p>
          <a:p>
            <a:pPr marL="1016000" lvl="1" indent="-577850" algn="just">
              <a:spcBef>
                <a:spcPts val="600"/>
              </a:spcBef>
            </a:pPr>
            <a:r>
              <a:rPr kumimoji="0" lang="zh-TW" altLang="en-US" b="1" dirty="0">
                <a:solidFill>
                  <a:srgbClr val="00007D"/>
                </a:solidFill>
                <a:ea typeface="標楷體" pitchFamily="65" charset="-120"/>
                <a:cs typeface="Times New Roman" pitchFamily="18" charset="0"/>
              </a:rPr>
              <a:t>一、申請人倘直接以太陽光電作為溫室屋頂之一部分，除應以</a:t>
            </a:r>
            <a:r>
              <a:rPr kumimoji="0" lang="zh-TW" altLang="en-US" b="1" dirty="0">
                <a:solidFill>
                  <a:srgbClr val="FF0000"/>
                </a:solidFill>
                <a:ea typeface="標楷體" pitchFamily="65" charset="-120"/>
                <a:cs typeface="Times New Roman" pitchFamily="18" charset="0"/>
              </a:rPr>
              <a:t>「一次施工、二階段審查」外</a:t>
            </a:r>
            <a:r>
              <a:rPr kumimoji="0" lang="zh-TW" altLang="en-US" b="1" dirty="0">
                <a:solidFill>
                  <a:srgbClr val="00007D"/>
                </a:solidFill>
                <a:ea typeface="標楷體" pitchFamily="65" charset="-120"/>
                <a:cs typeface="Times New Roman" pitchFamily="18" charset="0"/>
              </a:rPr>
              <a:t>，應不影響溫室設施用途及符合常態之農作生產量，並應維持溫室「透光」及「屋頂密合性防雨」二項條件。</a:t>
            </a:r>
            <a:endParaRPr kumimoji="0" lang="en-US" altLang="zh-TW" b="1" dirty="0">
              <a:solidFill>
                <a:srgbClr val="00007D"/>
              </a:solidFill>
              <a:ea typeface="標楷體" pitchFamily="65" charset="-120"/>
              <a:cs typeface="Times New Roman" pitchFamily="18" charset="0"/>
            </a:endParaRPr>
          </a:p>
          <a:p>
            <a:pPr marL="1016000" lvl="1" indent="-577850" algn="just">
              <a:spcBef>
                <a:spcPts val="600"/>
              </a:spcBef>
            </a:pPr>
            <a:r>
              <a:rPr kumimoji="0" lang="zh-TW" altLang="en-US" b="1" dirty="0">
                <a:solidFill>
                  <a:srgbClr val="00007D"/>
                </a:solidFill>
                <a:ea typeface="標楷體" pitchFamily="65" charset="-120"/>
                <a:cs typeface="Times New Roman" pitchFamily="18" charset="0"/>
              </a:rPr>
              <a:t>二、另太陽光電設置面積不得超過屋頂面積</a:t>
            </a:r>
            <a:r>
              <a:rPr kumimoji="0" lang="en-US" altLang="zh-TW" b="1" dirty="0">
                <a:solidFill>
                  <a:srgbClr val="00007D"/>
                </a:solidFill>
                <a:ea typeface="標楷體" pitchFamily="65" charset="-120"/>
                <a:cs typeface="Times New Roman" pitchFamily="18" charset="0"/>
              </a:rPr>
              <a:t>40</a:t>
            </a:r>
            <a:r>
              <a:rPr kumimoji="0" lang="zh-TW" altLang="en-US" b="1" dirty="0">
                <a:solidFill>
                  <a:srgbClr val="00007D"/>
                </a:solidFill>
                <a:ea typeface="標楷體" pitchFamily="65" charset="-120"/>
                <a:cs typeface="Times New Roman" pitchFamily="18" charset="0"/>
              </a:rPr>
              <a:t>％，其配置方式，</a:t>
            </a:r>
            <a:r>
              <a:rPr kumimoji="0" lang="zh-TW" altLang="en-US" b="1" dirty="0">
                <a:solidFill>
                  <a:srgbClr val="FF0000"/>
                </a:solidFill>
                <a:ea typeface="標楷體" pitchFamily="65" charset="-120"/>
                <a:cs typeface="Times New Roman" pitchFamily="18" charset="0"/>
              </a:rPr>
              <a:t>應優先配置於不透光之附屬設施空間之屋頂</a:t>
            </a:r>
            <a:r>
              <a:rPr kumimoji="0" lang="zh-TW" altLang="en-US" b="1" dirty="0">
                <a:solidFill>
                  <a:srgbClr val="00007D"/>
                </a:solidFill>
                <a:ea typeface="標楷體" pitchFamily="65" charset="-120"/>
                <a:cs typeface="Times New Roman" pitchFamily="18" charset="0"/>
              </a:rPr>
              <a:t>後，始得在不影響作物生育前提下，平均分散設置於植物栽培區屋頂，以維持足夠之日照穿透。</a:t>
            </a:r>
            <a:endParaRPr kumimoji="0" lang="en-US" altLang="zh-TW" b="1" dirty="0">
              <a:solidFill>
                <a:srgbClr val="00007D"/>
              </a:solidFill>
              <a:ea typeface="標楷體" pitchFamily="65" charset="-120"/>
              <a:cs typeface="Times New Roman" pitchFamily="18" charset="0"/>
            </a:endParaRPr>
          </a:p>
        </p:txBody>
      </p:sp>
    </p:spTree>
    <p:extLst>
      <p:ext uri="{BB962C8B-B14F-4D97-AF65-F5344CB8AC3E}">
        <p14:creationId xmlns:p14="http://schemas.microsoft.com/office/powerpoint/2010/main" val="6921834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xmlns="" id="{BB25CD10-4787-4DE9-8F41-687E43CE7176}"/>
              </a:ext>
            </a:extLst>
          </p:cNvPr>
          <p:cNvSpPr>
            <a:spLocks noGrp="1"/>
          </p:cNvSpPr>
          <p:nvPr>
            <p:ph type="sldNum" sz="quarter" idx="12"/>
          </p:nvPr>
        </p:nvSpPr>
        <p:spPr/>
        <p:txBody>
          <a:bodyPr/>
          <a:lstStyle/>
          <a:p>
            <a:pPr>
              <a:defRPr/>
            </a:pPr>
            <a:fld id="{134A2387-EBFD-423B-9A2C-CAFA9904E6D7}" type="slidenum">
              <a:rPr lang="en-US" altLang="zh-TW" smtClean="0"/>
              <a:pPr>
                <a:defRPr/>
              </a:pPr>
              <a:t>55</a:t>
            </a:fld>
            <a:endParaRPr lang="en-US" altLang="zh-TW" dirty="0"/>
          </a:p>
        </p:txBody>
      </p:sp>
      <p:sp>
        <p:nvSpPr>
          <p:cNvPr id="4" name="Rectangle 9">
            <a:extLst>
              <a:ext uri="{FF2B5EF4-FFF2-40B4-BE49-F238E27FC236}">
                <a16:creationId xmlns:a16="http://schemas.microsoft.com/office/drawing/2014/main" xmlns="" id="{6A8E3C2A-DFA6-45DF-80D5-3288B150559C}"/>
              </a:ext>
            </a:extLst>
          </p:cNvPr>
          <p:cNvSpPr>
            <a:spLocks noChangeArrowheads="1"/>
          </p:cNvSpPr>
          <p:nvPr/>
        </p:nvSpPr>
        <p:spPr bwMode="auto">
          <a:xfrm>
            <a:off x="539552" y="457508"/>
            <a:ext cx="1512168" cy="523220"/>
          </a:xfrm>
          <a:prstGeom prst="rect">
            <a:avLst/>
          </a:prstGeom>
          <a:solidFill>
            <a:srgbClr val="ECF7D9"/>
          </a:solidFill>
          <a:ln w="38100" cmpd="dbl">
            <a:solidFill>
              <a:schemeClr val="tx1"/>
            </a:solidFill>
            <a:miter lim="800000"/>
            <a:headEnd/>
            <a:tailEnd/>
          </a:ln>
        </p:spPr>
        <p:txBody>
          <a:bodyPr wrap="square">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10</a:t>
            </a:r>
            <a:endParaRPr lang="zh-TW" altLang="en-US" sz="2800" dirty="0">
              <a:solidFill>
                <a:srgbClr val="006600"/>
              </a:solidFill>
            </a:endParaRPr>
          </a:p>
        </p:txBody>
      </p:sp>
      <p:sp>
        <p:nvSpPr>
          <p:cNvPr id="6" name="文字方塊 5">
            <a:extLst>
              <a:ext uri="{FF2B5EF4-FFF2-40B4-BE49-F238E27FC236}">
                <a16:creationId xmlns:a16="http://schemas.microsoft.com/office/drawing/2014/main" xmlns="" id="{FB3AE823-F54C-48F1-A057-66E30EBB6355}"/>
              </a:ext>
            </a:extLst>
          </p:cNvPr>
          <p:cNvSpPr txBox="1"/>
          <p:nvPr/>
        </p:nvSpPr>
        <p:spPr>
          <a:xfrm>
            <a:off x="539552" y="1271076"/>
            <a:ext cx="8208912" cy="4678204"/>
          </a:xfrm>
          <a:prstGeom prst="rect">
            <a:avLst/>
          </a:prstGeom>
          <a:noFill/>
        </p:spPr>
        <p:txBody>
          <a:bodyPr wrap="square">
            <a:spAutoFit/>
          </a:bodyPr>
          <a:lstStyle/>
          <a:p>
            <a:pPr marL="268288" indent="-268288" algn="l">
              <a:spcBef>
                <a:spcPts val="600"/>
              </a:spcBef>
            </a:pPr>
            <a:r>
              <a:rPr kumimoji="0" lang="zh-TW" altLang="zh-TW" b="1" dirty="0">
                <a:solidFill>
                  <a:srgbClr val="00007D"/>
                </a:solidFill>
                <a:ea typeface="標楷體" pitchFamily="65" charset="-120"/>
                <a:cs typeface="Times New Roman" pitchFamily="18" charset="0"/>
              </a:rPr>
              <a:t>＊</a:t>
            </a:r>
            <a:r>
              <a:rPr kumimoji="0" lang="zh-TW" altLang="en-US" b="1" dirty="0">
                <a:solidFill>
                  <a:srgbClr val="00007D"/>
                </a:solidFill>
                <a:ea typeface="標楷體" pitchFamily="65" charset="-120"/>
                <a:cs typeface="Times New Roman" pitchFamily="18" charset="0"/>
              </a:rPr>
              <a:t>畜牧設施屋頂申請設置光電設施之處理原則</a:t>
            </a:r>
            <a:endParaRPr kumimoji="0" lang="en-US" altLang="zh-TW" b="1" dirty="0">
              <a:solidFill>
                <a:srgbClr val="00007D"/>
              </a:solidFill>
              <a:ea typeface="標楷體" pitchFamily="65" charset="-120"/>
              <a:cs typeface="Times New Roman" pitchFamily="18" charset="0"/>
            </a:endParaRPr>
          </a:p>
          <a:p>
            <a:pPr marL="612000" indent="-612000" algn="just">
              <a:spcBef>
                <a:spcPts val="600"/>
              </a:spcBef>
            </a:pPr>
            <a:r>
              <a:rPr kumimoji="0" lang="zh-TW" altLang="en-US" b="1" dirty="0">
                <a:solidFill>
                  <a:srgbClr val="00007D"/>
                </a:solidFill>
                <a:ea typeface="標楷體" pitchFamily="65" charset="-120"/>
                <a:cs typeface="Times New Roman" pitchFamily="18" charset="0"/>
              </a:rPr>
              <a:t>一、針對擬配合前揭政策於畜牧設施屋頂設置光電設施之畜牧場，雖場內已有既成施設但未取得容許使用之畜牧設施，</a:t>
            </a:r>
            <a:r>
              <a:rPr kumimoji="0" lang="zh-TW" altLang="en-US" b="1" dirty="0">
                <a:solidFill>
                  <a:srgbClr val="FF0000"/>
                </a:solidFill>
                <a:ea typeface="標楷體" pitchFamily="65" charset="-120"/>
                <a:cs typeface="Times New Roman" pitchFamily="18" charset="0"/>
              </a:rPr>
              <a:t>倘確係為作農業使用性質，且其場內既有及擬增設之畜牧設施興建總面積未逾畜牧法第</a:t>
            </a:r>
            <a:r>
              <a:rPr kumimoji="0" lang="en-US" altLang="zh-TW" b="1" dirty="0">
                <a:solidFill>
                  <a:srgbClr val="FF0000"/>
                </a:solidFill>
                <a:ea typeface="標楷體" pitchFamily="65" charset="-120"/>
                <a:cs typeface="Times New Roman" pitchFamily="18" charset="0"/>
              </a:rPr>
              <a:t>5</a:t>
            </a:r>
            <a:r>
              <a:rPr kumimoji="0" lang="zh-TW" altLang="en-US" b="1" dirty="0">
                <a:solidFill>
                  <a:srgbClr val="FF0000"/>
                </a:solidFill>
                <a:ea typeface="標楷體" pitchFamily="65" charset="-120"/>
                <a:cs typeface="Times New Roman" pitchFamily="18" charset="0"/>
              </a:rPr>
              <a:t>條第</a:t>
            </a:r>
            <a:r>
              <a:rPr kumimoji="0" lang="en-US" altLang="zh-TW" b="1" dirty="0">
                <a:solidFill>
                  <a:srgbClr val="FF0000"/>
                </a:solidFill>
                <a:ea typeface="標楷體" pitchFamily="65" charset="-120"/>
                <a:cs typeface="Times New Roman" pitchFamily="18" charset="0"/>
              </a:rPr>
              <a:t>2</a:t>
            </a:r>
            <a:r>
              <a:rPr kumimoji="0" lang="zh-TW" altLang="en-US" b="1" dirty="0">
                <a:solidFill>
                  <a:srgbClr val="FF0000"/>
                </a:solidFill>
                <a:ea typeface="標楷體" pitchFamily="65" charset="-120"/>
                <a:cs typeface="Times New Roman" pitchFamily="18" charset="0"/>
              </a:rPr>
              <a:t>款規定畜牧場之</a:t>
            </a:r>
            <a:r>
              <a:rPr kumimoji="0" lang="en-US" altLang="zh-TW" b="1" dirty="0">
                <a:solidFill>
                  <a:srgbClr val="FF0000"/>
                </a:solidFill>
                <a:ea typeface="標楷體" pitchFamily="65" charset="-120"/>
                <a:cs typeface="Times New Roman" pitchFamily="18" charset="0"/>
              </a:rPr>
              <a:t>80</a:t>
            </a:r>
            <a:r>
              <a:rPr kumimoji="0" lang="zh-TW" altLang="en-US" b="1" dirty="0">
                <a:solidFill>
                  <a:srgbClr val="FF0000"/>
                </a:solidFill>
                <a:ea typeface="標楷體" pitchFamily="65" charset="-120"/>
                <a:cs typeface="Times New Roman" pitchFamily="18" charset="0"/>
              </a:rPr>
              <a:t>％上限條件者</a:t>
            </a:r>
            <a:r>
              <a:rPr kumimoji="0" lang="zh-TW" altLang="en-US" b="1" dirty="0">
                <a:solidFill>
                  <a:srgbClr val="00007D"/>
                </a:solidFill>
                <a:ea typeface="標楷體" pitchFamily="65" charset="-120"/>
                <a:cs typeface="Times New Roman" pitchFamily="18" charset="0"/>
              </a:rPr>
              <a:t>，其補辦容許變更部分，得與畜牧設施屋頂設置光電設施之申請作業脫鉤辦理，以加速審查流程及旨揭工作之推動。</a:t>
            </a:r>
            <a:endParaRPr kumimoji="0" lang="en-US" altLang="zh-TW" b="1" dirty="0">
              <a:solidFill>
                <a:srgbClr val="00007D"/>
              </a:solidFill>
              <a:ea typeface="標楷體" pitchFamily="65" charset="-120"/>
              <a:cs typeface="Times New Roman" pitchFamily="18" charset="0"/>
            </a:endParaRPr>
          </a:p>
          <a:p>
            <a:pPr marL="612000" indent="-612000" algn="just">
              <a:spcBef>
                <a:spcPts val="600"/>
              </a:spcBef>
            </a:pPr>
            <a:r>
              <a:rPr kumimoji="0" lang="zh-TW" altLang="en-US" b="1" dirty="0">
                <a:solidFill>
                  <a:srgbClr val="00007D"/>
                </a:solidFill>
                <a:ea typeface="標楷體" pitchFamily="65" charset="-120"/>
                <a:cs typeface="Times New Roman" pitchFamily="18" charset="0"/>
              </a:rPr>
              <a:t>二、另有關畜牧場內違建部分，仍請循貴府既有違建處理機制辦理，並同時進行受理與輔導容許使用變更作業，無須俟畜牧場處罰或拆除改善完成，始得辦理容許使用變更作業。</a:t>
            </a:r>
            <a:endParaRPr kumimoji="0" lang="en-US" altLang="zh-TW" b="1" dirty="0">
              <a:solidFill>
                <a:srgbClr val="00007D"/>
              </a:solidFill>
              <a:ea typeface="標楷體" pitchFamily="65" charset="-120"/>
              <a:cs typeface="Times New Roman" pitchFamily="18" charset="0"/>
            </a:endParaRPr>
          </a:p>
        </p:txBody>
      </p:sp>
    </p:spTree>
    <p:extLst>
      <p:ext uri="{BB962C8B-B14F-4D97-AF65-F5344CB8AC3E}">
        <p14:creationId xmlns:p14="http://schemas.microsoft.com/office/powerpoint/2010/main" val="20820136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矩形 2"/>
          <p:cNvSpPr>
            <a:spLocks noChangeArrowheads="1"/>
          </p:cNvSpPr>
          <p:nvPr/>
        </p:nvSpPr>
        <p:spPr bwMode="auto">
          <a:xfrm>
            <a:off x="323528" y="809346"/>
            <a:ext cx="8496944" cy="6017032"/>
          </a:xfrm>
          <a:prstGeom prst="rect">
            <a:avLst/>
          </a:prstGeom>
          <a:noFill/>
          <a:ln w="19050">
            <a:solidFill>
              <a:schemeClr val="tx1"/>
            </a:solidFill>
            <a:miter lim="800000"/>
            <a:headEnd/>
            <a:tailEnd/>
          </a:ln>
        </p:spPr>
        <p:txBody>
          <a:bodyPr wrap="square">
            <a:spAutoFit/>
          </a:bodyPr>
          <a:lstStyle/>
          <a:p>
            <a:pPr algn="just">
              <a:spcBef>
                <a:spcPts val="600"/>
              </a:spcBef>
            </a:pPr>
            <a:r>
              <a:rPr lang="zh-TW" altLang="zh-TW" sz="2000" b="1" dirty="0">
                <a:solidFill>
                  <a:srgbClr val="006600"/>
                </a:solidFill>
                <a:ea typeface="標楷體" pitchFamily="65" charset="-120"/>
              </a:rPr>
              <a:t>第二十九條</a:t>
            </a:r>
            <a:r>
              <a:rPr lang="zh-TW" altLang="en-US" sz="2000" b="1" dirty="0">
                <a:solidFill>
                  <a:srgbClr val="292929"/>
                </a:solidFill>
                <a:ea typeface="標楷體" pitchFamily="65" charset="-120"/>
                <a:cs typeface="Times New Roman" panose="02020603050405020304" pitchFamily="18" charset="0"/>
              </a:rPr>
              <a:t> </a:t>
            </a:r>
            <a:endParaRPr lang="en-US" altLang="zh-TW" sz="2000" b="1" dirty="0">
              <a:solidFill>
                <a:srgbClr val="292929"/>
              </a:solidFill>
              <a:ea typeface="標楷體" pitchFamily="65" charset="-120"/>
              <a:cs typeface="Times New Roman" panose="02020603050405020304" pitchFamily="18" charset="0"/>
            </a:endParaRPr>
          </a:p>
          <a:p>
            <a:pPr algn="just">
              <a:spcBef>
                <a:spcPts val="600"/>
              </a:spcBef>
            </a:pPr>
            <a:r>
              <a:rPr lang="zh-TW" altLang="en-US" sz="2000" b="1" kern="100" dirty="0">
                <a:solidFill>
                  <a:srgbClr val="0D0D0D"/>
                </a:solidFill>
                <a:ea typeface="標楷體"/>
                <a:cs typeface="Times New Roman" panose="02020603050405020304" pitchFamily="18" charset="0"/>
              </a:rPr>
              <a:t>非附屬設置於農業設施之地面型綠能設施，除位於第三十條規定之區位者外，以</a:t>
            </a:r>
            <a:r>
              <a:rPr lang="zh-TW" altLang="en-US" sz="2000" b="1" kern="100" dirty="0">
                <a:solidFill>
                  <a:srgbClr val="FF0000"/>
                </a:solidFill>
                <a:ea typeface="標楷體"/>
                <a:cs typeface="Times New Roman" panose="02020603050405020304" pitchFamily="18" charset="0"/>
              </a:rPr>
              <a:t>結合農業經營</a:t>
            </a:r>
            <a:r>
              <a:rPr lang="zh-TW" altLang="en-US" sz="2000" b="1" kern="100" dirty="0">
                <a:solidFill>
                  <a:srgbClr val="0D0D0D"/>
                </a:solidFill>
                <a:ea typeface="標楷體"/>
                <a:cs typeface="Times New Roman" panose="02020603050405020304" pitchFamily="18" charset="0"/>
              </a:rPr>
              <a:t>且符合下列情形之一者為限：</a:t>
            </a:r>
            <a:endParaRPr lang="en-US" altLang="zh-TW" sz="2000" b="1" kern="100" dirty="0">
              <a:solidFill>
                <a:srgbClr val="0D0D0D"/>
              </a:solidFill>
              <a:ea typeface="標楷體"/>
              <a:cs typeface="Times New Roman" panose="02020603050405020304" pitchFamily="18" charset="0"/>
            </a:endParaRPr>
          </a:p>
          <a:p>
            <a:pPr marL="539750" indent="-539750" algn="just" eaLnBrk="0">
              <a:spcBef>
                <a:spcPts val="600"/>
              </a:spcBef>
              <a:spcAft>
                <a:spcPts val="0"/>
              </a:spcAft>
            </a:pPr>
            <a:r>
              <a:rPr lang="zh-TW" altLang="en-US" sz="2000" b="1" kern="100" dirty="0">
                <a:solidFill>
                  <a:srgbClr val="0D0D0D"/>
                </a:solidFill>
                <a:ea typeface="標楷體"/>
                <a:cs typeface="Times New Roman" panose="02020603050405020304" pitchFamily="18" charset="0"/>
              </a:rPr>
              <a:t>一、中央能源主管機關、直轄市、縣（市）主管機關或國營事業所定推動</a:t>
            </a:r>
            <a:r>
              <a:rPr lang="zh-TW" altLang="en-US" sz="2000" b="1" kern="100" dirty="0">
                <a:solidFill>
                  <a:srgbClr val="FF0000"/>
                </a:solidFill>
                <a:ea typeface="標楷體"/>
                <a:cs typeface="Times New Roman" panose="02020603050405020304" pitchFamily="18" charset="0"/>
              </a:rPr>
              <a:t>農業經營結合綠能之專案計畫範圍</a:t>
            </a:r>
            <a:r>
              <a:rPr lang="zh-TW" altLang="en-US" sz="2000" b="1" kern="100" dirty="0">
                <a:solidFill>
                  <a:srgbClr val="0D0D0D"/>
                </a:solidFill>
                <a:ea typeface="標楷體"/>
                <a:cs typeface="Times New Roman" panose="02020603050405020304" pitchFamily="18" charset="0"/>
              </a:rPr>
              <a:t>內，並符合其計畫措施。</a:t>
            </a:r>
          </a:p>
          <a:p>
            <a:pPr algn="just" eaLnBrk="0">
              <a:spcBef>
                <a:spcPts val="600"/>
              </a:spcBef>
              <a:spcAft>
                <a:spcPts val="0"/>
              </a:spcAft>
              <a:tabLst>
                <a:tab pos="-26670" algn="l"/>
              </a:tabLst>
            </a:pPr>
            <a:r>
              <a:rPr lang="zh-TW" altLang="en-US" sz="2000" b="1" kern="100" dirty="0">
                <a:solidFill>
                  <a:srgbClr val="0D0D0D"/>
                </a:solidFill>
                <a:ea typeface="標楷體"/>
                <a:cs typeface="Times New Roman" panose="02020603050405020304" pitchFamily="18" charset="0"/>
              </a:rPr>
              <a:t>二、</a:t>
            </a:r>
            <a:r>
              <a:rPr lang="zh-TW" altLang="en-US" sz="2000" b="1" kern="100" dirty="0">
                <a:solidFill>
                  <a:srgbClr val="FF0000"/>
                </a:solidFill>
                <a:ea typeface="標楷體"/>
                <a:cs typeface="Times New Roman" panose="02020603050405020304" pitchFamily="18" charset="0"/>
              </a:rPr>
              <a:t>可優先推動漁業經營結合綠能之區位範圍</a:t>
            </a:r>
            <a:r>
              <a:rPr lang="zh-TW" altLang="en-US" sz="2000" b="1" kern="100" dirty="0">
                <a:solidFill>
                  <a:srgbClr val="0D0D0D"/>
                </a:solidFill>
                <a:ea typeface="標楷體"/>
                <a:cs typeface="Times New Roman" panose="02020603050405020304" pitchFamily="18" charset="0"/>
              </a:rPr>
              <a:t>。</a:t>
            </a:r>
            <a:endParaRPr lang="en-US" altLang="zh-TW" sz="2000" b="1" kern="100" dirty="0">
              <a:solidFill>
                <a:srgbClr val="0D0D0D"/>
              </a:solidFill>
              <a:ea typeface="標楷體"/>
              <a:cs typeface="Times New Roman" panose="02020603050405020304" pitchFamily="18" charset="0"/>
            </a:endParaRPr>
          </a:p>
          <a:p>
            <a:pPr algn="just" eaLnBrk="0">
              <a:spcBef>
                <a:spcPts val="600"/>
              </a:spcBef>
              <a:spcAft>
                <a:spcPts val="0"/>
              </a:spcAft>
              <a:tabLst>
                <a:tab pos="-26670" algn="l"/>
              </a:tabLst>
            </a:pPr>
            <a:r>
              <a:rPr lang="zh-TW" altLang="en-US" sz="2000" b="1" kern="100" dirty="0">
                <a:solidFill>
                  <a:srgbClr val="0D0D0D"/>
                </a:solidFill>
                <a:ea typeface="標楷體"/>
                <a:cs typeface="Times New Roman" panose="02020603050405020304" pitchFamily="18" charset="0"/>
              </a:rPr>
              <a:t>依前項第一款規劃者，應先擬具</a:t>
            </a:r>
            <a:r>
              <a:rPr lang="zh-TW" altLang="en-US" sz="2000" b="1" kern="100" dirty="0">
                <a:solidFill>
                  <a:srgbClr val="FF0000"/>
                </a:solidFill>
                <a:ea typeface="標楷體"/>
                <a:cs typeface="Times New Roman" panose="02020603050405020304" pitchFamily="18" charset="0"/>
              </a:rPr>
              <a:t>農業經營結合綠能之專案計畫</a:t>
            </a:r>
            <a:r>
              <a:rPr lang="zh-TW" altLang="en-US" sz="2000" b="1" kern="100" dirty="0">
                <a:solidFill>
                  <a:srgbClr val="0D0D0D"/>
                </a:solidFill>
                <a:ea typeface="標楷體"/>
                <a:cs typeface="Times New Roman" panose="02020603050405020304" pitchFamily="18" charset="0"/>
              </a:rPr>
              <a:t>，並敘明下列事項，送中央主管機關審查核准：</a:t>
            </a:r>
          </a:p>
          <a:p>
            <a:pPr algn="just" eaLnBrk="0">
              <a:spcBef>
                <a:spcPts val="600"/>
              </a:spcBef>
              <a:spcAft>
                <a:spcPts val="0"/>
              </a:spcAft>
              <a:tabLst>
                <a:tab pos="-26670" algn="l"/>
              </a:tabLst>
            </a:pPr>
            <a:r>
              <a:rPr lang="zh-TW" altLang="en-US" sz="2000" b="1" kern="100" dirty="0">
                <a:solidFill>
                  <a:srgbClr val="0D0D0D"/>
                </a:solidFill>
                <a:ea typeface="標楷體"/>
                <a:cs typeface="Times New Roman" panose="02020603050405020304" pitchFamily="18" charset="0"/>
              </a:rPr>
              <a:t>一、計畫推動之區位範圍。</a:t>
            </a:r>
          </a:p>
          <a:p>
            <a:pPr algn="just" eaLnBrk="0">
              <a:spcBef>
                <a:spcPts val="600"/>
              </a:spcBef>
              <a:spcAft>
                <a:spcPts val="0"/>
              </a:spcAft>
              <a:tabLst>
                <a:tab pos="-26670" algn="l"/>
              </a:tabLst>
            </a:pPr>
            <a:r>
              <a:rPr lang="zh-TW" altLang="en-US" sz="2000" b="1" kern="100" dirty="0">
                <a:solidFill>
                  <a:srgbClr val="0D0D0D"/>
                </a:solidFill>
                <a:ea typeface="標楷體"/>
                <a:cs typeface="Times New Roman" panose="02020603050405020304" pitchFamily="18" charset="0"/>
              </a:rPr>
              <a:t>二、農業經營與綠能設施結合利用之規劃及農產業可行性之評估說明。</a:t>
            </a:r>
          </a:p>
          <a:p>
            <a:pPr algn="just" eaLnBrk="0">
              <a:spcBef>
                <a:spcPts val="600"/>
              </a:spcBef>
              <a:spcAft>
                <a:spcPts val="0"/>
              </a:spcAft>
              <a:tabLst>
                <a:tab pos="-26670" algn="l"/>
              </a:tabLst>
            </a:pPr>
            <a:r>
              <a:rPr lang="zh-TW" altLang="en-US" sz="2000" b="1" kern="100" dirty="0">
                <a:solidFill>
                  <a:srgbClr val="0D0D0D"/>
                </a:solidFill>
                <a:ea typeface="標楷體"/>
                <a:cs typeface="Times New Roman" panose="02020603050405020304" pitchFamily="18" charset="0"/>
              </a:rPr>
              <a:t>三、計畫內相關設施之空間配置。</a:t>
            </a:r>
            <a:endParaRPr lang="en-US" altLang="zh-TW" sz="2000" b="1" kern="100" dirty="0">
              <a:solidFill>
                <a:srgbClr val="0D0D0D"/>
              </a:solidFill>
              <a:ea typeface="標楷體"/>
              <a:cs typeface="Times New Roman" panose="02020603050405020304" pitchFamily="18" charset="0"/>
            </a:endParaRPr>
          </a:p>
          <a:p>
            <a:pPr algn="just" eaLnBrk="0">
              <a:spcBef>
                <a:spcPts val="600"/>
              </a:spcBef>
              <a:spcAft>
                <a:spcPts val="0"/>
              </a:spcAft>
              <a:tabLst>
                <a:tab pos="-26670" algn="l"/>
              </a:tabLst>
            </a:pPr>
            <a:r>
              <a:rPr lang="zh-TW" altLang="en-US" sz="2000" b="1" kern="100" dirty="0">
                <a:solidFill>
                  <a:srgbClr val="0D0D0D"/>
                </a:solidFill>
                <a:ea typeface="標楷體"/>
                <a:cs typeface="Times New Roman" panose="02020603050405020304" pitchFamily="18" charset="0"/>
              </a:rPr>
              <a:t>第一項第二款之區位範圍，由</a:t>
            </a:r>
            <a:r>
              <a:rPr lang="zh-TW" altLang="en-US" sz="2000" b="1" kern="100" dirty="0">
                <a:solidFill>
                  <a:srgbClr val="FF0000"/>
                </a:solidFill>
                <a:ea typeface="標楷體"/>
                <a:cs typeface="Times New Roman" panose="02020603050405020304" pitchFamily="18" charset="0"/>
              </a:rPr>
              <a:t>中央主管機關盤點具漁業經營結合綠能之可行區位</a:t>
            </a:r>
            <a:r>
              <a:rPr lang="zh-TW" altLang="en-US" sz="2000" b="1" kern="100" dirty="0">
                <a:solidFill>
                  <a:srgbClr val="0D0D0D"/>
                </a:solidFill>
                <a:ea typeface="標楷體"/>
                <a:cs typeface="Times New Roman" panose="02020603050405020304" pitchFamily="18" charset="0"/>
              </a:rPr>
              <a:t>，送中央能源主管機關辦理環境與社會檢核機制作業後，由中央能源主管機關會同中央主管機關公告。</a:t>
            </a:r>
            <a:endParaRPr lang="en-US" altLang="zh-TW" sz="2000" b="1" kern="100" dirty="0">
              <a:solidFill>
                <a:srgbClr val="0D0D0D"/>
              </a:solidFill>
              <a:ea typeface="標楷體"/>
              <a:cs typeface="Times New Roman" panose="02020603050405020304" pitchFamily="18" charset="0"/>
            </a:endParaRPr>
          </a:p>
          <a:p>
            <a:pPr algn="just" eaLnBrk="0">
              <a:spcBef>
                <a:spcPts val="600"/>
              </a:spcBef>
              <a:spcAft>
                <a:spcPts val="0"/>
              </a:spcAft>
              <a:tabLst>
                <a:tab pos="-26670" algn="l"/>
              </a:tabLst>
            </a:pPr>
            <a:r>
              <a:rPr lang="zh-TW" altLang="en-US" sz="2000" b="1" kern="100" dirty="0">
                <a:solidFill>
                  <a:srgbClr val="0D0D0D"/>
                </a:solidFill>
                <a:ea typeface="標楷體"/>
                <a:cs typeface="Times New Roman" panose="02020603050405020304" pitchFamily="18" charset="0"/>
              </a:rPr>
              <a:t>依第一項規定申請與農業經營使用相結合綠能設施之容許使用，應依第四條規定，向土地所在地之直轄市、縣（市）主管機關提出申請設置地面型綠能設施；其經營計畫應敘明農業經營與綠能設施之結合情形。</a:t>
            </a:r>
            <a:endParaRPr lang="en-US" altLang="zh-TW" sz="2000" b="1" kern="100" dirty="0">
              <a:solidFill>
                <a:srgbClr val="0D0D0D"/>
              </a:solidFill>
              <a:ea typeface="標楷體"/>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56</a:t>
            </a:fld>
            <a:endParaRPr lang="en-US" altLang="zh-TW" dirty="0"/>
          </a:p>
        </p:txBody>
      </p:sp>
      <p:sp>
        <p:nvSpPr>
          <p:cNvPr id="4" name="AutoShape 4">
            <a:extLst>
              <a:ext uri="{FF2B5EF4-FFF2-40B4-BE49-F238E27FC236}">
                <a16:creationId xmlns:a16="http://schemas.microsoft.com/office/drawing/2014/main" xmlns="" id="{F319A54B-8E28-4C00-8064-16920E78E98D}"/>
              </a:ext>
            </a:extLst>
          </p:cNvPr>
          <p:cNvSpPr>
            <a:spLocks noChangeArrowheads="1"/>
          </p:cNvSpPr>
          <p:nvPr/>
        </p:nvSpPr>
        <p:spPr bwMode="auto">
          <a:xfrm>
            <a:off x="755576" y="31622"/>
            <a:ext cx="7777163" cy="647700"/>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lgn="ctr">
              <a:defRPr/>
            </a:pPr>
            <a:r>
              <a:rPr lang="zh-TW" altLang="en-US" sz="3200" b="1" dirty="0">
                <a:ea typeface="微軟正黑體" pitchFamily="34" charset="-120"/>
              </a:rPr>
              <a:t>與農業經營相結合地面型綠能設施</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185652" y="991706"/>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1</a:t>
            </a:r>
            <a:endParaRPr lang="zh-TW" altLang="en-US" sz="2800" dirty="0">
              <a:solidFill>
                <a:srgbClr val="006600"/>
              </a:solidFill>
            </a:endParaRPr>
          </a:p>
        </p:txBody>
      </p:sp>
      <p:sp>
        <p:nvSpPr>
          <p:cNvPr id="4" name="文字方塊 3"/>
          <p:cNvSpPr txBox="1"/>
          <p:nvPr/>
        </p:nvSpPr>
        <p:spPr>
          <a:xfrm>
            <a:off x="1404047" y="4568726"/>
            <a:ext cx="7560841" cy="1785104"/>
          </a:xfrm>
          <a:prstGeom prst="rect">
            <a:avLst/>
          </a:prstGeom>
          <a:noFill/>
        </p:spPr>
        <p:txBody>
          <a:bodyPr wrap="square" rtlCol="0">
            <a:spAutoFit/>
          </a:bodyPr>
          <a:lstStyle/>
          <a:p>
            <a:pPr marL="268288" indent="-268288" algn="just">
              <a:spcBef>
                <a:spcPts val="600"/>
              </a:spcBef>
            </a:pPr>
            <a:r>
              <a:rPr kumimoji="0" lang="zh-TW" altLang="zh-TW" sz="2200" b="1" dirty="0">
                <a:solidFill>
                  <a:srgbClr val="00007D"/>
                </a:solidFill>
                <a:ea typeface="標楷體" pitchFamily="65" charset="-120"/>
                <a:cs typeface="Times New Roman" panose="02020603050405020304" pitchFamily="18" charset="0"/>
              </a:rPr>
              <a:t>＊</a:t>
            </a:r>
            <a:r>
              <a:rPr kumimoji="0" lang="zh-TW" altLang="en-US" sz="2200" b="1" dirty="0">
                <a:solidFill>
                  <a:srgbClr val="00007D"/>
                </a:solidFill>
                <a:ea typeface="標楷體" pitchFamily="65" charset="-120"/>
                <a:cs typeface="Times New Roman" panose="02020603050405020304" pitchFamily="18" charset="0"/>
              </a:rPr>
              <a:t>直轄市、縣（市）政府擬具專案計畫時，應確保養殖漁業與綠能相互結合共同發展，並由直轄市、縣（市）能源主管機關（單位）完成環境及社會檢核議題辨認，且評估具可行性。專案計畫推動範圍內之農業用地面積達</a:t>
            </a:r>
            <a:r>
              <a:rPr kumimoji="0" lang="en-US" altLang="zh-TW" sz="2200" b="1" dirty="0">
                <a:solidFill>
                  <a:srgbClr val="00007D"/>
                </a:solidFill>
                <a:ea typeface="標楷體" pitchFamily="65" charset="-120"/>
                <a:cs typeface="Times New Roman" panose="02020603050405020304" pitchFamily="18" charset="0"/>
              </a:rPr>
              <a:t>10</a:t>
            </a:r>
            <a:r>
              <a:rPr kumimoji="0" lang="zh-TW" altLang="en-US" sz="2200" b="1" dirty="0">
                <a:solidFill>
                  <a:srgbClr val="00007D"/>
                </a:solidFill>
                <a:ea typeface="標楷體" pitchFamily="65" charset="-120"/>
                <a:cs typeface="Times New Roman" panose="02020603050405020304" pitchFamily="18" charset="0"/>
              </a:rPr>
              <a:t>公頃以上，且養殖魚塭面積占</a:t>
            </a:r>
            <a:r>
              <a:rPr kumimoji="0" lang="en-US" altLang="zh-TW" sz="2200" b="1" dirty="0">
                <a:solidFill>
                  <a:srgbClr val="00007D"/>
                </a:solidFill>
                <a:ea typeface="標楷體" pitchFamily="65" charset="-120"/>
                <a:cs typeface="Times New Roman" panose="02020603050405020304" pitchFamily="18" charset="0"/>
              </a:rPr>
              <a:t>60</a:t>
            </a:r>
            <a:r>
              <a:rPr kumimoji="0" lang="zh-TW" altLang="en-US" sz="2200" b="1" dirty="0">
                <a:solidFill>
                  <a:srgbClr val="00007D"/>
                </a:solidFill>
                <a:ea typeface="標楷體" pitchFamily="65" charset="-120"/>
                <a:cs typeface="Times New Roman" panose="02020603050405020304" pitchFamily="18" charset="0"/>
              </a:rPr>
              <a:t>％以上者，優先推動。</a:t>
            </a:r>
          </a:p>
        </p:txBody>
      </p:sp>
      <p:sp>
        <p:nvSpPr>
          <p:cNvPr id="6" name="投影片編號版面配置區 5"/>
          <p:cNvSpPr>
            <a:spLocks noGrp="1"/>
          </p:cNvSpPr>
          <p:nvPr>
            <p:ph type="sldNum" sz="quarter" idx="12"/>
          </p:nvPr>
        </p:nvSpPr>
        <p:spPr/>
        <p:txBody>
          <a:bodyPr/>
          <a:lstStyle/>
          <a:p>
            <a:pPr>
              <a:defRPr/>
            </a:pPr>
            <a:fld id="{134A2387-EBFD-423B-9A2C-CAFA9904E6D7}" type="slidenum">
              <a:rPr lang="en-US" altLang="zh-TW" smtClean="0"/>
              <a:pPr>
                <a:defRPr/>
              </a:pPr>
              <a:t>57</a:t>
            </a:fld>
            <a:endParaRPr lang="en-US" altLang="zh-TW" dirty="0"/>
          </a:p>
        </p:txBody>
      </p:sp>
      <p:sp>
        <p:nvSpPr>
          <p:cNvPr id="5" name="文字方塊 4"/>
          <p:cNvSpPr txBox="1"/>
          <p:nvPr/>
        </p:nvSpPr>
        <p:spPr>
          <a:xfrm>
            <a:off x="1339424" y="2492896"/>
            <a:ext cx="7560841" cy="1446550"/>
          </a:xfrm>
          <a:prstGeom prst="rect">
            <a:avLst/>
          </a:prstGeom>
          <a:noFill/>
        </p:spPr>
        <p:txBody>
          <a:bodyPr wrap="square" rtlCol="0">
            <a:spAutoFit/>
          </a:bodyPr>
          <a:lstStyle/>
          <a:p>
            <a:pPr marL="268288" indent="-268288" algn="just">
              <a:spcBef>
                <a:spcPts val="600"/>
              </a:spcBef>
            </a:pPr>
            <a:r>
              <a:rPr kumimoji="0" lang="zh-TW" altLang="zh-TW" sz="2200" b="1" dirty="0">
                <a:solidFill>
                  <a:srgbClr val="00007D"/>
                </a:solidFill>
                <a:ea typeface="標楷體" pitchFamily="65" charset="-120"/>
                <a:cs typeface="Times New Roman" panose="02020603050405020304" pitchFamily="18" charset="0"/>
              </a:rPr>
              <a:t>＊</a:t>
            </a:r>
            <a:r>
              <a:rPr kumimoji="0" lang="zh-TW" altLang="en-US" sz="2200" b="1" dirty="0">
                <a:solidFill>
                  <a:srgbClr val="00007D"/>
                </a:solidFill>
                <a:ea typeface="標楷體" pitchFamily="65" charset="-120"/>
                <a:cs typeface="Times New Roman" panose="02020603050405020304" pitchFamily="18" charset="0"/>
              </a:rPr>
              <a:t>本會針對直轄市、縣（市）政府所提養殖漁業經營結合地面型綠能設施專案計畫之審查作業，於</a:t>
            </a:r>
            <a:r>
              <a:rPr kumimoji="0" lang="en-US" altLang="zh-TW" sz="2200" b="1" dirty="0">
                <a:solidFill>
                  <a:srgbClr val="00007D"/>
                </a:solidFill>
                <a:ea typeface="標楷體" pitchFamily="65" charset="-120"/>
                <a:cs typeface="Times New Roman" panose="02020603050405020304" pitchFamily="18" charset="0"/>
              </a:rPr>
              <a:t>108.01.24</a:t>
            </a:r>
            <a:r>
              <a:rPr kumimoji="0" lang="zh-TW" altLang="en-US" sz="2200" b="1" dirty="0">
                <a:solidFill>
                  <a:srgbClr val="00007D"/>
                </a:solidFill>
                <a:ea typeface="標楷體" pitchFamily="65" charset="-120"/>
                <a:cs typeface="Times New Roman" panose="02020603050405020304" pitchFamily="18" charset="0"/>
              </a:rPr>
              <a:t>訂定「</a:t>
            </a:r>
            <a:r>
              <a:rPr kumimoji="0" lang="zh-TW" altLang="en-US" sz="2200" b="1" dirty="0">
                <a:solidFill>
                  <a:srgbClr val="FF0000"/>
                </a:solidFill>
                <a:ea typeface="標楷體" pitchFamily="65" charset="-120"/>
                <a:cs typeface="Times New Roman" panose="02020603050405020304" pitchFamily="18" charset="0"/>
              </a:rPr>
              <a:t>行政院農業委員會養殖漁業經營結合綠能設施專案計畫審查作業要點</a:t>
            </a:r>
            <a:r>
              <a:rPr kumimoji="0" lang="zh-TW" altLang="en-US" sz="2200" b="1" dirty="0">
                <a:solidFill>
                  <a:srgbClr val="00007D"/>
                </a:solidFill>
                <a:ea typeface="標楷體" pitchFamily="65" charset="-120"/>
                <a:cs typeface="Times New Roman" panose="02020603050405020304" pitchFamily="18" charset="0"/>
              </a:rPr>
              <a:t>」及「</a:t>
            </a:r>
            <a:r>
              <a:rPr kumimoji="0" lang="zh-TW" altLang="en-US" sz="2200" b="1" dirty="0">
                <a:solidFill>
                  <a:srgbClr val="FF0000"/>
                </a:solidFill>
                <a:ea typeface="標楷體" pitchFamily="65" charset="-120"/>
                <a:cs typeface="Times New Roman" panose="02020603050405020304" pitchFamily="18" charset="0"/>
              </a:rPr>
              <a:t>陸上魚塭設置綠能設施注意事項</a:t>
            </a:r>
            <a:r>
              <a:rPr kumimoji="0" lang="zh-TW" altLang="en-US" sz="2200" b="1" dirty="0">
                <a:solidFill>
                  <a:srgbClr val="00007D"/>
                </a:solidFill>
                <a:ea typeface="標楷體" pitchFamily="65" charset="-120"/>
                <a:cs typeface="Times New Roman" panose="02020603050405020304" pitchFamily="18" charset="0"/>
              </a:rPr>
              <a:t>」。</a:t>
            </a:r>
          </a:p>
        </p:txBody>
      </p:sp>
      <p:sp>
        <p:nvSpPr>
          <p:cNvPr id="7" name="Rectangle 9"/>
          <p:cNvSpPr>
            <a:spLocks noChangeArrowheads="1"/>
          </p:cNvSpPr>
          <p:nvPr/>
        </p:nvSpPr>
        <p:spPr bwMode="auto">
          <a:xfrm>
            <a:off x="185652" y="2420888"/>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2</a:t>
            </a:r>
            <a:endParaRPr lang="zh-TW" altLang="en-US" sz="2800" dirty="0">
              <a:solidFill>
                <a:srgbClr val="006600"/>
              </a:solidFill>
            </a:endParaRPr>
          </a:p>
        </p:txBody>
      </p:sp>
      <p:sp>
        <p:nvSpPr>
          <p:cNvPr id="8" name="Rectangle 9"/>
          <p:cNvSpPr>
            <a:spLocks noChangeArrowheads="1"/>
          </p:cNvSpPr>
          <p:nvPr/>
        </p:nvSpPr>
        <p:spPr bwMode="auto">
          <a:xfrm>
            <a:off x="179112" y="4568574"/>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3</a:t>
            </a:r>
            <a:endParaRPr lang="zh-TW" altLang="en-US" sz="2800" dirty="0">
              <a:solidFill>
                <a:srgbClr val="006600"/>
              </a:solidFill>
            </a:endParaRPr>
          </a:p>
        </p:txBody>
      </p:sp>
      <p:sp>
        <p:nvSpPr>
          <p:cNvPr id="9" name="矩形 8"/>
          <p:cNvSpPr/>
          <p:nvPr/>
        </p:nvSpPr>
        <p:spPr>
          <a:xfrm>
            <a:off x="1316293" y="982535"/>
            <a:ext cx="7560841" cy="769441"/>
          </a:xfrm>
          <a:prstGeom prst="rect">
            <a:avLst/>
          </a:prstGeom>
        </p:spPr>
        <p:txBody>
          <a:bodyPr wrap="square">
            <a:spAutoFit/>
          </a:bodyPr>
          <a:lstStyle/>
          <a:p>
            <a:pPr marL="268288" indent="-268288" algn="just">
              <a:spcBef>
                <a:spcPts val="600"/>
              </a:spcBef>
            </a:pPr>
            <a:r>
              <a:rPr kumimoji="0" lang="zh-TW" altLang="zh-TW" sz="2200" b="1" dirty="0">
                <a:solidFill>
                  <a:srgbClr val="00007D"/>
                </a:solidFill>
                <a:ea typeface="標楷體" pitchFamily="65" charset="-120"/>
                <a:cs typeface="Times New Roman" panose="02020603050405020304" pitchFamily="18" charset="0"/>
              </a:rPr>
              <a:t>＊</a:t>
            </a:r>
            <a:r>
              <a:rPr kumimoji="0" lang="zh-TW" altLang="en-US" sz="2200" b="1" dirty="0">
                <a:solidFill>
                  <a:srgbClr val="00007D"/>
                </a:solidFill>
                <a:ea typeface="標楷體" pitchFamily="65" charset="-120"/>
                <a:cs typeface="Times New Roman" panose="02020603050405020304" pitchFamily="18" charset="0"/>
              </a:rPr>
              <a:t>依本條規定申請地面型綠能設施，應符合本辦法第</a:t>
            </a:r>
            <a:r>
              <a:rPr kumimoji="0" lang="en-US" altLang="zh-TW" sz="2200" b="1" dirty="0">
                <a:solidFill>
                  <a:srgbClr val="00007D"/>
                </a:solidFill>
                <a:ea typeface="標楷體" pitchFamily="65" charset="-120"/>
                <a:cs typeface="Times New Roman" panose="02020603050405020304" pitchFamily="18" charset="0"/>
              </a:rPr>
              <a:t>7</a:t>
            </a:r>
            <a:r>
              <a:rPr kumimoji="0" lang="zh-TW" altLang="en-US" sz="2200" b="1" dirty="0">
                <a:solidFill>
                  <a:srgbClr val="00007D"/>
                </a:solidFill>
                <a:ea typeface="標楷體" pitchFamily="65" charset="-120"/>
                <a:cs typeface="Times New Roman" panose="02020603050405020304" pitchFamily="18" charset="0"/>
              </a:rPr>
              <a:t>條設置面積不得超過土地面積</a:t>
            </a:r>
            <a:r>
              <a:rPr kumimoji="0" lang="en-US" altLang="zh-TW" sz="2200" b="1" dirty="0">
                <a:solidFill>
                  <a:srgbClr val="00007D"/>
                </a:solidFill>
                <a:ea typeface="標楷體" pitchFamily="65" charset="-120"/>
                <a:cs typeface="Times New Roman" panose="02020603050405020304" pitchFamily="18" charset="0"/>
              </a:rPr>
              <a:t>40</a:t>
            </a:r>
            <a:r>
              <a:rPr kumimoji="0" lang="zh-TW" altLang="en-US" sz="2200" b="1" dirty="0">
                <a:solidFill>
                  <a:srgbClr val="00007D"/>
                </a:solidFill>
                <a:ea typeface="標楷體" pitchFamily="65" charset="-120"/>
                <a:cs typeface="Times New Roman" panose="02020603050405020304" pitchFamily="18" charset="0"/>
              </a:rPr>
              <a:t>％之規定。</a:t>
            </a:r>
          </a:p>
        </p:txBody>
      </p:sp>
    </p:spTree>
    <p:extLst>
      <p:ext uri="{BB962C8B-B14F-4D97-AF65-F5344CB8AC3E}">
        <p14:creationId xmlns:p14="http://schemas.microsoft.com/office/powerpoint/2010/main" val="35512644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xmlns="" id="{88333C57-FFF3-4A0C-B924-C1FA2BFC231A}"/>
              </a:ext>
            </a:extLst>
          </p:cNvPr>
          <p:cNvSpPr>
            <a:spLocks noGrp="1"/>
          </p:cNvSpPr>
          <p:nvPr>
            <p:ph type="sldNum" sz="quarter" idx="12"/>
          </p:nvPr>
        </p:nvSpPr>
        <p:spPr/>
        <p:txBody>
          <a:bodyPr/>
          <a:lstStyle/>
          <a:p>
            <a:pPr>
              <a:defRPr/>
            </a:pPr>
            <a:fld id="{134A2387-EBFD-423B-9A2C-CAFA9904E6D7}" type="slidenum">
              <a:rPr lang="en-US" altLang="zh-TW" smtClean="0"/>
              <a:pPr>
                <a:defRPr/>
              </a:pPr>
              <a:t>58</a:t>
            </a:fld>
            <a:endParaRPr lang="en-US" altLang="zh-TW" dirty="0"/>
          </a:p>
        </p:txBody>
      </p:sp>
      <p:sp>
        <p:nvSpPr>
          <p:cNvPr id="3" name="Rectangle 9">
            <a:extLst>
              <a:ext uri="{FF2B5EF4-FFF2-40B4-BE49-F238E27FC236}">
                <a16:creationId xmlns:a16="http://schemas.microsoft.com/office/drawing/2014/main" xmlns="" id="{9FB74175-7837-474E-9D11-3A8ECB4168D3}"/>
              </a:ext>
            </a:extLst>
          </p:cNvPr>
          <p:cNvSpPr>
            <a:spLocks noChangeArrowheads="1"/>
          </p:cNvSpPr>
          <p:nvPr/>
        </p:nvSpPr>
        <p:spPr bwMode="auto">
          <a:xfrm>
            <a:off x="206205" y="116632"/>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4</a:t>
            </a:r>
            <a:endParaRPr lang="zh-TW" altLang="en-US" sz="2800" dirty="0">
              <a:solidFill>
                <a:srgbClr val="006600"/>
              </a:solidFill>
            </a:endParaRPr>
          </a:p>
        </p:txBody>
      </p:sp>
      <p:sp>
        <p:nvSpPr>
          <p:cNvPr id="4" name="文字方塊 3">
            <a:extLst>
              <a:ext uri="{FF2B5EF4-FFF2-40B4-BE49-F238E27FC236}">
                <a16:creationId xmlns:a16="http://schemas.microsoft.com/office/drawing/2014/main" xmlns="" id="{EA61BA52-7E15-4851-B6CD-B4F7BA2B94FD}"/>
              </a:ext>
            </a:extLst>
          </p:cNvPr>
          <p:cNvSpPr txBox="1"/>
          <p:nvPr/>
        </p:nvSpPr>
        <p:spPr>
          <a:xfrm>
            <a:off x="467544" y="692696"/>
            <a:ext cx="8484372" cy="6047809"/>
          </a:xfrm>
          <a:prstGeom prst="rect">
            <a:avLst/>
          </a:prstGeom>
          <a:noFill/>
        </p:spPr>
        <p:txBody>
          <a:bodyPr wrap="square" rtlCol="0">
            <a:spAutoFit/>
          </a:bodyPr>
          <a:lstStyle/>
          <a:p>
            <a:pPr marL="268288" indent="-268288" algn="just">
              <a:spcBef>
                <a:spcPts val="600"/>
              </a:spcBef>
            </a:pPr>
            <a:r>
              <a:rPr kumimoji="0" lang="zh-TW" altLang="zh-TW" sz="2200" b="1" dirty="0">
                <a:solidFill>
                  <a:srgbClr val="00007D"/>
                </a:solidFill>
                <a:ea typeface="標楷體" pitchFamily="65" charset="-120"/>
                <a:cs typeface="Times New Roman" panose="02020603050405020304" pitchFamily="18" charset="0"/>
              </a:rPr>
              <a:t>＊</a:t>
            </a:r>
            <a:r>
              <a:rPr kumimoji="0" lang="zh-TW" altLang="en-US" sz="2200" b="1" dirty="0">
                <a:solidFill>
                  <a:srgbClr val="00007D"/>
                </a:solidFill>
                <a:ea typeface="標楷體" pitchFamily="65" charset="-120"/>
                <a:cs typeface="Times New Roman" panose="02020603050405020304" pitchFamily="18" charset="0"/>
              </a:rPr>
              <a:t>經濟部會同本會公告之可優先推動漁業經營結合綠能區位範圍：</a:t>
            </a:r>
            <a:endParaRPr kumimoji="0" lang="en-US" altLang="zh-TW" sz="2200" b="1" dirty="0">
              <a:solidFill>
                <a:srgbClr val="00007D"/>
              </a:solidFill>
              <a:ea typeface="標楷體" pitchFamily="65" charset="-120"/>
              <a:cs typeface="Times New Roman" panose="02020603050405020304" pitchFamily="18" charset="0"/>
            </a:endParaRPr>
          </a:p>
          <a:p>
            <a:pPr marL="987425" lvl="1" indent="-530225" algn="just">
              <a:spcBef>
                <a:spcPts val="600"/>
              </a:spcBef>
            </a:pPr>
            <a:r>
              <a:rPr kumimoji="0" lang="zh-TW" altLang="en-US" sz="2200" b="1" dirty="0">
                <a:solidFill>
                  <a:srgbClr val="00007D"/>
                </a:solidFill>
                <a:ea typeface="標楷體" pitchFamily="65" charset="-120"/>
                <a:cs typeface="Times New Roman" panose="02020603050405020304" pitchFamily="18" charset="0"/>
              </a:rPr>
              <a:t>一、</a:t>
            </a:r>
            <a:r>
              <a:rPr kumimoji="0" lang="en-US" altLang="zh-TW" sz="2200" b="1" dirty="0">
                <a:solidFill>
                  <a:srgbClr val="00007D"/>
                </a:solidFill>
                <a:ea typeface="標楷體" pitchFamily="65" charset="-120"/>
                <a:cs typeface="Times New Roman" panose="02020603050405020304" pitchFamily="18" charset="0"/>
              </a:rPr>
              <a:t>109.11.26</a:t>
            </a:r>
            <a:r>
              <a:rPr kumimoji="0" lang="zh-TW" altLang="en-US" sz="2200" b="1" dirty="0">
                <a:solidFill>
                  <a:srgbClr val="00007D"/>
                </a:solidFill>
                <a:ea typeface="標楷體" pitchFamily="65" charset="-120"/>
                <a:cs typeface="Times New Roman" panose="02020603050405020304" pitchFamily="18" charset="0"/>
              </a:rPr>
              <a:t>公告「嘉義縣及臺南市可優先推動漁業經營結合綠能之區位範圍」，總面積</a:t>
            </a:r>
            <a:r>
              <a:rPr kumimoji="0" lang="en-US" altLang="zh-TW" sz="2200" b="1" dirty="0">
                <a:solidFill>
                  <a:srgbClr val="00007D"/>
                </a:solidFill>
                <a:ea typeface="標楷體" pitchFamily="65" charset="-120"/>
                <a:cs typeface="Times New Roman" panose="02020603050405020304" pitchFamily="18" charset="0"/>
              </a:rPr>
              <a:t>2,626.29</a:t>
            </a:r>
            <a:r>
              <a:rPr kumimoji="0" lang="zh-TW" altLang="en-US" sz="2200" b="1" dirty="0">
                <a:solidFill>
                  <a:srgbClr val="00007D"/>
                </a:solidFill>
                <a:ea typeface="標楷體" pitchFamily="65" charset="-120"/>
                <a:cs typeface="Times New Roman" panose="02020603050405020304" pitchFamily="18" charset="0"/>
              </a:rPr>
              <a:t>公頃。</a:t>
            </a:r>
          </a:p>
          <a:p>
            <a:pPr marL="987425" lvl="1" indent="-530225" algn="just">
              <a:spcBef>
                <a:spcPts val="600"/>
              </a:spcBef>
            </a:pPr>
            <a:r>
              <a:rPr kumimoji="0" lang="zh-TW" altLang="en-US" sz="2200" b="1" dirty="0">
                <a:solidFill>
                  <a:srgbClr val="00007D"/>
                </a:solidFill>
                <a:ea typeface="標楷體" pitchFamily="65" charset="-120"/>
                <a:cs typeface="Times New Roman" panose="02020603050405020304" pitchFamily="18" charset="0"/>
              </a:rPr>
              <a:t>二、</a:t>
            </a:r>
            <a:r>
              <a:rPr kumimoji="0" lang="en-US" altLang="zh-TW" sz="2200" b="1" dirty="0">
                <a:solidFill>
                  <a:srgbClr val="00007D"/>
                </a:solidFill>
                <a:ea typeface="標楷體" pitchFamily="65" charset="-120"/>
                <a:cs typeface="Times New Roman" panose="02020603050405020304" pitchFamily="18" charset="0"/>
              </a:rPr>
              <a:t>109.12.03</a:t>
            </a:r>
            <a:r>
              <a:rPr kumimoji="0" lang="zh-TW" altLang="en-US" sz="2200" b="1" dirty="0">
                <a:solidFill>
                  <a:srgbClr val="00007D"/>
                </a:solidFill>
                <a:ea typeface="標楷體" pitchFamily="65" charset="-120"/>
                <a:cs typeface="Times New Roman" panose="02020603050405020304" pitchFamily="18" charset="0"/>
              </a:rPr>
              <a:t>公告「高雄市及屏東縣可優先推動漁業經營結合綠能之區位範圍」，總面積</a:t>
            </a:r>
            <a:r>
              <a:rPr kumimoji="0" lang="en-US" altLang="zh-TW" sz="2200" b="1" dirty="0">
                <a:solidFill>
                  <a:srgbClr val="00007D"/>
                </a:solidFill>
                <a:ea typeface="標楷體" pitchFamily="65" charset="-120"/>
                <a:cs typeface="Times New Roman" panose="02020603050405020304" pitchFamily="18" charset="0"/>
              </a:rPr>
              <a:t>1,288.49</a:t>
            </a:r>
            <a:r>
              <a:rPr kumimoji="0" lang="zh-TW" altLang="en-US" sz="2200" b="1" dirty="0">
                <a:solidFill>
                  <a:srgbClr val="00007D"/>
                </a:solidFill>
                <a:ea typeface="標楷體" pitchFamily="65" charset="-120"/>
                <a:cs typeface="Times New Roman" panose="02020603050405020304" pitchFamily="18" charset="0"/>
              </a:rPr>
              <a:t>公頃。</a:t>
            </a:r>
            <a:endParaRPr kumimoji="0" lang="en-US" altLang="zh-TW" sz="2200" b="1" dirty="0">
              <a:solidFill>
                <a:srgbClr val="00007D"/>
              </a:solidFill>
              <a:ea typeface="標楷體" pitchFamily="65" charset="-120"/>
              <a:cs typeface="Times New Roman" panose="02020603050405020304" pitchFamily="18" charset="0"/>
            </a:endParaRPr>
          </a:p>
          <a:p>
            <a:pPr marL="987425" lvl="1" indent="-530225" algn="just">
              <a:spcBef>
                <a:spcPts val="600"/>
              </a:spcBef>
            </a:pPr>
            <a:r>
              <a:rPr kumimoji="0" lang="zh-TW" altLang="en-US" sz="2200" b="1" dirty="0">
                <a:solidFill>
                  <a:srgbClr val="00007D"/>
                </a:solidFill>
                <a:ea typeface="標楷體" pitchFamily="65" charset="-120"/>
                <a:cs typeface="Times New Roman" panose="02020603050405020304" pitchFamily="18" charset="0"/>
              </a:rPr>
              <a:t>三、</a:t>
            </a:r>
            <a:r>
              <a:rPr kumimoji="0" lang="en-US" altLang="zh-TW" sz="2200" b="1" dirty="0">
                <a:solidFill>
                  <a:srgbClr val="00007D"/>
                </a:solidFill>
                <a:ea typeface="標楷體" pitchFamily="65" charset="-120"/>
                <a:cs typeface="Times New Roman" panose="02020603050405020304" pitchFamily="18" charset="0"/>
              </a:rPr>
              <a:t>109.12.31</a:t>
            </a:r>
            <a:r>
              <a:rPr kumimoji="0" lang="zh-TW" altLang="en-US" sz="2200" b="1" dirty="0">
                <a:solidFill>
                  <a:srgbClr val="00007D"/>
                </a:solidFill>
                <a:ea typeface="標楷體" pitchFamily="65" charset="-120"/>
                <a:cs typeface="Times New Roman" panose="02020603050405020304" pitchFamily="18" charset="0"/>
              </a:rPr>
              <a:t>日公告「彰化縣及雲林縣可優先推動漁業經營結合綠能之區位範圍」，總面積</a:t>
            </a:r>
            <a:r>
              <a:rPr kumimoji="0" lang="en-US" altLang="zh-TW" sz="2200" b="1" dirty="0">
                <a:solidFill>
                  <a:srgbClr val="00007D"/>
                </a:solidFill>
                <a:ea typeface="標楷體" pitchFamily="65" charset="-120"/>
                <a:cs typeface="Times New Roman" panose="02020603050405020304" pitchFamily="18" charset="0"/>
              </a:rPr>
              <a:t>787.08</a:t>
            </a:r>
            <a:r>
              <a:rPr kumimoji="0" lang="zh-TW" altLang="en-US" sz="2200" b="1" dirty="0">
                <a:solidFill>
                  <a:srgbClr val="00007D"/>
                </a:solidFill>
                <a:ea typeface="標楷體" pitchFamily="65" charset="-120"/>
                <a:cs typeface="Times New Roman" panose="02020603050405020304" pitchFamily="18" charset="0"/>
              </a:rPr>
              <a:t>公頃。</a:t>
            </a:r>
            <a:endParaRPr kumimoji="0" lang="en-US" altLang="zh-TW" sz="2200" b="1" dirty="0">
              <a:solidFill>
                <a:srgbClr val="00007D"/>
              </a:solidFill>
              <a:ea typeface="標楷體" pitchFamily="65" charset="-120"/>
              <a:cs typeface="Times New Roman" panose="02020603050405020304" pitchFamily="18" charset="0"/>
            </a:endParaRPr>
          </a:p>
          <a:p>
            <a:pPr marL="987425" lvl="1" indent="-530225" algn="just">
              <a:spcBef>
                <a:spcPts val="600"/>
              </a:spcBef>
            </a:pPr>
            <a:r>
              <a:rPr kumimoji="0" lang="zh-TW" altLang="en-US" sz="2200" b="1" dirty="0">
                <a:solidFill>
                  <a:srgbClr val="00007D"/>
                </a:solidFill>
                <a:ea typeface="標楷體" pitchFamily="65" charset="-120"/>
                <a:cs typeface="Times New Roman" panose="02020603050405020304" pitchFamily="18" charset="0"/>
              </a:rPr>
              <a:t>四、</a:t>
            </a:r>
            <a:r>
              <a:rPr kumimoji="0" lang="en-US" altLang="zh-TW" sz="2200" b="1" dirty="0">
                <a:solidFill>
                  <a:srgbClr val="00007D"/>
                </a:solidFill>
                <a:ea typeface="標楷體" pitchFamily="65" charset="-120"/>
                <a:cs typeface="Times New Roman" panose="02020603050405020304" pitchFamily="18" charset="0"/>
              </a:rPr>
              <a:t>110</a:t>
            </a:r>
            <a:r>
              <a:rPr kumimoji="0" lang="zh-TW" altLang="en-US" sz="2200" b="1" dirty="0">
                <a:solidFill>
                  <a:srgbClr val="00007D"/>
                </a:solidFill>
                <a:ea typeface="標楷體" pitchFamily="65" charset="-120"/>
                <a:cs typeface="Times New Roman" panose="02020603050405020304" pitchFamily="18" charset="0"/>
              </a:rPr>
              <a:t>年</a:t>
            </a:r>
            <a:r>
              <a:rPr kumimoji="0" lang="en-US" altLang="zh-TW" sz="2200" b="1" dirty="0">
                <a:solidFill>
                  <a:srgbClr val="00007D"/>
                </a:solidFill>
                <a:ea typeface="標楷體" pitchFamily="65" charset="-120"/>
                <a:cs typeface="Times New Roman" panose="02020603050405020304" pitchFamily="18" charset="0"/>
              </a:rPr>
              <a:t>6</a:t>
            </a:r>
            <a:r>
              <a:rPr kumimoji="0" lang="zh-TW" altLang="en-US" sz="2200" b="1" dirty="0">
                <a:solidFill>
                  <a:srgbClr val="00007D"/>
                </a:solidFill>
                <a:ea typeface="標楷體" pitchFamily="65" charset="-120"/>
                <a:cs typeface="Times New Roman" panose="02020603050405020304" pitchFamily="18" charset="0"/>
              </a:rPr>
              <a:t>月</a:t>
            </a:r>
            <a:r>
              <a:rPr kumimoji="0" lang="en-US" altLang="zh-TW" sz="2200" b="1" dirty="0">
                <a:solidFill>
                  <a:srgbClr val="00007D"/>
                </a:solidFill>
                <a:ea typeface="標楷體" pitchFamily="65" charset="-120"/>
                <a:cs typeface="Times New Roman" panose="02020603050405020304" pitchFamily="18" charset="0"/>
              </a:rPr>
              <a:t>16</a:t>
            </a:r>
            <a:r>
              <a:rPr kumimoji="0" lang="zh-TW" altLang="en-US" sz="2200" b="1" dirty="0">
                <a:solidFill>
                  <a:srgbClr val="00007D"/>
                </a:solidFill>
                <a:ea typeface="標楷體" pitchFamily="65" charset="-120"/>
                <a:cs typeface="Times New Roman" panose="02020603050405020304" pitchFamily="18" charset="0"/>
              </a:rPr>
              <a:t>日公告「臺南市學甲區可優先推動漁業經營結合綠能之區位範圍」，總面積</a:t>
            </a:r>
            <a:r>
              <a:rPr kumimoji="0" lang="en-US" altLang="zh-TW" sz="2200" b="1" dirty="0">
                <a:solidFill>
                  <a:srgbClr val="00007D"/>
                </a:solidFill>
                <a:ea typeface="標楷體" pitchFamily="65" charset="-120"/>
                <a:cs typeface="Times New Roman" panose="02020603050405020304" pitchFamily="18" charset="0"/>
              </a:rPr>
              <a:t>358.16</a:t>
            </a:r>
            <a:r>
              <a:rPr kumimoji="0" lang="zh-TW" altLang="en-US" sz="2200" b="1" dirty="0">
                <a:solidFill>
                  <a:srgbClr val="00007D"/>
                </a:solidFill>
                <a:ea typeface="標楷體" pitchFamily="65" charset="-120"/>
                <a:cs typeface="Times New Roman" panose="02020603050405020304" pitchFamily="18" charset="0"/>
              </a:rPr>
              <a:t>公頃。</a:t>
            </a:r>
            <a:endParaRPr kumimoji="0" lang="en-US" altLang="zh-TW" sz="2200" b="1" dirty="0">
              <a:solidFill>
                <a:srgbClr val="00007D"/>
              </a:solidFill>
              <a:ea typeface="標楷體" pitchFamily="65" charset="-120"/>
              <a:cs typeface="Times New Roman" panose="02020603050405020304" pitchFamily="18" charset="0"/>
            </a:endParaRPr>
          </a:p>
          <a:p>
            <a:pPr marL="987425" lvl="1" indent="-530225" algn="just">
              <a:spcBef>
                <a:spcPts val="600"/>
              </a:spcBef>
            </a:pPr>
            <a:r>
              <a:rPr kumimoji="0" lang="zh-TW" altLang="en-US" sz="2200" b="1" dirty="0">
                <a:solidFill>
                  <a:srgbClr val="00007D"/>
                </a:solidFill>
                <a:ea typeface="標楷體" pitchFamily="65" charset="-120"/>
                <a:cs typeface="Times New Roman" panose="02020603050405020304" pitchFamily="18" charset="0"/>
              </a:rPr>
              <a:t>五、</a:t>
            </a:r>
            <a:r>
              <a:rPr kumimoji="0" lang="en-US" altLang="zh-TW" sz="2200" b="1" dirty="0">
                <a:solidFill>
                  <a:srgbClr val="00007D"/>
                </a:solidFill>
                <a:ea typeface="標楷體" pitchFamily="65" charset="-120"/>
                <a:cs typeface="Times New Roman" panose="02020603050405020304" pitchFamily="18" charset="0"/>
              </a:rPr>
              <a:t>110</a:t>
            </a:r>
            <a:r>
              <a:rPr kumimoji="0" lang="zh-TW" altLang="en-US" sz="2200" b="1" dirty="0">
                <a:solidFill>
                  <a:srgbClr val="00007D"/>
                </a:solidFill>
                <a:ea typeface="標楷體" pitchFamily="65" charset="-120"/>
                <a:cs typeface="Times New Roman" panose="02020603050405020304" pitchFamily="18" charset="0"/>
              </a:rPr>
              <a:t>年</a:t>
            </a:r>
            <a:r>
              <a:rPr kumimoji="0" lang="en-US" altLang="zh-TW" sz="2200" b="1" dirty="0">
                <a:solidFill>
                  <a:srgbClr val="00007D"/>
                </a:solidFill>
                <a:ea typeface="標楷體" pitchFamily="65" charset="-120"/>
                <a:cs typeface="Times New Roman" panose="02020603050405020304" pitchFamily="18" charset="0"/>
              </a:rPr>
              <a:t>9</a:t>
            </a:r>
            <a:r>
              <a:rPr kumimoji="0" lang="zh-TW" altLang="en-US" sz="2200" b="1" dirty="0">
                <a:solidFill>
                  <a:srgbClr val="00007D"/>
                </a:solidFill>
                <a:ea typeface="標楷體" pitchFamily="65" charset="-120"/>
                <a:cs typeface="Times New Roman" panose="02020603050405020304" pitchFamily="18" charset="0"/>
              </a:rPr>
              <a:t>月</a:t>
            </a:r>
            <a:r>
              <a:rPr kumimoji="0" lang="en-US" altLang="zh-TW" sz="2200" b="1" dirty="0">
                <a:solidFill>
                  <a:srgbClr val="00007D"/>
                </a:solidFill>
                <a:ea typeface="標楷體" pitchFamily="65" charset="-120"/>
                <a:cs typeface="Times New Roman" panose="02020603050405020304" pitchFamily="18" charset="0"/>
              </a:rPr>
              <a:t>28</a:t>
            </a:r>
            <a:r>
              <a:rPr kumimoji="0" lang="zh-TW" altLang="en-US" sz="2200" b="1" dirty="0">
                <a:solidFill>
                  <a:srgbClr val="00007D"/>
                </a:solidFill>
                <a:ea typeface="標楷體" pitchFamily="65" charset="-120"/>
                <a:cs typeface="Times New Roman" panose="02020603050405020304" pitchFamily="18" charset="0"/>
              </a:rPr>
              <a:t>日公告「嘉義縣布袋鎮及義竹鄉可優先推動漁業經營結合綠能之區位範圍」，總面積</a:t>
            </a:r>
            <a:r>
              <a:rPr kumimoji="0" lang="en-US" altLang="zh-TW" sz="2200" b="1" dirty="0">
                <a:solidFill>
                  <a:srgbClr val="00007D"/>
                </a:solidFill>
                <a:ea typeface="標楷體" pitchFamily="65" charset="-120"/>
                <a:cs typeface="Times New Roman" panose="02020603050405020304" pitchFamily="18" charset="0"/>
              </a:rPr>
              <a:t>801.22</a:t>
            </a:r>
            <a:r>
              <a:rPr kumimoji="0" lang="zh-TW" altLang="en-US" sz="2200" b="1" dirty="0">
                <a:solidFill>
                  <a:srgbClr val="00007D"/>
                </a:solidFill>
                <a:ea typeface="標楷體" pitchFamily="65" charset="-120"/>
                <a:cs typeface="Times New Roman" panose="02020603050405020304" pitchFamily="18" charset="0"/>
              </a:rPr>
              <a:t>公頃。</a:t>
            </a:r>
            <a:endParaRPr kumimoji="0" lang="en-US" altLang="zh-TW" sz="2200" b="1" dirty="0">
              <a:solidFill>
                <a:srgbClr val="00007D"/>
              </a:solidFill>
              <a:ea typeface="標楷體" pitchFamily="65" charset="-120"/>
              <a:cs typeface="Times New Roman" panose="02020603050405020304" pitchFamily="18" charset="0"/>
            </a:endParaRPr>
          </a:p>
          <a:p>
            <a:pPr marL="987425" lvl="1" indent="-530225" algn="just">
              <a:spcBef>
                <a:spcPts val="600"/>
              </a:spcBef>
            </a:pPr>
            <a:r>
              <a:rPr kumimoji="0" lang="zh-TW" altLang="en-US" sz="2200" b="1" dirty="0">
                <a:solidFill>
                  <a:srgbClr val="00007D"/>
                </a:solidFill>
                <a:ea typeface="標楷體" pitchFamily="65" charset="-120"/>
                <a:cs typeface="Times New Roman" panose="02020603050405020304" pitchFamily="18" charset="0"/>
              </a:rPr>
              <a:t>六、</a:t>
            </a:r>
            <a:r>
              <a:rPr kumimoji="0" lang="en-US" altLang="zh-TW" sz="2200" b="1" dirty="0">
                <a:solidFill>
                  <a:srgbClr val="00007D"/>
                </a:solidFill>
                <a:ea typeface="標楷體" pitchFamily="65" charset="-120"/>
                <a:cs typeface="Times New Roman" panose="02020603050405020304" pitchFamily="18" charset="0"/>
              </a:rPr>
              <a:t>110</a:t>
            </a:r>
            <a:r>
              <a:rPr kumimoji="0" lang="zh-TW" altLang="en-US" sz="2200" b="1" dirty="0">
                <a:solidFill>
                  <a:srgbClr val="00007D"/>
                </a:solidFill>
                <a:ea typeface="標楷體" pitchFamily="65" charset="-120"/>
                <a:cs typeface="Times New Roman" panose="02020603050405020304" pitchFamily="18" charset="0"/>
              </a:rPr>
              <a:t>年</a:t>
            </a:r>
            <a:r>
              <a:rPr kumimoji="0" lang="en-US" altLang="zh-TW" sz="2200" b="1" dirty="0">
                <a:solidFill>
                  <a:srgbClr val="00007D"/>
                </a:solidFill>
                <a:ea typeface="標楷體" pitchFamily="65" charset="-120"/>
                <a:cs typeface="Times New Roman" panose="02020603050405020304" pitchFamily="18" charset="0"/>
              </a:rPr>
              <a:t>10</a:t>
            </a:r>
            <a:r>
              <a:rPr kumimoji="0" lang="zh-TW" altLang="en-US" sz="2200" b="1" dirty="0">
                <a:solidFill>
                  <a:srgbClr val="00007D"/>
                </a:solidFill>
                <a:ea typeface="標楷體" pitchFamily="65" charset="-120"/>
                <a:cs typeface="Times New Roman" panose="02020603050405020304" pitchFamily="18" charset="0"/>
              </a:rPr>
              <a:t>月</a:t>
            </a:r>
            <a:r>
              <a:rPr kumimoji="0" lang="en-US" altLang="zh-TW" sz="2200" b="1" dirty="0">
                <a:solidFill>
                  <a:srgbClr val="00007D"/>
                </a:solidFill>
                <a:ea typeface="標楷體" pitchFamily="65" charset="-120"/>
                <a:cs typeface="Times New Roman" panose="02020603050405020304" pitchFamily="18" charset="0"/>
              </a:rPr>
              <a:t>18</a:t>
            </a:r>
            <a:r>
              <a:rPr kumimoji="0" lang="zh-TW" altLang="en-US" sz="2200" b="1" dirty="0">
                <a:solidFill>
                  <a:srgbClr val="00007D"/>
                </a:solidFill>
                <a:ea typeface="標楷體" pitchFamily="65" charset="-120"/>
                <a:cs typeface="Times New Roman" panose="02020603050405020304" pitchFamily="18" charset="0"/>
              </a:rPr>
              <a:t>日公告「高雄市茄萣區、湖內區、路竹區、岡山區及阿蓮區可優先推動漁業經營結合綠能之區位範圍」，總面積</a:t>
            </a:r>
            <a:r>
              <a:rPr kumimoji="0" lang="en-US" altLang="zh-TW" sz="2200" b="1" dirty="0">
                <a:solidFill>
                  <a:srgbClr val="00007D"/>
                </a:solidFill>
                <a:ea typeface="標楷體" pitchFamily="65" charset="-120"/>
                <a:cs typeface="Times New Roman" panose="02020603050405020304" pitchFamily="18" charset="0"/>
              </a:rPr>
              <a:t>1,176.99</a:t>
            </a:r>
            <a:r>
              <a:rPr kumimoji="0" lang="zh-TW" altLang="en-US" sz="2200" b="1" dirty="0">
                <a:solidFill>
                  <a:srgbClr val="00007D"/>
                </a:solidFill>
                <a:ea typeface="標楷體" pitchFamily="65" charset="-120"/>
                <a:cs typeface="Times New Roman" panose="02020603050405020304" pitchFamily="18" charset="0"/>
              </a:rPr>
              <a:t>公頃。</a:t>
            </a:r>
            <a:endParaRPr kumimoji="0" lang="en-US" altLang="zh-TW" sz="2200" b="1" dirty="0">
              <a:solidFill>
                <a:srgbClr val="00007D"/>
              </a:solidFill>
              <a:ea typeface="標楷體" pitchFamily="65" charset="-120"/>
              <a:cs typeface="Times New Roman" panose="02020603050405020304" pitchFamily="18" charset="0"/>
            </a:endParaRPr>
          </a:p>
          <a:p>
            <a:pPr marL="987425" lvl="1" indent="-530225" algn="just">
              <a:spcBef>
                <a:spcPts val="600"/>
              </a:spcBef>
            </a:pPr>
            <a:r>
              <a:rPr kumimoji="0" lang="zh-TW" altLang="en-US" sz="2200" b="1" dirty="0">
                <a:solidFill>
                  <a:srgbClr val="00007D"/>
                </a:solidFill>
                <a:ea typeface="標楷體" pitchFamily="65" charset="-120"/>
                <a:cs typeface="Times New Roman" panose="02020603050405020304" pitchFamily="18" charset="0"/>
              </a:rPr>
              <a:t>七、</a:t>
            </a:r>
            <a:r>
              <a:rPr kumimoji="0" lang="en-US" altLang="zh-TW" sz="2200" b="1" dirty="0">
                <a:solidFill>
                  <a:srgbClr val="00007D"/>
                </a:solidFill>
                <a:ea typeface="標楷體" pitchFamily="65" charset="-120"/>
                <a:cs typeface="Times New Roman" panose="02020603050405020304" pitchFamily="18" charset="0"/>
              </a:rPr>
              <a:t>110</a:t>
            </a:r>
            <a:r>
              <a:rPr kumimoji="0" lang="zh-TW" altLang="en-US" sz="2200" b="1" dirty="0">
                <a:solidFill>
                  <a:srgbClr val="00007D"/>
                </a:solidFill>
                <a:ea typeface="標楷體" pitchFamily="65" charset="-120"/>
                <a:cs typeface="Times New Roman" panose="02020603050405020304" pitchFamily="18" charset="0"/>
              </a:rPr>
              <a:t>年</a:t>
            </a:r>
            <a:r>
              <a:rPr kumimoji="0" lang="en-US" altLang="zh-TW" sz="2200" b="1" dirty="0">
                <a:solidFill>
                  <a:srgbClr val="00007D"/>
                </a:solidFill>
                <a:ea typeface="標楷體" pitchFamily="65" charset="-120"/>
                <a:cs typeface="Times New Roman" panose="02020603050405020304" pitchFamily="18" charset="0"/>
              </a:rPr>
              <a:t>10</a:t>
            </a:r>
            <a:r>
              <a:rPr kumimoji="0" lang="zh-TW" altLang="en-US" sz="2200" b="1" dirty="0">
                <a:solidFill>
                  <a:srgbClr val="00007D"/>
                </a:solidFill>
                <a:ea typeface="標楷體" pitchFamily="65" charset="-120"/>
                <a:cs typeface="Times New Roman" panose="02020603050405020304" pitchFamily="18" charset="0"/>
              </a:rPr>
              <a:t>月</a:t>
            </a:r>
            <a:r>
              <a:rPr kumimoji="0" lang="en-US" altLang="zh-TW" sz="2200" b="1" dirty="0">
                <a:solidFill>
                  <a:srgbClr val="00007D"/>
                </a:solidFill>
                <a:ea typeface="標楷體" pitchFamily="65" charset="-120"/>
                <a:cs typeface="Times New Roman" panose="02020603050405020304" pitchFamily="18" charset="0"/>
              </a:rPr>
              <a:t>19</a:t>
            </a:r>
            <a:r>
              <a:rPr kumimoji="0" lang="zh-TW" altLang="en-US" sz="2200" b="1" dirty="0">
                <a:solidFill>
                  <a:srgbClr val="00007D"/>
                </a:solidFill>
                <a:ea typeface="標楷體" pitchFamily="65" charset="-120"/>
                <a:cs typeface="Times New Roman" panose="02020603050405020304" pitchFamily="18" charset="0"/>
              </a:rPr>
              <a:t>日公告「屏東縣新園鄉及林邊鄉可優先推動漁業經營結合綠能之區位範圍」，總面積</a:t>
            </a:r>
            <a:r>
              <a:rPr kumimoji="0" lang="en-US" altLang="zh-TW" sz="2200" b="1" dirty="0">
                <a:solidFill>
                  <a:srgbClr val="00007D"/>
                </a:solidFill>
                <a:ea typeface="標楷體" pitchFamily="65" charset="-120"/>
                <a:cs typeface="Times New Roman" panose="02020603050405020304" pitchFamily="18" charset="0"/>
              </a:rPr>
              <a:t>275.61</a:t>
            </a:r>
            <a:r>
              <a:rPr kumimoji="0" lang="zh-TW" altLang="en-US" sz="2200" b="1" dirty="0">
                <a:solidFill>
                  <a:srgbClr val="00007D"/>
                </a:solidFill>
                <a:ea typeface="標楷體" pitchFamily="65" charset="-120"/>
                <a:cs typeface="Times New Roman" panose="02020603050405020304" pitchFamily="18" charset="0"/>
              </a:rPr>
              <a:t>公頃。</a:t>
            </a:r>
            <a:endParaRPr kumimoji="0" lang="en-US" altLang="zh-TW" sz="2200" b="1" dirty="0">
              <a:solidFill>
                <a:srgbClr val="00007D"/>
              </a:solidFill>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32008694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854997"/>
            <a:ext cx="8892877" cy="4878259"/>
          </a:xfrm>
          <a:prstGeom prst="rect">
            <a:avLst/>
          </a:prstGeom>
          <a:ln w="19050">
            <a:solidFill>
              <a:schemeClr val="tx1"/>
            </a:solidFill>
          </a:ln>
        </p:spPr>
        <p:txBody>
          <a:bodyPr wrap="square">
            <a:spAutoFit/>
          </a:bodyPr>
          <a:lstStyle/>
          <a:p>
            <a:pPr algn="just">
              <a:spcBef>
                <a:spcPts val="600"/>
              </a:spcBef>
            </a:pPr>
            <a:r>
              <a:rPr lang="zh-TW" altLang="zh-TW" sz="2200" b="1" dirty="0">
                <a:solidFill>
                  <a:srgbClr val="006600"/>
                </a:solidFill>
                <a:ea typeface="標楷體" pitchFamily="65" charset="-120"/>
              </a:rPr>
              <a:t>第</a:t>
            </a:r>
            <a:r>
              <a:rPr lang="zh-TW" altLang="en-US" sz="2200" b="1" dirty="0">
                <a:solidFill>
                  <a:srgbClr val="006600"/>
                </a:solidFill>
                <a:ea typeface="標楷體" pitchFamily="65" charset="-120"/>
              </a:rPr>
              <a:t>三十</a:t>
            </a:r>
            <a:r>
              <a:rPr lang="zh-TW" altLang="zh-TW" sz="2200" b="1" dirty="0">
                <a:solidFill>
                  <a:srgbClr val="006600"/>
                </a:solidFill>
                <a:ea typeface="標楷體" pitchFamily="65" charset="-120"/>
              </a:rPr>
              <a:t>條</a:t>
            </a:r>
            <a:r>
              <a:rPr lang="zh-TW" altLang="zh-TW" sz="2200" b="1" dirty="0">
                <a:solidFill>
                  <a:srgbClr val="292929"/>
                </a:solidFill>
                <a:ea typeface="標楷體" panose="03000509000000000000" pitchFamily="65" charset="-120"/>
                <a:cs typeface="Times New Roman" panose="02020603050405020304" pitchFamily="18" charset="0"/>
              </a:rPr>
              <a:t> </a:t>
            </a:r>
            <a:endParaRPr lang="en-US" altLang="zh-TW" sz="2200" b="1" dirty="0">
              <a:solidFill>
                <a:srgbClr val="292929"/>
              </a:solidFill>
              <a:ea typeface="標楷體" panose="03000509000000000000" pitchFamily="65" charset="-120"/>
              <a:cs typeface="Times New Roman" panose="02020603050405020304" pitchFamily="18" charset="0"/>
            </a:endParaRPr>
          </a:p>
          <a:p>
            <a:pPr algn="just">
              <a:spcBef>
                <a:spcPts val="600"/>
              </a:spcBef>
            </a:pPr>
            <a:r>
              <a:rPr lang="zh-TW" altLang="zh-TW" sz="2200" b="1" u="sng" dirty="0">
                <a:ea typeface="標楷體" panose="03000509000000000000" pitchFamily="65" charset="-120"/>
                <a:cs typeface="Times New Roman" panose="02020603050405020304" pitchFamily="18" charset="0"/>
              </a:rPr>
              <a:t>非附屬設置於農業設施之綠能設施</a:t>
            </a:r>
            <a:r>
              <a:rPr lang="zh-TW" altLang="zh-TW" sz="2200" b="1" dirty="0">
                <a:ea typeface="標楷體" panose="03000509000000000000" pitchFamily="65" charset="-120"/>
                <a:cs typeface="Times New Roman" panose="02020603050405020304" pitchFamily="18" charset="0"/>
              </a:rPr>
              <a:t>，申請免與農業經營使用相結合，以位於下列區位者為限：</a:t>
            </a:r>
          </a:p>
          <a:p>
            <a:pPr marL="625475" indent="-625475" algn="just" eaLnBrk="0">
              <a:spcBef>
                <a:spcPts val="600"/>
              </a:spcBef>
            </a:pPr>
            <a:r>
              <a:rPr lang="zh-TW" altLang="zh-TW" sz="2200" b="1" dirty="0">
                <a:ea typeface="標楷體" panose="03000509000000000000" pitchFamily="65" charset="-120"/>
                <a:cs typeface="Times New Roman" panose="02020603050405020304" pitchFamily="18" charset="0"/>
              </a:rPr>
              <a:t>一、經濟部公告之嚴重地層下陷地區內，屬</a:t>
            </a:r>
            <a:r>
              <a:rPr lang="zh-TW" altLang="zh-TW" sz="2200" b="1" u="sng" dirty="0">
                <a:solidFill>
                  <a:srgbClr val="FF0000"/>
                </a:solidFill>
                <a:ea typeface="標楷體" panose="03000509000000000000" pitchFamily="65" charset="-120"/>
                <a:cs typeface="Times New Roman" panose="02020603050405020304" pitchFamily="18" charset="0"/>
              </a:rPr>
              <a:t>不利農業經營</a:t>
            </a:r>
            <a:r>
              <a:rPr lang="zh-TW" altLang="zh-TW" sz="2200" b="1" dirty="0">
                <a:ea typeface="標楷體" panose="03000509000000000000" pitchFamily="65" charset="-120"/>
                <a:cs typeface="Times New Roman" panose="02020603050405020304" pitchFamily="18" charset="0"/>
              </a:rPr>
              <a:t>之農業用地。</a:t>
            </a:r>
          </a:p>
          <a:p>
            <a:pPr marL="625475" indent="-625475" algn="just" eaLnBrk="0">
              <a:spcBef>
                <a:spcPts val="600"/>
              </a:spcBef>
            </a:pPr>
            <a:r>
              <a:rPr lang="zh-TW" altLang="zh-TW" sz="2200" b="1" dirty="0">
                <a:ea typeface="標楷體" panose="03000509000000000000" pitchFamily="65" charset="-120"/>
                <a:cs typeface="Times New Roman" panose="02020603050405020304" pitchFamily="18" charset="0"/>
              </a:rPr>
              <a:t>二、土壤及地下水污染整治法公告之污染控制場址、污染整治場址或污染管制區。</a:t>
            </a:r>
          </a:p>
          <a:p>
            <a:pPr marL="625475" indent="-625475" algn="just">
              <a:spcBef>
                <a:spcPts val="600"/>
              </a:spcBef>
            </a:pPr>
            <a:r>
              <a:rPr lang="zh-TW" altLang="zh-TW" sz="2200" b="1" dirty="0">
                <a:ea typeface="標楷體" panose="03000509000000000000" pitchFamily="65" charset="-120"/>
                <a:cs typeface="Times New Roman" panose="02020603050405020304" pitchFamily="18" charset="0"/>
              </a:rPr>
              <a:t>三、經濟部一百零三年十一月十二日訂定</a:t>
            </a:r>
            <a:r>
              <a:rPr lang="zh-TW" altLang="zh-TW" sz="2200" b="1" dirty="0">
                <a:solidFill>
                  <a:srgbClr val="FF0000"/>
                </a:solidFill>
                <a:ea typeface="標楷體" panose="03000509000000000000" pitchFamily="65" charset="-120"/>
                <a:cs typeface="Times New Roman" panose="02020603050405020304" pitchFamily="18" charset="0"/>
              </a:rPr>
              <a:t>陸上盜濫採土石坑洞善後處理計畫列管有案</a:t>
            </a:r>
            <a:r>
              <a:rPr lang="zh-TW" altLang="zh-TW" sz="2200" b="1" dirty="0">
                <a:ea typeface="標楷體" panose="03000509000000000000" pitchFamily="65" charset="-120"/>
                <a:cs typeface="Times New Roman" panose="02020603050405020304" pitchFamily="18" charset="0"/>
              </a:rPr>
              <a:t>之</a:t>
            </a:r>
            <a:r>
              <a:rPr lang="zh-TW" altLang="zh-TW" sz="2200" b="1" dirty="0">
                <a:solidFill>
                  <a:srgbClr val="FF0000"/>
                </a:solidFill>
                <a:ea typeface="標楷體" panose="03000509000000000000" pitchFamily="65" charset="-120"/>
                <a:cs typeface="Times New Roman" panose="02020603050405020304" pitchFamily="18" charset="0"/>
              </a:rPr>
              <a:t>國有農業用地</a:t>
            </a:r>
            <a:r>
              <a:rPr lang="zh-TW" altLang="zh-TW" sz="2200" b="1" dirty="0">
                <a:ea typeface="標楷體" panose="03000509000000000000" pitchFamily="65" charset="-120"/>
                <a:cs typeface="Times New Roman" panose="02020603050405020304" pitchFamily="18" charset="0"/>
              </a:rPr>
              <a:t>，並經</a:t>
            </a:r>
            <a:r>
              <a:rPr lang="zh-TW" altLang="zh-TW" sz="2200" b="1" dirty="0">
                <a:solidFill>
                  <a:srgbClr val="FF0000"/>
                </a:solidFill>
                <a:ea typeface="標楷體" panose="03000509000000000000" pitchFamily="65" charset="-120"/>
                <a:cs typeface="Times New Roman" panose="02020603050405020304" pitchFamily="18" charset="0"/>
              </a:rPr>
              <a:t>直轄市、縣</a:t>
            </a:r>
            <a:r>
              <a:rPr lang="zh-TW" altLang="en-US" sz="2200" b="1" dirty="0">
                <a:solidFill>
                  <a:srgbClr val="FF0000"/>
                </a:solidFill>
                <a:ea typeface="標楷體" panose="03000509000000000000" pitchFamily="65" charset="-120"/>
                <a:cs typeface="Times New Roman" panose="02020603050405020304" pitchFamily="18" charset="0"/>
              </a:rPr>
              <a:t>（</a:t>
            </a:r>
            <a:r>
              <a:rPr lang="zh-TW" altLang="zh-TW" sz="2200" b="1" dirty="0">
                <a:solidFill>
                  <a:srgbClr val="FF0000"/>
                </a:solidFill>
                <a:ea typeface="標楷體" panose="03000509000000000000" pitchFamily="65" charset="-120"/>
                <a:cs typeface="Times New Roman" panose="02020603050405020304" pitchFamily="18" charset="0"/>
              </a:rPr>
              <a:t>市</a:t>
            </a:r>
            <a:r>
              <a:rPr lang="zh-TW" altLang="en-US" sz="2200" b="1" dirty="0">
                <a:solidFill>
                  <a:srgbClr val="FF0000"/>
                </a:solidFill>
                <a:ea typeface="標楷體" panose="03000509000000000000" pitchFamily="65" charset="-120"/>
                <a:cs typeface="Times New Roman" panose="02020603050405020304" pitchFamily="18" charset="0"/>
              </a:rPr>
              <a:t>）</a:t>
            </a:r>
            <a:r>
              <a:rPr lang="zh-TW" altLang="zh-TW" sz="2200" b="1" dirty="0">
                <a:solidFill>
                  <a:srgbClr val="FF0000"/>
                </a:solidFill>
                <a:ea typeface="標楷體" panose="03000509000000000000" pitchFamily="65" charset="-120"/>
                <a:cs typeface="Times New Roman" panose="02020603050405020304" pitchFamily="18" charset="0"/>
              </a:rPr>
              <a:t>政府整體規劃</a:t>
            </a:r>
            <a:r>
              <a:rPr lang="zh-TW" altLang="zh-TW" sz="2200" b="1" dirty="0">
                <a:ea typeface="標楷體" panose="03000509000000000000" pitchFamily="65" charset="-120"/>
                <a:cs typeface="Times New Roman" panose="02020603050405020304" pitchFamily="18" charset="0"/>
              </a:rPr>
              <a:t>者。</a:t>
            </a:r>
            <a:endParaRPr lang="en-US" altLang="zh-TW" sz="2200" b="1" dirty="0">
              <a:ea typeface="標楷體" panose="03000509000000000000" pitchFamily="65" charset="-120"/>
              <a:cs typeface="Times New Roman" panose="02020603050405020304" pitchFamily="18" charset="0"/>
            </a:endParaRPr>
          </a:p>
          <a:p>
            <a:pPr algn="just">
              <a:spcBef>
                <a:spcPts val="600"/>
              </a:spcBef>
            </a:pPr>
            <a:r>
              <a:rPr lang="zh-TW" altLang="zh-TW" sz="2200" b="1" dirty="0">
                <a:ea typeface="標楷體" panose="03000509000000000000" pitchFamily="65" charset="-120"/>
                <a:cs typeface="Times New Roman" panose="02020603050405020304" pitchFamily="18" charset="0"/>
              </a:rPr>
              <a:t>前項第一款所稱</a:t>
            </a:r>
            <a:r>
              <a:rPr lang="zh-TW" altLang="zh-TW" sz="2200" b="1" u="sng" dirty="0">
                <a:solidFill>
                  <a:srgbClr val="FF0000"/>
                </a:solidFill>
                <a:ea typeface="標楷體" panose="03000509000000000000" pitchFamily="65" charset="-120"/>
                <a:cs typeface="Times New Roman" panose="02020603050405020304" pitchFamily="18" charset="0"/>
              </a:rPr>
              <a:t>不利農業經營</a:t>
            </a:r>
            <a:r>
              <a:rPr lang="zh-TW" altLang="zh-TW" sz="2200" b="1" dirty="0">
                <a:ea typeface="標楷體" panose="03000509000000000000" pitchFamily="65" charset="-120"/>
                <a:cs typeface="Times New Roman" panose="02020603050405020304" pitchFamily="18" charset="0"/>
              </a:rPr>
              <a:t>之農業用地，由直轄市、縣</a:t>
            </a:r>
            <a:r>
              <a:rPr lang="zh-TW" altLang="en-US" sz="2200" b="1" dirty="0">
                <a:ea typeface="標楷體" panose="03000509000000000000" pitchFamily="65" charset="-120"/>
                <a:cs typeface="Times New Roman" panose="02020603050405020304" pitchFamily="18" charset="0"/>
              </a:rPr>
              <a:t>（</a:t>
            </a:r>
            <a:r>
              <a:rPr lang="zh-TW" altLang="zh-TW" sz="2200" b="1" dirty="0">
                <a:ea typeface="標楷體" panose="03000509000000000000" pitchFamily="65" charset="-120"/>
                <a:cs typeface="Times New Roman" panose="02020603050405020304" pitchFamily="18" charset="0"/>
              </a:rPr>
              <a:t>市</a:t>
            </a:r>
            <a:r>
              <a:rPr lang="zh-TW" altLang="en-US" sz="2200" b="1" dirty="0">
                <a:ea typeface="標楷體" panose="03000509000000000000" pitchFamily="65" charset="-120"/>
                <a:cs typeface="Times New Roman" panose="02020603050405020304" pitchFamily="18" charset="0"/>
              </a:rPr>
              <a:t>）</a:t>
            </a:r>
            <a:r>
              <a:rPr lang="zh-TW" altLang="zh-TW" sz="2200" b="1" dirty="0">
                <a:ea typeface="標楷體" panose="03000509000000000000" pitchFamily="65" charset="-120"/>
                <a:cs typeface="Times New Roman" panose="02020603050405020304" pitchFamily="18" charset="0"/>
              </a:rPr>
              <a:t>主管機關，依中央主管機關所定之劃設作業規定，研提劃設區位，送中央主管機關審議並公告。中央主管機關並得邀集相關領域之學者、專家，組成審議小組審議之。</a:t>
            </a:r>
          </a:p>
        </p:txBody>
      </p:sp>
      <p:sp>
        <p:nvSpPr>
          <p:cNvPr id="3" name="Rectangle 7"/>
          <p:cNvSpPr>
            <a:spLocks noChangeArrowheads="1"/>
          </p:cNvSpPr>
          <p:nvPr/>
        </p:nvSpPr>
        <p:spPr bwMode="auto">
          <a:xfrm>
            <a:off x="107504" y="5824116"/>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1</a:t>
            </a:r>
            <a:endParaRPr lang="zh-TW" altLang="en-US" sz="2800" dirty="0">
              <a:solidFill>
                <a:srgbClr val="006600"/>
              </a:solidFill>
            </a:endParaRPr>
          </a:p>
        </p:txBody>
      </p:sp>
      <p:sp>
        <p:nvSpPr>
          <p:cNvPr id="4" name="矩形 3"/>
          <p:cNvSpPr/>
          <p:nvPr/>
        </p:nvSpPr>
        <p:spPr>
          <a:xfrm>
            <a:off x="1259632" y="5725705"/>
            <a:ext cx="7884368" cy="1107996"/>
          </a:xfrm>
          <a:prstGeom prst="rect">
            <a:avLst/>
          </a:prstGeom>
        </p:spPr>
        <p:txBody>
          <a:bodyPr wrap="square">
            <a:spAutoFit/>
          </a:bodyPr>
          <a:lstStyle/>
          <a:p>
            <a:pPr marL="263525" indent="-263525"/>
            <a:r>
              <a:rPr kumimoji="0" lang="zh-TW" altLang="zh-TW" sz="2200" b="1" dirty="0">
                <a:solidFill>
                  <a:srgbClr val="00007D"/>
                </a:solidFill>
                <a:ea typeface="標楷體" pitchFamily="65" charset="-120"/>
                <a:cs typeface="Times New Roman" panose="02020603050405020304" pitchFamily="18" charset="0"/>
              </a:rPr>
              <a:t>＊</a:t>
            </a:r>
            <a:r>
              <a:rPr kumimoji="0" lang="en-US" altLang="zh-TW" sz="2200" b="1" dirty="0">
                <a:solidFill>
                  <a:srgbClr val="FF0000"/>
                </a:solidFill>
                <a:ea typeface="標楷體" pitchFamily="65" charset="-120"/>
                <a:cs typeface="Times New Roman" panose="02020603050405020304" pitchFamily="18" charset="0"/>
              </a:rPr>
              <a:t>104</a:t>
            </a:r>
            <a:r>
              <a:rPr kumimoji="0" lang="zh-TW" altLang="en-US" sz="2200" b="1" dirty="0">
                <a:solidFill>
                  <a:srgbClr val="FF0000"/>
                </a:solidFill>
                <a:ea typeface="標楷體" pitchFamily="65" charset="-120"/>
                <a:cs typeface="Times New Roman" panose="02020603050405020304" pitchFamily="18" charset="0"/>
              </a:rPr>
              <a:t>年</a:t>
            </a:r>
            <a:r>
              <a:rPr kumimoji="0" lang="en-US" altLang="zh-TW" sz="2200" b="1" dirty="0">
                <a:solidFill>
                  <a:srgbClr val="FF0000"/>
                </a:solidFill>
                <a:ea typeface="標楷體" pitchFamily="65" charset="-120"/>
                <a:cs typeface="Times New Roman" panose="02020603050405020304" pitchFamily="18" charset="0"/>
              </a:rPr>
              <a:t>8</a:t>
            </a:r>
            <a:r>
              <a:rPr kumimoji="0" lang="zh-TW" altLang="zh-TW" sz="2200" b="1" dirty="0">
                <a:solidFill>
                  <a:srgbClr val="FF0000"/>
                </a:solidFill>
                <a:ea typeface="標楷體" pitchFamily="65" charset="-120"/>
                <a:cs typeface="Times New Roman" panose="02020603050405020304" pitchFamily="18" charset="0"/>
              </a:rPr>
              <a:t>月</a:t>
            </a:r>
            <a:r>
              <a:rPr kumimoji="0" lang="en-US" altLang="zh-TW" sz="2200" b="1" dirty="0">
                <a:solidFill>
                  <a:srgbClr val="FF0000"/>
                </a:solidFill>
                <a:ea typeface="標楷體" pitchFamily="65" charset="-120"/>
                <a:cs typeface="Times New Roman" panose="02020603050405020304" pitchFamily="18" charset="0"/>
              </a:rPr>
              <a:t>14</a:t>
            </a:r>
            <a:r>
              <a:rPr kumimoji="0" lang="zh-TW" altLang="zh-TW" sz="2200" b="1" dirty="0">
                <a:solidFill>
                  <a:srgbClr val="FF0000"/>
                </a:solidFill>
                <a:ea typeface="標楷體" pitchFamily="65" charset="-120"/>
                <a:cs typeface="Times New Roman" panose="02020603050405020304" pitchFamily="18" charset="0"/>
              </a:rPr>
              <a:t>日</a:t>
            </a:r>
            <a:r>
              <a:rPr kumimoji="0" lang="zh-TW" altLang="en-US" sz="2200" b="1" dirty="0">
                <a:solidFill>
                  <a:srgbClr val="FF0000"/>
                </a:solidFill>
                <a:ea typeface="標楷體" pitchFamily="65" charset="-120"/>
                <a:cs typeface="Times New Roman" panose="02020603050405020304" pitchFamily="18" charset="0"/>
              </a:rPr>
              <a:t>、</a:t>
            </a:r>
            <a:r>
              <a:rPr kumimoji="0" lang="en-US" altLang="zh-TW" sz="2200" b="1" dirty="0">
                <a:solidFill>
                  <a:srgbClr val="FF0000"/>
                </a:solidFill>
                <a:ea typeface="標楷體" pitchFamily="65" charset="-120"/>
                <a:cs typeface="Times New Roman" panose="02020603050405020304" pitchFamily="18" charset="0"/>
              </a:rPr>
              <a:t>106</a:t>
            </a:r>
            <a:r>
              <a:rPr kumimoji="0" lang="zh-TW" altLang="en-US" sz="2200" b="1" dirty="0">
                <a:solidFill>
                  <a:srgbClr val="FF0000"/>
                </a:solidFill>
                <a:ea typeface="標楷體" pitchFamily="65" charset="-120"/>
                <a:cs typeface="Times New Roman" panose="02020603050405020304" pitchFamily="18" charset="0"/>
              </a:rPr>
              <a:t>年</a:t>
            </a:r>
            <a:r>
              <a:rPr kumimoji="0" lang="en-US" altLang="zh-TW" sz="2200" b="1" dirty="0">
                <a:solidFill>
                  <a:srgbClr val="FF0000"/>
                </a:solidFill>
                <a:ea typeface="標楷體" pitchFamily="65" charset="-120"/>
                <a:cs typeface="Times New Roman" panose="02020603050405020304" pitchFamily="18" charset="0"/>
              </a:rPr>
              <a:t>9</a:t>
            </a:r>
            <a:r>
              <a:rPr kumimoji="0" lang="zh-TW" altLang="en-US" sz="2200" b="1" dirty="0">
                <a:solidFill>
                  <a:srgbClr val="FF0000"/>
                </a:solidFill>
                <a:ea typeface="標楷體" pitchFamily="65" charset="-120"/>
                <a:cs typeface="Times New Roman" panose="02020603050405020304" pitchFamily="18" charset="0"/>
              </a:rPr>
              <a:t>月</a:t>
            </a:r>
            <a:r>
              <a:rPr kumimoji="0" lang="en-US" altLang="zh-TW" sz="2200" b="1" dirty="0">
                <a:solidFill>
                  <a:srgbClr val="FF0000"/>
                </a:solidFill>
                <a:ea typeface="標楷體" pitchFamily="65" charset="-120"/>
                <a:cs typeface="Times New Roman" panose="02020603050405020304" pitchFamily="18" charset="0"/>
              </a:rPr>
              <a:t>21</a:t>
            </a:r>
            <a:r>
              <a:rPr kumimoji="0" lang="zh-TW" altLang="en-US" sz="2200" b="1" dirty="0">
                <a:solidFill>
                  <a:srgbClr val="FF0000"/>
                </a:solidFill>
                <a:ea typeface="標楷體" pitchFamily="65" charset="-120"/>
                <a:cs typeface="Times New Roman" panose="02020603050405020304" pitchFamily="18" charset="0"/>
              </a:rPr>
              <a:t>日</a:t>
            </a:r>
            <a:r>
              <a:rPr kumimoji="0" lang="zh-TW" altLang="zh-TW" sz="2200" b="1" dirty="0">
                <a:solidFill>
                  <a:srgbClr val="FF0000"/>
                </a:solidFill>
                <a:ea typeface="標楷體" pitchFamily="65" charset="-120"/>
                <a:cs typeface="Times New Roman" panose="02020603050405020304" pitchFamily="18" charset="0"/>
              </a:rPr>
              <a:t>公告</a:t>
            </a:r>
            <a:r>
              <a:rPr kumimoji="0" lang="zh-TW" altLang="zh-TW" sz="2200" b="1" dirty="0">
                <a:solidFill>
                  <a:srgbClr val="00007D"/>
                </a:solidFill>
                <a:ea typeface="標楷體" pitchFamily="65" charset="-120"/>
                <a:cs typeface="Times New Roman" panose="02020603050405020304" pitchFamily="18" charset="0"/>
              </a:rPr>
              <a:t>嚴重地層下陷地區內</a:t>
            </a:r>
            <a:r>
              <a:rPr kumimoji="0" lang="zh-TW" altLang="zh-TW" sz="2200" b="1" dirty="0">
                <a:solidFill>
                  <a:srgbClr val="FF0000"/>
                </a:solidFill>
                <a:ea typeface="標楷體" pitchFamily="65" charset="-120"/>
                <a:cs typeface="Times New Roman" panose="02020603050405020304" pitchFamily="18" charset="0"/>
              </a:rPr>
              <a:t>不利</a:t>
            </a:r>
            <a:r>
              <a:rPr kumimoji="0" lang="zh-TW" altLang="en-US" sz="2200" b="1" dirty="0">
                <a:solidFill>
                  <a:srgbClr val="FF0000"/>
                </a:solidFill>
                <a:ea typeface="標楷體" pitchFamily="65" charset="-120"/>
                <a:cs typeface="Times New Roman" panose="02020603050405020304" pitchFamily="18" charset="0"/>
              </a:rPr>
              <a:t>農業經營</a:t>
            </a:r>
            <a:r>
              <a:rPr kumimoji="0" lang="zh-TW" altLang="zh-TW" sz="2200" b="1" dirty="0">
                <a:solidFill>
                  <a:srgbClr val="00007D"/>
                </a:solidFill>
                <a:ea typeface="標楷體" pitchFamily="65" charset="-120"/>
                <a:cs typeface="Times New Roman" panose="02020603050405020304" pitchFamily="18" charset="0"/>
              </a:rPr>
              <a:t>得設置綠能設施範圍，包括雲林縣、嘉義縣、彰化縣</a:t>
            </a:r>
            <a:r>
              <a:rPr kumimoji="0" lang="zh-TW" altLang="en-US" sz="2200" b="1" dirty="0">
                <a:solidFill>
                  <a:srgbClr val="00007D"/>
                </a:solidFill>
                <a:ea typeface="標楷體" pitchFamily="65" charset="-120"/>
                <a:cs typeface="Times New Roman" panose="02020603050405020304" pitchFamily="18" charset="0"/>
              </a:rPr>
              <a:t>、臺南市、屏東縣</a:t>
            </a:r>
            <a:r>
              <a:rPr kumimoji="0" lang="zh-TW" altLang="zh-TW" sz="2200" b="1" dirty="0">
                <a:solidFill>
                  <a:srgbClr val="FF0000"/>
                </a:solidFill>
                <a:ea typeface="標楷體" pitchFamily="65" charset="-120"/>
                <a:cs typeface="Times New Roman" panose="02020603050405020304" pitchFamily="18" charset="0"/>
              </a:rPr>
              <a:t>計</a:t>
            </a:r>
            <a:r>
              <a:rPr kumimoji="0" lang="en-US" altLang="zh-TW" sz="2200" b="1" dirty="0">
                <a:solidFill>
                  <a:srgbClr val="FF0000"/>
                </a:solidFill>
                <a:ea typeface="標楷體" pitchFamily="65" charset="-120"/>
                <a:cs typeface="Times New Roman" panose="02020603050405020304" pitchFamily="18" charset="0"/>
              </a:rPr>
              <a:t>38</a:t>
            </a:r>
            <a:r>
              <a:rPr kumimoji="0" lang="zh-TW" altLang="zh-TW" sz="2200" b="1" dirty="0">
                <a:solidFill>
                  <a:srgbClr val="FF0000"/>
                </a:solidFill>
                <a:ea typeface="標楷體" pitchFamily="65" charset="-120"/>
                <a:cs typeface="Times New Roman" panose="02020603050405020304" pitchFamily="18" charset="0"/>
              </a:rPr>
              <a:t>區，總面積為</a:t>
            </a:r>
            <a:r>
              <a:rPr kumimoji="0" lang="en-US" altLang="zh-TW" sz="2200" b="1" dirty="0">
                <a:solidFill>
                  <a:srgbClr val="FF0000"/>
                </a:solidFill>
                <a:ea typeface="標楷體" pitchFamily="65" charset="-120"/>
                <a:cs typeface="Times New Roman" panose="02020603050405020304" pitchFamily="18" charset="0"/>
              </a:rPr>
              <a:t>2,162</a:t>
            </a:r>
            <a:r>
              <a:rPr kumimoji="0" lang="zh-TW" altLang="zh-TW" sz="2200" b="1" dirty="0">
                <a:solidFill>
                  <a:srgbClr val="FF0000"/>
                </a:solidFill>
                <a:ea typeface="標楷體" pitchFamily="65" charset="-120"/>
                <a:cs typeface="Times New Roman" panose="02020603050405020304" pitchFamily="18" charset="0"/>
              </a:rPr>
              <a:t>公頃</a:t>
            </a:r>
            <a:r>
              <a:rPr kumimoji="0" lang="zh-TW" altLang="en-US" sz="2200" b="1" dirty="0">
                <a:solidFill>
                  <a:srgbClr val="FF0000"/>
                </a:solidFill>
                <a:ea typeface="標楷體" pitchFamily="65" charset="-120"/>
                <a:cs typeface="Times New Roman" panose="02020603050405020304" pitchFamily="18" charset="0"/>
              </a:rPr>
              <a:t>。</a:t>
            </a:r>
          </a:p>
        </p:txBody>
      </p:sp>
      <p:sp>
        <p:nvSpPr>
          <p:cNvPr id="6" name="投影片編號版面配置區 5"/>
          <p:cNvSpPr>
            <a:spLocks noGrp="1"/>
          </p:cNvSpPr>
          <p:nvPr>
            <p:ph type="sldNum" sz="quarter" idx="12"/>
          </p:nvPr>
        </p:nvSpPr>
        <p:spPr/>
        <p:txBody>
          <a:bodyPr/>
          <a:lstStyle/>
          <a:p>
            <a:pPr>
              <a:defRPr/>
            </a:pPr>
            <a:fld id="{134A2387-EBFD-423B-9A2C-CAFA9904E6D7}" type="slidenum">
              <a:rPr lang="en-US" altLang="zh-TW" smtClean="0"/>
              <a:pPr>
                <a:defRPr/>
              </a:pPr>
              <a:t>59</a:t>
            </a:fld>
            <a:endParaRPr lang="en-US" altLang="zh-TW" dirty="0"/>
          </a:p>
        </p:txBody>
      </p:sp>
      <p:sp>
        <p:nvSpPr>
          <p:cNvPr id="7" name="AutoShape 4">
            <a:extLst>
              <a:ext uri="{FF2B5EF4-FFF2-40B4-BE49-F238E27FC236}">
                <a16:creationId xmlns:a16="http://schemas.microsoft.com/office/drawing/2014/main" xmlns="" id="{2E8C0525-E6FC-4673-8D26-0EB0EDCE901F}"/>
              </a:ext>
            </a:extLst>
          </p:cNvPr>
          <p:cNvSpPr>
            <a:spLocks noChangeArrowheads="1"/>
          </p:cNvSpPr>
          <p:nvPr/>
        </p:nvSpPr>
        <p:spPr bwMode="auto">
          <a:xfrm>
            <a:off x="755576" y="117004"/>
            <a:ext cx="7777163" cy="647700"/>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lgn="ctr">
              <a:defRPr/>
            </a:pPr>
            <a:r>
              <a:rPr lang="zh-TW" altLang="en-US" sz="3200" b="1" dirty="0">
                <a:ea typeface="微軟正黑體" pitchFamily="34" charset="-120"/>
              </a:rPr>
              <a:t>免與農業經營相結合地面型綠能設施</a:t>
            </a:r>
          </a:p>
        </p:txBody>
      </p:sp>
    </p:spTree>
    <p:extLst>
      <p:ext uri="{BB962C8B-B14F-4D97-AF65-F5344CB8AC3E}">
        <p14:creationId xmlns:p14="http://schemas.microsoft.com/office/powerpoint/2010/main" val="391310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AutoShape 4"/>
          <p:cNvSpPr>
            <a:spLocks noChangeArrowheads="1"/>
          </p:cNvSpPr>
          <p:nvPr/>
        </p:nvSpPr>
        <p:spPr bwMode="auto">
          <a:xfrm>
            <a:off x="1259632" y="163776"/>
            <a:ext cx="4895405" cy="720725"/>
          </a:xfrm>
          <a:prstGeom prst="roundRect">
            <a:avLst>
              <a:gd name="adj" fmla="val 16667"/>
            </a:avLst>
          </a:prstGeom>
          <a:solidFill>
            <a:schemeClr val="folHlink"/>
          </a:solidFill>
          <a:ln w="9525" algn="ctr">
            <a:solidFill>
              <a:schemeClr val="tx1"/>
            </a:solidFill>
            <a:round/>
            <a:headEnd/>
            <a:tailEnd/>
          </a:ln>
        </p:spPr>
        <p:txBody>
          <a:bodyPr wrap="none" anchor="ctr"/>
          <a:lstStyle/>
          <a:p>
            <a:pPr algn="ctr"/>
            <a:r>
              <a:rPr lang="zh-TW" altLang="en-US" sz="3200" b="1" dirty="0">
                <a:ea typeface="微軟正黑體" pitchFamily="34" charset="-120"/>
              </a:rPr>
              <a:t>農業設施免建築執照規定</a:t>
            </a:r>
          </a:p>
        </p:txBody>
      </p:sp>
      <p:sp>
        <p:nvSpPr>
          <p:cNvPr id="26626" name="Rectangle 2"/>
          <p:cNvSpPr txBox="1">
            <a:spLocks noChangeArrowheads="1"/>
          </p:cNvSpPr>
          <p:nvPr/>
        </p:nvSpPr>
        <p:spPr bwMode="auto">
          <a:xfrm>
            <a:off x="216668" y="1288008"/>
            <a:ext cx="8459788" cy="3509144"/>
          </a:xfrm>
          <a:prstGeom prst="rect">
            <a:avLst/>
          </a:prstGeom>
          <a:noFill/>
          <a:ln w="9525">
            <a:noFill/>
            <a:miter lim="800000"/>
            <a:headEnd/>
            <a:tailEnd/>
          </a:ln>
        </p:spPr>
        <p:txBody>
          <a:bodyPr/>
          <a:lstStyle/>
          <a:p>
            <a:pPr marL="623888" indent="-623888" algn="just">
              <a:lnSpc>
                <a:spcPts val="3200"/>
              </a:lnSpc>
              <a:spcBef>
                <a:spcPct val="20000"/>
              </a:spcBef>
              <a:buClr>
                <a:srgbClr val="A50021"/>
              </a:buClr>
              <a:buSzPct val="75000"/>
              <a:buFont typeface="Wingdings" pitchFamily="2" charset="2"/>
              <a:buNone/>
            </a:pPr>
            <a:r>
              <a:rPr lang="zh-TW" altLang="en-US" dirty="0">
                <a:solidFill>
                  <a:srgbClr val="006600"/>
                </a:solidFill>
                <a:ea typeface="標楷體" pitchFamily="65" charset="-120"/>
                <a:cs typeface="Times New Roman" pitchFamily="18" charset="0"/>
              </a:rPr>
              <a:t>■</a:t>
            </a:r>
            <a:r>
              <a:rPr kumimoji="0" lang="zh-TW" altLang="en-US" b="1" dirty="0">
                <a:solidFill>
                  <a:srgbClr val="FF0000"/>
                </a:solidFill>
                <a:ea typeface="標楷體" pitchFamily="65" charset="-120"/>
                <a:cs typeface="Times New Roman" panose="02020603050405020304" pitchFamily="18" charset="0"/>
              </a:rPr>
              <a:t>「無固定基礎」之農業設施，依法得免申請容許使用及免建築執照之認定條件</a:t>
            </a:r>
            <a:r>
              <a:rPr kumimoji="0" lang="en-US" altLang="zh-TW" b="1" dirty="0">
                <a:ea typeface="標楷體" panose="03000509000000000000" pitchFamily="65" charset="-120"/>
                <a:cs typeface="Times New Roman" panose="02020603050405020304" pitchFamily="18" charset="0"/>
              </a:rPr>
              <a:t> </a:t>
            </a:r>
            <a:r>
              <a:rPr kumimoji="0" lang="zh-TW" altLang="en-US" b="1" dirty="0">
                <a:solidFill>
                  <a:srgbClr val="006600"/>
                </a:solidFill>
                <a:ea typeface="標楷體" pitchFamily="65" charset="-120"/>
                <a:cs typeface="Times New Roman" panose="02020603050405020304" pitchFamily="18" charset="0"/>
              </a:rPr>
              <a:t>（農業發展條例第</a:t>
            </a:r>
            <a:r>
              <a:rPr kumimoji="0" lang="en-US" altLang="zh-TW" b="1" dirty="0">
                <a:solidFill>
                  <a:srgbClr val="006600"/>
                </a:solidFill>
                <a:ea typeface="標楷體" pitchFamily="65" charset="-120"/>
                <a:cs typeface="Times New Roman" panose="02020603050405020304" pitchFamily="18" charset="0"/>
              </a:rPr>
              <a:t>8</a:t>
            </a:r>
            <a:r>
              <a:rPr kumimoji="0" lang="zh-TW" altLang="en-US" b="1" dirty="0">
                <a:solidFill>
                  <a:srgbClr val="006600"/>
                </a:solidFill>
                <a:ea typeface="標楷體" pitchFamily="65" charset="-120"/>
                <a:cs typeface="Times New Roman" panose="02020603050405020304" pitchFamily="18" charset="0"/>
              </a:rPr>
              <a:t>條之</a:t>
            </a:r>
            <a:r>
              <a:rPr kumimoji="0" lang="en-US" altLang="zh-TW" b="1" dirty="0">
                <a:solidFill>
                  <a:srgbClr val="006600"/>
                </a:solidFill>
                <a:ea typeface="標楷體" pitchFamily="65" charset="-120"/>
                <a:cs typeface="Times New Roman" panose="02020603050405020304" pitchFamily="18" charset="0"/>
              </a:rPr>
              <a:t>1</a:t>
            </a:r>
            <a:r>
              <a:rPr kumimoji="0" lang="zh-TW" altLang="en-US" b="1" dirty="0">
                <a:solidFill>
                  <a:srgbClr val="006600"/>
                </a:solidFill>
                <a:ea typeface="標楷體" pitchFamily="65" charset="-120"/>
                <a:cs typeface="Times New Roman" panose="02020603050405020304" pitchFamily="18" charset="0"/>
              </a:rPr>
              <a:t>第</a:t>
            </a:r>
            <a:r>
              <a:rPr kumimoji="0" lang="en-US" altLang="zh-TW" b="1" dirty="0">
                <a:solidFill>
                  <a:srgbClr val="006600"/>
                </a:solidFill>
                <a:ea typeface="標楷體" pitchFamily="65" charset="-120"/>
                <a:cs typeface="Times New Roman" panose="02020603050405020304" pitchFamily="18" charset="0"/>
              </a:rPr>
              <a:t>1</a:t>
            </a:r>
            <a:r>
              <a:rPr kumimoji="0" lang="zh-TW" altLang="en-US" b="1" dirty="0">
                <a:solidFill>
                  <a:srgbClr val="006600"/>
                </a:solidFill>
                <a:ea typeface="標楷體" pitchFamily="65" charset="-120"/>
                <a:cs typeface="Times New Roman" panose="02020603050405020304" pitchFamily="18" charset="0"/>
              </a:rPr>
              <a:t>項）</a:t>
            </a:r>
            <a:endParaRPr kumimoji="0" lang="en-US" altLang="zh-TW" b="1" dirty="0">
              <a:solidFill>
                <a:srgbClr val="006600"/>
              </a:solidFill>
              <a:ea typeface="標楷體" pitchFamily="65" charset="-120"/>
              <a:cs typeface="Times New Roman" panose="02020603050405020304" pitchFamily="18" charset="0"/>
            </a:endParaRPr>
          </a:p>
          <a:p>
            <a:pPr marL="895350" indent="-895350" algn="just">
              <a:lnSpc>
                <a:spcPts val="3200"/>
              </a:lnSpc>
              <a:spcBef>
                <a:spcPct val="20000"/>
              </a:spcBef>
              <a:buClr>
                <a:srgbClr val="A50021"/>
              </a:buClr>
              <a:buSzPct val="75000"/>
              <a:buFont typeface="Wingdings" pitchFamily="2" charset="2"/>
              <a:buNone/>
            </a:pPr>
            <a:r>
              <a:rPr kumimoji="0" lang="zh-TW" altLang="en-US" b="1" dirty="0">
                <a:ea typeface="標楷體" pitchFamily="65" charset="-120"/>
                <a:cs typeface="Times New Roman" panose="02020603050405020304" pitchFamily="18" charset="0"/>
              </a:rPr>
              <a:t>（一）以竹木、稻草、塑膠材料、角鋼、鐵絲網或其他材料如鍍鋅錏管或水泥桿（柱）搭建，且</a:t>
            </a:r>
            <a:r>
              <a:rPr kumimoji="0" lang="zh-TW" altLang="en-US" b="1" u="sng" dirty="0">
                <a:solidFill>
                  <a:srgbClr val="FF0000"/>
                </a:solidFill>
                <a:ea typeface="標楷體" pitchFamily="65" charset="-120"/>
                <a:cs typeface="Times New Roman" panose="02020603050405020304" pitchFamily="18" charset="0"/>
              </a:rPr>
              <a:t>農業設施內部無鋪設水泥地板</a:t>
            </a:r>
            <a:r>
              <a:rPr kumimoji="0" lang="zh-TW" altLang="en-US" b="1" dirty="0">
                <a:ea typeface="標楷體" pitchFamily="65" charset="-120"/>
                <a:cs typeface="Times New Roman" panose="02020603050405020304" pitchFamily="18" charset="0"/>
              </a:rPr>
              <a:t>。</a:t>
            </a:r>
          </a:p>
          <a:p>
            <a:pPr marL="895350" indent="-895350" algn="just">
              <a:lnSpc>
                <a:spcPts val="3200"/>
              </a:lnSpc>
              <a:spcBef>
                <a:spcPts val="600"/>
              </a:spcBef>
              <a:buClr>
                <a:srgbClr val="A50021"/>
              </a:buClr>
              <a:buSzPct val="75000"/>
              <a:buFont typeface="Wingdings" pitchFamily="2" charset="2"/>
              <a:buNone/>
            </a:pPr>
            <a:r>
              <a:rPr kumimoji="0" lang="zh-TW" altLang="en-US" b="1" dirty="0">
                <a:ea typeface="標楷體" pitchFamily="65" charset="-120"/>
                <a:cs typeface="Times New Roman" panose="02020603050405020304" pitchFamily="18" charset="0"/>
              </a:rPr>
              <a:t>（二）無建築法第</a:t>
            </a:r>
            <a:r>
              <a:rPr kumimoji="0" lang="en-US" altLang="zh-TW" b="1" dirty="0">
                <a:ea typeface="標楷體" pitchFamily="65" charset="-120"/>
                <a:cs typeface="Times New Roman" panose="02020603050405020304" pitchFamily="18" charset="0"/>
              </a:rPr>
              <a:t>4</a:t>
            </a:r>
            <a:r>
              <a:rPr kumimoji="0" lang="zh-TW" altLang="en-US" b="1" dirty="0">
                <a:ea typeface="標楷體" pitchFamily="65" charset="-120"/>
                <a:cs typeface="Times New Roman" panose="02020603050405020304" pitchFamily="18" charset="0"/>
              </a:rPr>
              <a:t>條所稱之承載建築物（包括屋頂、樓地板、承重牆壁、樑柱）之重量，而設計之版基礎、樁基礎或墩基礎等基礎構造者。</a:t>
            </a:r>
            <a:endParaRPr kumimoji="0" lang="en-US" altLang="zh-TW" b="1" dirty="0">
              <a:ea typeface="標楷體" pitchFamily="65" charset="-120"/>
              <a:cs typeface="Times New Roman" panose="02020603050405020304" pitchFamily="18" charset="0"/>
            </a:endParaRPr>
          </a:p>
        </p:txBody>
      </p:sp>
      <p:sp>
        <p:nvSpPr>
          <p:cNvPr id="26627" name="文字方塊 1"/>
          <p:cNvSpPr txBox="1">
            <a:spLocks noChangeArrowheads="1"/>
          </p:cNvSpPr>
          <p:nvPr/>
        </p:nvSpPr>
        <p:spPr bwMode="auto">
          <a:xfrm>
            <a:off x="395405" y="5057889"/>
            <a:ext cx="8713788" cy="1323439"/>
          </a:xfrm>
          <a:prstGeom prst="rect">
            <a:avLst/>
          </a:prstGeom>
          <a:noFill/>
          <a:ln w="9525">
            <a:noFill/>
            <a:miter lim="800000"/>
            <a:headEnd/>
            <a:tailEnd/>
          </a:ln>
        </p:spPr>
        <p:txBody>
          <a:bodyPr>
            <a:spAutoFit/>
          </a:bodyPr>
          <a:lstStyle/>
          <a:p>
            <a:pPr marL="266700" indent="-266700" algn="just">
              <a:lnSpc>
                <a:spcPts val="3200"/>
              </a:lnSpc>
            </a:pPr>
            <a:r>
              <a:rPr lang="zh-TW" altLang="en-US" sz="2000" b="1" dirty="0">
                <a:solidFill>
                  <a:srgbClr val="FF0000"/>
                </a:solidFill>
                <a:latin typeface="標楷體" pitchFamily="65" charset="-120"/>
                <a:ea typeface="標楷體" pitchFamily="65" charset="-120"/>
                <a:cs typeface="Times New Roman" pitchFamily="18" charset="0"/>
              </a:rPr>
              <a:t>◎</a:t>
            </a:r>
            <a:r>
              <a:rPr kumimoji="0" lang="en-US" altLang="zh-TW" sz="2200" b="1" dirty="0">
                <a:solidFill>
                  <a:srgbClr val="7030A0"/>
                </a:solidFill>
                <a:ea typeface="標楷體" pitchFamily="65" charset="-120"/>
                <a:cs typeface="Times New Roman" panose="02020603050405020304" pitchFamily="18" charset="0"/>
              </a:rPr>
              <a:t>104</a:t>
            </a:r>
            <a:r>
              <a:rPr kumimoji="0" lang="zh-TW" altLang="en-US" sz="2200" b="1" dirty="0">
                <a:solidFill>
                  <a:srgbClr val="7030A0"/>
                </a:solidFill>
                <a:ea typeface="標楷體" pitchFamily="65" charset="-120"/>
                <a:cs typeface="Times New Roman" panose="02020603050405020304" pitchFamily="18" charset="0"/>
              </a:rPr>
              <a:t>年</a:t>
            </a:r>
            <a:r>
              <a:rPr kumimoji="0" lang="en-US" altLang="zh-TW" sz="2200" b="1" dirty="0">
                <a:solidFill>
                  <a:srgbClr val="7030A0"/>
                </a:solidFill>
                <a:ea typeface="標楷體" pitchFamily="65" charset="-120"/>
                <a:cs typeface="Times New Roman" panose="02020603050405020304" pitchFamily="18" charset="0"/>
              </a:rPr>
              <a:t>4</a:t>
            </a:r>
            <a:r>
              <a:rPr kumimoji="0" lang="zh-TW" altLang="en-US" sz="2200" b="1" dirty="0">
                <a:solidFill>
                  <a:srgbClr val="7030A0"/>
                </a:solidFill>
                <a:ea typeface="標楷體" pitchFamily="65" charset="-120"/>
                <a:cs typeface="Times New Roman" panose="02020603050405020304" pitchFamily="18" charset="0"/>
              </a:rPr>
              <a:t>月</a:t>
            </a:r>
            <a:r>
              <a:rPr kumimoji="0" lang="en-US" altLang="zh-TW" sz="2200" b="1" dirty="0">
                <a:solidFill>
                  <a:srgbClr val="7030A0"/>
                </a:solidFill>
                <a:ea typeface="標楷體" pitchFamily="65" charset="-120"/>
                <a:cs typeface="Times New Roman" panose="02020603050405020304" pitchFamily="18" charset="0"/>
              </a:rPr>
              <a:t>9</a:t>
            </a:r>
            <a:r>
              <a:rPr kumimoji="0" lang="zh-TW" altLang="en-US" sz="2200" b="1" dirty="0">
                <a:solidFill>
                  <a:srgbClr val="7030A0"/>
                </a:solidFill>
                <a:ea typeface="標楷體" pitchFamily="65" charset="-120"/>
                <a:cs typeface="Times New Roman" panose="02020603050405020304" pitchFamily="18" charset="0"/>
              </a:rPr>
              <a:t>日農企字第</a:t>
            </a:r>
            <a:r>
              <a:rPr kumimoji="0" lang="en-US" altLang="zh-TW" sz="2200" b="1" dirty="0">
                <a:solidFill>
                  <a:srgbClr val="7030A0"/>
                </a:solidFill>
                <a:ea typeface="標楷體" pitchFamily="65" charset="-120"/>
                <a:cs typeface="Times New Roman" panose="02020603050405020304" pitchFamily="18" charset="0"/>
              </a:rPr>
              <a:t>1040012236A</a:t>
            </a:r>
            <a:r>
              <a:rPr kumimoji="0" lang="zh-TW" altLang="en-US" sz="2200" b="1" dirty="0">
                <a:solidFill>
                  <a:srgbClr val="7030A0"/>
                </a:solidFill>
                <a:ea typeface="標楷體" pitchFamily="65" charset="-120"/>
                <a:cs typeface="Times New Roman" panose="02020603050405020304" pitchFamily="18" charset="0"/>
              </a:rPr>
              <a:t>號令修正容許辦法</a:t>
            </a:r>
          </a:p>
          <a:p>
            <a:pPr marL="536575" indent="-536575">
              <a:lnSpc>
                <a:spcPts val="3200"/>
              </a:lnSpc>
            </a:pPr>
            <a:r>
              <a:rPr kumimoji="0" lang="zh-TW" altLang="en-US" sz="2200" b="1" dirty="0">
                <a:solidFill>
                  <a:srgbClr val="7030A0"/>
                </a:solidFill>
                <a:ea typeface="標楷體" pitchFamily="65" charset="-120"/>
                <a:cs typeface="Times New Roman" panose="02020603050405020304" pitchFamily="18" charset="0"/>
              </a:rPr>
              <a:t>    第</a:t>
            </a:r>
            <a:r>
              <a:rPr kumimoji="0" lang="en-US" altLang="zh-TW" sz="2200" b="1" dirty="0">
                <a:solidFill>
                  <a:srgbClr val="7030A0"/>
                </a:solidFill>
                <a:ea typeface="標楷體" pitchFamily="65" charset="-120"/>
                <a:cs typeface="Times New Roman" panose="02020603050405020304" pitchFamily="18" charset="0"/>
              </a:rPr>
              <a:t>16</a:t>
            </a:r>
            <a:r>
              <a:rPr kumimoji="0" lang="zh-TW" altLang="en-US" sz="2200" b="1" dirty="0">
                <a:solidFill>
                  <a:srgbClr val="7030A0"/>
                </a:solidFill>
                <a:ea typeface="標楷體" pitchFamily="65" charset="-120"/>
                <a:cs typeface="Times New Roman" panose="02020603050405020304" pitchFamily="18" charset="0"/>
              </a:rPr>
              <a:t>條附表</a:t>
            </a:r>
            <a:r>
              <a:rPr kumimoji="0" lang="en-US" altLang="zh-TW" sz="2200" b="1" dirty="0">
                <a:solidFill>
                  <a:srgbClr val="7030A0"/>
                </a:solidFill>
                <a:ea typeface="標楷體" pitchFamily="65" charset="-120"/>
                <a:cs typeface="Times New Roman" panose="02020603050405020304" pitchFamily="18" charset="0"/>
              </a:rPr>
              <a:t>2</a:t>
            </a:r>
            <a:r>
              <a:rPr kumimoji="0" lang="zh-TW" altLang="en-US" sz="2200" b="1" dirty="0">
                <a:solidFill>
                  <a:srgbClr val="7030A0"/>
                </a:solidFill>
                <a:ea typeface="標楷體" pitchFamily="65" charset="-120"/>
                <a:cs typeface="Times New Roman" panose="02020603050405020304" pitchFamily="18" charset="0"/>
              </a:rPr>
              <a:t>刪除林業設施之貯木場</a:t>
            </a:r>
          </a:p>
          <a:p>
            <a:pPr marL="536575" indent="-536575">
              <a:lnSpc>
                <a:spcPts val="3200"/>
              </a:lnSpc>
            </a:pPr>
            <a:r>
              <a:rPr kumimoji="0" lang="zh-TW" altLang="en-US" sz="2200" b="1" dirty="0">
                <a:solidFill>
                  <a:srgbClr val="7030A0"/>
                </a:solidFill>
                <a:ea typeface="標楷體" pitchFamily="65" charset="-120"/>
                <a:cs typeface="Times New Roman" panose="02020603050405020304" pitchFamily="18" charset="0"/>
              </a:rPr>
              <a:t>    第</a:t>
            </a:r>
            <a:r>
              <a:rPr kumimoji="0" lang="en-US" altLang="zh-TW" sz="2200" b="1" dirty="0">
                <a:solidFill>
                  <a:srgbClr val="7030A0"/>
                </a:solidFill>
                <a:ea typeface="標楷體" pitchFamily="65" charset="-120"/>
                <a:cs typeface="Times New Roman" panose="02020603050405020304" pitchFamily="18" charset="0"/>
              </a:rPr>
              <a:t>21</a:t>
            </a:r>
            <a:r>
              <a:rPr kumimoji="0" lang="zh-TW" altLang="en-US" sz="2200" b="1" dirty="0">
                <a:solidFill>
                  <a:srgbClr val="7030A0"/>
                </a:solidFill>
                <a:ea typeface="標楷體" pitchFamily="65" charset="-120"/>
                <a:cs typeface="Times New Roman" panose="02020603050405020304" pitchFamily="18" charset="0"/>
              </a:rPr>
              <a:t>條附表</a:t>
            </a:r>
            <a:r>
              <a:rPr kumimoji="0" lang="en-US" altLang="zh-TW" sz="2200" b="1" dirty="0">
                <a:solidFill>
                  <a:srgbClr val="7030A0"/>
                </a:solidFill>
                <a:ea typeface="標楷體" pitchFamily="65" charset="-120"/>
                <a:cs typeface="Times New Roman" panose="02020603050405020304" pitchFamily="18" charset="0"/>
              </a:rPr>
              <a:t>4</a:t>
            </a:r>
            <a:r>
              <a:rPr kumimoji="0" lang="zh-TW" altLang="en-US" sz="2200" b="1" dirty="0">
                <a:solidFill>
                  <a:srgbClr val="7030A0"/>
                </a:solidFill>
                <a:ea typeface="標楷體" pitchFamily="65" charset="-120"/>
                <a:cs typeface="Times New Roman" panose="02020603050405020304" pitchFamily="18" charset="0"/>
              </a:rPr>
              <a:t>刪除養殖設施之養殖池位屬養殖用地及自動噴料機桶</a:t>
            </a:r>
            <a:endParaRPr kumimoji="0" lang="en-US" altLang="zh-TW" sz="2200" b="1" dirty="0">
              <a:solidFill>
                <a:srgbClr val="7030A0"/>
              </a:solidFill>
              <a:ea typeface="標楷體" pitchFamily="65" charset="-120"/>
              <a:cs typeface="Times New Roman" panose="02020603050405020304" pitchFamily="18" charset="0"/>
            </a:endParaRPr>
          </a:p>
        </p:txBody>
      </p:sp>
      <p:sp>
        <p:nvSpPr>
          <p:cNvPr id="26629" name="Rectangle 9"/>
          <p:cNvSpPr>
            <a:spLocks noChangeArrowheads="1"/>
          </p:cNvSpPr>
          <p:nvPr/>
        </p:nvSpPr>
        <p:spPr bwMode="auto">
          <a:xfrm>
            <a:off x="35099" y="245533"/>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endParaRPr lang="en-US" altLang="zh-TW" sz="2800" dirty="0">
              <a:solidFill>
                <a:srgbClr val="006600"/>
              </a:solidFill>
            </a:endParaRPr>
          </a:p>
        </p:txBody>
      </p:sp>
      <p:sp>
        <p:nvSpPr>
          <p:cNvPr id="3" name="投影片編號版面配置區 2"/>
          <p:cNvSpPr>
            <a:spLocks noGrp="1"/>
          </p:cNvSpPr>
          <p:nvPr>
            <p:ph type="sldNum" sz="quarter" idx="12"/>
          </p:nvPr>
        </p:nvSpPr>
        <p:spPr/>
        <p:txBody>
          <a:bodyPr/>
          <a:lstStyle/>
          <a:p>
            <a:pPr>
              <a:defRPr/>
            </a:pPr>
            <a:fld id="{134A2387-EBFD-423B-9A2C-CAFA9904E6D7}" type="slidenum">
              <a:rPr lang="en-US" altLang="zh-TW" smtClean="0"/>
              <a:pPr>
                <a:defRPr/>
              </a:pPr>
              <a:t>6</a:t>
            </a:fld>
            <a:endParaRPr lang="en-US" altLang="zh-TW" dirty="0"/>
          </a:p>
        </p:txBody>
      </p:sp>
      <p:sp>
        <p:nvSpPr>
          <p:cNvPr id="8" name="文字方塊 4"/>
          <p:cNvSpPr txBox="1">
            <a:spLocks noChangeArrowheads="1"/>
          </p:cNvSpPr>
          <p:nvPr/>
        </p:nvSpPr>
        <p:spPr bwMode="auto">
          <a:xfrm>
            <a:off x="6155037" y="188912"/>
            <a:ext cx="3025475" cy="646331"/>
          </a:xfrm>
          <a:prstGeom prst="rect">
            <a:avLst/>
          </a:prstGeom>
          <a:noFill/>
          <a:ln w="9525">
            <a:noFill/>
            <a:miter lim="800000"/>
            <a:headEnd/>
            <a:tailEnd/>
          </a:ln>
        </p:spPr>
        <p:txBody>
          <a:bodyPr wrap="square">
            <a:spAutoFit/>
          </a:bodyPr>
          <a:lstStyle/>
          <a:p>
            <a:r>
              <a:rPr lang="en-US" altLang="zh-TW" sz="1800" b="1" dirty="0">
                <a:solidFill>
                  <a:srgbClr val="006600"/>
                </a:solidFill>
                <a:ea typeface="標楷體" panose="03000509000000000000" pitchFamily="65" charset="-120"/>
                <a:cs typeface="Times New Roman" panose="02020603050405020304" pitchFamily="18" charset="0"/>
              </a:rPr>
              <a:t>103</a:t>
            </a:r>
            <a:r>
              <a:rPr lang="zh-TW" altLang="en-US" sz="1800" b="1" dirty="0">
                <a:solidFill>
                  <a:srgbClr val="006600"/>
                </a:solidFill>
                <a:ea typeface="標楷體" panose="03000509000000000000" pitchFamily="65" charset="-120"/>
                <a:cs typeface="Times New Roman" panose="02020603050405020304" pitchFamily="18" charset="0"/>
              </a:rPr>
              <a:t>年</a:t>
            </a:r>
            <a:r>
              <a:rPr lang="en-US" altLang="zh-TW" sz="1800" b="1" dirty="0">
                <a:solidFill>
                  <a:srgbClr val="006600"/>
                </a:solidFill>
                <a:ea typeface="標楷體" panose="03000509000000000000" pitchFamily="65" charset="-120"/>
                <a:cs typeface="Times New Roman" panose="02020603050405020304" pitchFamily="18" charset="0"/>
              </a:rPr>
              <a:t>12</a:t>
            </a:r>
            <a:r>
              <a:rPr lang="zh-TW" altLang="en-US" sz="1800" b="1" dirty="0">
                <a:solidFill>
                  <a:srgbClr val="006600"/>
                </a:solidFill>
                <a:ea typeface="標楷體" panose="03000509000000000000" pitchFamily="65" charset="-120"/>
                <a:cs typeface="Times New Roman" panose="02020603050405020304" pitchFamily="18" charset="0"/>
              </a:rPr>
              <a:t>月</a:t>
            </a:r>
            <a:r>
              <a:rPr lang="en-US" altLang="zh-TW" sz="1800" b="1" dirty="0">
                <a:solidFill>
                  <a:srgbClr val="006600"/>
                </a:solidFill>
                <a:ea typeface="標楷體" panose="03000509000000000000" pitchFamily="65" charset="-120"/>
                <a:cs typeface="Times New Roman" panose="02020603050405020304" pitchFamily="18" charset="0"/>
              </a:rPr>
              <a:t>30</a:t>
            </a:r>
            <a:r>
              <a:rPr lang="zh-TW" altLang="en-US" sz="1800" b="1" dirty="0">
                <a:solidFill>
                  <a:srgbClr val="006600"/>
                </a:solidFill>
                <a:ea typeface="標楷體" panose="03000509000000000000" pitchFamily="65" charset="-120"/>
                <a:cs typeface="Times New Roman" panose="02020603050405020304" pitchFamily="18" charset="0"/>
              </a:rPr>
              <a:t>日</a:t>
            </a:r>
          </a:p>
          <a:p>
            <a:r>
              <a:rPr lang="zh-TW" altLang="en-US" sz="1800" b="1" dirty="0">
                <a:solidFill>
                  <a:srgbClr val="006600"/>
                </a:solidFill>
                <a:ea typeface="標楷體" panose="03000509000000000000" pitchFamily="65" charset="-120"/>
                <a:cs typeface="Times New Roman" panose="02020603050405020304" pitchFamily="18" charset="0"/>
              </a:rPr>
              <a:t>農企字第</a:t>
            </a:r>
            <a:r>
              <a:rPr lang="en-US" altLang="zh-TW" sz="1800" b="1" dirty="0">
                <a:solidFill>
                  <a:srgbClr val="006600"/>
                </a:solidFill>
                <a:ea typeface="標楷體" panose="03000509000000000000" pitchFamily="65" charset="-120"/>
                <a:cs typeface="Times New Roman" panose="02020603050405020304" pitchFamily="18" charset="0"/>
              </a:rPr>
              <a:t>1030012942</a:t>
            </a:r>
            <a:r>
              <a:rPr lang="zh-TW" altLang="en-US" sz="1800" b="1" dirty="0">
                <a:solidFill>
                  <a:srgbClr val="006600"/>
                </a:solidFill>
                <a:ea typeface="標楷體" panose="03000509000000000000" pitchFamily="65" charset="-120"/>
                <a:cs typeface="Times New Roman" panose="02020603050405020304" pitchFamily="18" charset="0"/>
              </a:rPr>
              <a:t>號通函</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1111500"/>
            <a:ext cx="8629284" cy="4955203"/>
          </a:xfrm>
          <a:prstGeom prst="rect">
            <a:avLst/>
          </a:prstGeom>
          <a:ln w="19050">
            <a:solidFill>
              <a:schemeClr val="tx1"/>
            </a:solidFill>
          </a:ln>
        </p:spPr>
        <p:txBody>
          <a:bodyPr wrap="square">
            <a:spAutoFit/>
          </a:bodyPr>
          <a:lstStyle/>
          <a:p>
            <a:pPr algn="just">
              <a:spcBef>
                <a:spcPts val="600"/>
              </a:spcBef>
            </a:pPr>
            <a:r>
              <a:rPr lang="zh-TW" altLang="zh-TW" sz="2200" b="1" dirty="0">
                <a:solidFill>
                  <a:srgbClr val="006600"/>
                </a:solidFill>
                <a:ea typeface="標楷體" pitchFamily="65" charset="-120"/>
              </a:rPr>
              <a:t>第</a:t>
            </a:r>
            <a:r>
              <a:rPr lang="zh-TW" altLang="en-US" sz="2200" b="1" dirty="0">
                <a:solidFill>
                  <a:srgbClr val="006600"/>
                </a:solidFill>
                <a:ea typeface="標楷體" pitchFamily="65" charset="-120"/>
              </a:rPr>
              <a:t>三十</a:t>
            </a:r>
            <a:r>
              <a:rPr lang="zh-TW" altLang="zh-TW" sz="2200" b="1" dirty="0">
                <a:solidFill>
                  <a:srgbClr val="006600"/>
                </a:solidFill>
                <a:ea typeface="標楷體" pitchFamily="65" charset="-120"/>
              </a:rPr>
              <a:t>條 </a:t>
            </a:r>
            <a:r>
              <a:rPr lang="zh-TW" altLang="en-US" sz="2200" b="1" dirty="0">
                <a:solidFill>
                  <a:srgbClr val="006600"/>
                </a:solidFill>
                <a:ea typeface="標楷體" pitchFamily="65" charset="-120"/>
              </a:rPr>
              <a:t>（續）</a:t>
            </a:r>
            <a:endParaRPr lang="en-US" altLang="zh-TW" sz="2200" b="1" dirty="0">
              <a:solidFill>
                <a:srgbClr val="006600"/>
              </a:solidFill>
              <a:ea typeface="標楷體" pitchFamily="65" charset="-120"/>
            </a:endParaRPr>
          </a:p>
          <a:p>
            <a:pPr algn="just">
              <a:spcBef>
                <a:spcPts val="600"/>
              </a:spcBef>
            </a:pPr>
            <a:r>
              <a:rPr lang="zh-TW" altLang="zh-TW" sz="2200" b="1" dirty="0">
                <a:ea typeface="標楷體" panose="03000509000000000000" pitchFamily="65" charset="-120"/>
                <a:cs typeface="Times New Roman" panose="02020603050405020304" pitchFamily="18" charset="0"/>
              </a:rPr>
              <a:t>申請第一項綠能設施之容許使用，</a:t>
            </a:r>
            <a:r>
              <a:rPr lang="zh-TW" altLang="zh-TW" sz="2200" b="1" u="sng" dirty="0">
                <a:ea typeface="標楷體" panose="03000509000000000000" pitchFamily="65" charset="-120"/>
                <a:cs typeface="Times New Roman" panose="02020603050405020304" pitchFamily="18" charset="0"/>
              </a:rPr>
              <a:t>經營計畫應敘明下列事項，並依第四條規定，向土地所在地之直轄市、縣</a:t>
            </a:r>
            <a:r>
              <a:rPr lang="zh-TW" altLang="en-US" sz="2200" b="1" u="sng" dirty="0">
                <a:ea typeface="標楷體" panose="03000509000000000000" pitchFamily="65" charset="-120"/>
                <a:cs typeface="Times New Roman" panose="02020603050405020304" pitchFamily="18" charset="0"/>
              </a:rPr>
              <a:t>（</a:t>
            </a:r>
            <a:r>
              <a:rPr lang="zh-TW" altLang="zh-TW" sz="2200" b="1" u="sng" dirty="0">
                <a:ea typeface="標楷體" panose="03000509000000000000" pitchFamily="65" charset="-120"/>
                <a:cs typeface="Times New Roman" panose="02020603050405020304" pitchFamily="18" charset="0"/>
              </a:rPr>
              <a:t>市</a:t>
            </a:r>
            <a:r>
              <a:rPr lang="zh-TW" altLang="en-US" sz="2200" b="1" u="sng" dirty="0">
                <a:ea typeface="標楷體" panose="03000509000000000000" pitchFamily="65" charset="-120"/>
                <a:cs typeface="Times New Roman" panose="02020603050405020304" pitchFamily="18" charset="0"/>
              </a:rPr>
              <a:t>）</a:t>
            </a:r>
            <a:r>
              <a:rPr lang="zh-TW" altLang="zh-TW" sz="2200" b="1" u="sng" dirty="0">
                <a:ea typeface="標楷體" panose="03000509000000000000" pitchFamily="65" charset="-120"/>
                <a:cs typeface="Times New Roman" panose="02020603050405020304" pitchFamily="18" charset="0"/>
              </a:rPr>
              <a:t>主管機關提出：</a:t>
            </a:r>
            <a:endParaRPr lang="zh-TW" altLang="zh-TW" sz="2200" b="1" dirty="0">
              <a:ea typeface="標楷體" panose="03000509000000000000" pitchFamily="65" charset="-120"/>
              <a:cs typeface="Times New Roman" panose="02020603050405020304" pitchFamily="18" charset="0"/>
            </a:endParaRPr>
          </a:p>
          <a:p>
            <a:pPr marL="625475" indent="-625475" algn="just" eaLnBrk="0">
              <a:spcBef>
                <a:spcPts val="600"/>
              </a:spcBef>
            </a:pPr>
            <a:r>
              <a:rPr lang="zh-TW" altLang="zh-TW" sz="2200" b="1" dirty="0">
                <a:ea typeface="標楷體" panose="03000509000000000000" pitchFamily="65" charset="-120"/>
                <a:cs typeface="Times New Roman" panose="02020603050405020304" pitchFamily="18" charset="0"/>
              </a:rPr>
              <a:t>一、設置目的。</a:t>
            </a:r>
          </a:p>
          <a:p>
            <a:pPr marL="625475" indent="-625475" algn="just" eaLnBrk="0">
              <a:spcBef>
                <a:spcPts val="600"/>
              </a:spcBef>
            </a:pPr>
            <a:r>
              <a:rPr lang="zh-TW" altLang="zh-TW" sz="2200" b="1" dirty="0">
                <a:ea typeface="標楷體" panose="03000509000000000000" pitchFamily="65" charset="-120"/>
                <a:cs typeface="Times New Roman" panose="02020603050405020304" pitchFamily="18" charset="0"/>
              </a:rPr>
              <a:t>二、興建設施之基地地號及興建面積。</a:t>
            </a:r>
          </a:p>
          <a:p>
            <a:pPr marL="625475" indent="-625475" algn="just" eaLnBrk="0">
              <a:spcBef>
                <a:spcPts val="600"/>
              </a:spcBef>
            </a:pPr>
            <a:r>
              <a:rPr lang="zh-TW" altLang="zh-TW" sz="2200" b="1" dirty="0">
                <a:ea typeface="標楷體" panose="03000509000000000000" pitchFamily="65" charset="-120"/>
                <a:cs typeface="Times New Roman" panose="02020603050405020304" pitchFamily="18" charset="0"/>
              </a:rPr>
              <a:t>三、計畫構想：包括計畫期程、設施之總裝置電容量、遮蔽率、植被覆蓋管理及工程設計等內容，以及申請人非土地所有權人者，並應說明對土地所有權人之經濟助益，並檢附土地使用權利證明文件等文件。</a:t>
            </a:r>
          </a:p>
          <a:p>
            <a:pPr algn="just" eaLnBrk="0">
              <a:spcBef>
                <a:spcPts val="600"/>
              </a:spcBef>
            </a:pPr>
            <a:r>
              <a:rPr lang="zh-TW" altLang="zh-TW" sz="2200" b="1" dirty="0">
                <a:ea typeface="標楷體" panose="03000509000000000000" pitchFamily="65" charset="-120"/>
                <a:cs typeface="Times New Roman" panose="02020603050405020304" pitchFamily="18" charset="0"/>
              </a:rPr>
              <a:t>依第一項第二款所定區位申請者，</a:t>
            </a:r>
            <a:r>
              <a:rPr lang="zh-TW" altLang="zh-TW" sz="2200" b="1" dirty="0">
                <a:solidFill>
                  <a:srgbClr val="FF0000"/>
                </a:solidFill>
                <a:ea typeface="標楷體" panose="03000509000000000000" pitchFamily="65" charset="-120"/>
                <a:cs typeface="Times New Roman" panose="02020603050405020304" pitchFamily="18" charset="0"/>
              </a:rPr>
              <a:t>應符合土壤及地下水污染整治法相關規定，並經環保主管機關審查同意</a:t>
            </a:r>
            <a:r>
              <a:rPr lang="zh-TW" altLang="zh-TW" sz="2200" b="1" dirty="0">
                <a:ea typeface="標楷體" panose="03000509000000000000" pitchFamily="65" charset="-120"/>
                <a:cs typeface="Times New Roman" panose="02020603050405020304" pitchFamily="18" charset="0"/>
              </a:rPr>
              <a:t>。</a:t>
            </a:r>
          </a:p>
          <a:p>
            <a:pPr algn="just" eaLnBrk="0">
              <a:spcBef>
                <a:spcPts val="600"/>
              </a:spcBef>
            </a:pPr>
            <a:r>
              <a:rPr lang="zh-TW" altLang="zh-TW" sz="2200" b="1" dirty="0">
                <a:ea typeface="標楷體" panose="03000509000000000000" pitchFamily="65" charset="-120"/>
                <a:cs typeface="Times New Roman" panose="02020603050405020304" pitchFamily="18" charset="0"/>
              </a:rPr>
              <a:t>本條規定申請之綠能設施，</a:t>
            </a:r>
            <a:r>
              <a:rPr lang="zh-TW" altLang="zh-TW" sz="2200" b="1" u="sng" dirty="0">
                <a:ea typeface="標楷體" panose="03000509000000000000" pitchFamily="65" charset="-120"/>
                <a:cs typeface="Times New Roman" panose="02020603050405020304" pitchFamily="18" charset="0"/>
              </a:rPr>
              <a:t>其設施總面積，</a:t>
            </a:r>
            <a:r>
              <a:rPr lang="zh-TW" altLang="zh-TW" sz="2200" b="1" u="sng" dirty="0">
                <a:solidFill>
                  <a:srgbClr val="FF0000"/>
                </a:solidFill>
                <a:ea typeface="標楷體" panose="03000509000000000000" pitchFamily="65" charset="-120"/>
                <a:cs typeface="Times New Roman" panose="02020603050405020304" pitchFamily="18" charset="0"/>
              </a:rPr>
              <a:t>不得超過申請設施所坐落之農業用地土地面積百分之七十。</a:t>
            </a:r>
          </a:p>
        </p:txBody>
      </p:sp>
      <p:sp>
        <p:nvSpPr>
          <p:cNvPr id="6" name="投影片編號版面配置區 5"/>
          <p:cNvSpPr>
            <a:spLocks noGrp="1"/>
          </p:cNvSpPr>
          <p:nvPr>
            <p:ph type="sldNum" sz="quarter" idx="12"/>
          </p:nvPr>
        </p:nvSpPr>
        <p:spPr/>
        <p:txBody>
          <a:bodyPr/>
          <a:lstStyle/>
          <a:p>
            <a:pPr>
              <a:defRPr/>
            </a:pPr>
            <a:fld id="{134A2387-EBFD-423B-9A2C-CAFA9904E6D7}" type="slidenum">
              <a:rPr lang="en-US" altLang="zh-TW" smtClean="0"/>
              <a:pPr>
                <a:defRPr/>
              </a:pPr>
              <a:t>60</a:t>
            </a:fld>
            <a:endParaRPr lang="en-US" altLang="zh-TW" dirty="0"/>
          </a:p>
        </p:txBody>
      </p:sp>
      <p:sp>
        <p:nvSpPr>
          <p:cNvPr id="4" name="AutoShape 4">
            <a:extLst>
              <a:ext uri="{FF2B5EF4-FFF2-40B4-BE49-F238E27FC236}">
                <a16:creationId xmlns:a16="http://schemas.microsoft.com/office/drawing/2014/main" xmlns="" id="{BFB0D870-60D7-4FEC-928F-4C0538724666}"/>
              </a:ext>
            </a:extLst>
          </p:cNvPr>
          <p:cNvSpPr>
            <a:spLocks noChangeArrowheads="1"/>
          </p:cNvSpPr>
          <p:nvPr/>
        </p:nvSpPr>
        <p:spPr bwMode="auto">
          <a:xfrm>
            <a:off x="755576" y="117004"/>
            <a:ext cx="7777163" cy="647700"/>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lgn="ctr">
              <a:defRPr/>
            </a:pPr>
            <a:r>
              <a:rPr lang="zh-TW" altLang="en-US" sz="3200" b="1" dirty="0">
                <a:ea typeface="微軟正黑體" pitchFamily="34" charset="-120"/>
              </a:rPr>
              <a:t>免與農業經營相結合地面型綠能設施</a:t>
            </a:r>
          </a:p>
        </p:txBody>
      </p:sp>
    </p:spTree>
    <p:extLst>
      <p:ext uri="{BB962C8B-B14F-4D97-AF65-F5344CB8AC3E}">
        <p14:creationId xmlns:p14="http://schemas.microsoft.com/office/powerpoint/2010/main" val="30749256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61</a:t>
            </a:fld>
            <a:endParaRPr lang="en-US" altLang="zh-TW" dirty="0"/>
          </a:p>
        </p:txBody>
      </p:sp>
      <p:sp>
        <p:nvSpPr>
          <p:cNvPr id="3" name="Rectangle 7"/>
          <p:cNvSpPr>
            <a:spLocks noChangeArrowheads="1"/>
          </p:cNvSpPr>
          <p:nvPr/>
        </p:nvSpPr>
        <p:spPr bwMode="auto">
          <a:xfrm>
            <a:off x="400931" y="188640"/>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2</a:t>
            </a:r>
            <a:endParaRPr lang="zh-TW" altLang="en-US" sz="2800" dirty="0">
              <a:solidFill>
                <a:srgbClr val="006600"/>
              </a:solidFill>
            </a:endParaRPr>
          </a:p>
        </p:txBody>
      </p:sp>
      <p:sp>
        <p:nvSpPr>
          <p:cNvPr id="4" name="文字方塊 3"/>
          <p:cNvSpPr txBox="1"/>
          <p:nvPr/>
        </p:nvSpPr>
        <p:spPr>
          <a:xfrm>
            <a:off x="400931" y="711860"/>
            <a:ext cx="8473293" cy="4888518"/>
          </a:xfrm>
          <a:prstGeom prst="rect">
            <a:avLst/>
          </a:prstGeom>
          <a:noFill/>
        </p:spPr>
        <p:txBody>
          <a:bodyPr wrap="square" rtlCol="0">
            <a:spAutoFit/>
          </a:bodyPr>
          <a:lstStyle/>
          <a:p>
            <a:pPr marL="265113" indent="-265113" algn="just">
              <a:lnSpc>
                <a:spcPts val="3400"/>
              </a:lnSpc>
            </a:pPr>
            <a:r>
              <a:rPr lang="zh-TW" altLang="zh-TW" sz="2200" b="1" dirty="0">
                <a:solidFill>
                  <a:srgbClr val="00007D"/>
                </a:solidFill>
                <a:ea typeface="標楷體" panose="03000509000000000000" pitchFamily="65" charset="-120"/>
                <a:cs typeface="Times New Roman" panose="02020603050405020304" pitchFamily="18" charset="0"/>
              </a:rPr>
              <a:t>＊</a:t>
            </a:r>
            <a:r>
              <a:rPr lang="zh-TW" altLang="en-US" sz="2200" b="1" dirty="0">
                <a:solidFill>
                  <a:srgbClr val="00007D"/>
                </a:solidFill>
                <a:ea typeface="標楷體" panose="03000509000000000000" pitchFamily="65" charset="-120"/>
                <a:cs typeface="Times New Roman" panose="02020603050405020304" pitchFamily="18" charset="0"/>
              </a:rPr>
              <a:t>行政院環境保護署</a:t>
            </a:r>
            <a:r>
              <a:rPr lang="en-US" altLang="zh-TW" sz="2200" b="1" dirty="0">
                <a:solidFill>
                  <a:srgbClr val="00007D"/>
                </a:solidFill>
                <a:ea typeface="標楷體" panose="03000509000000000000" pitchFamily="65" charset="-120"/>
                <a:cs typeface="Times New Roman" panose="02020603050405020304" pitchFamily="18" charset="0"/>
              </a:rPr>
              <a:t>110</a:t>
            </a:r>
            <a:r>
              <a:rPr lang="zh-TW" altLang="en-US" sz="2200" b="1" dirty="0">
                <a:solidFill>
                  <a:srgbClr val="00007D"/>
                </a:solidFill>
                <a:ea typeface="標楷體" panose="03000509000000000000" pitchFamily="65" charset="-120"/>
                <a:cs typeface="Times New Roman" panose="02020603050405020304" pitchFamily="18" charset="0"/>
              </a:rPr>
              <a:t>年</a:t>
            </a:r>
            <a:r>
              <a:rPr lang="en-US" altLang="zh-TW" sz="2200" b="1" dirty="0">
                <a:solidFill>
                  <a:srgbClr val="00007D"/>
                </a:solidFill>
                <a:ea typeface="標楷體" panose="03000509000000000000" pitchFamily="65" charset="-120"/>
                <a:cs typeface="Times New Roman" panose="02020603050405020304" pitchFamily="18" charset="0"/>
              </a:rPr>
              <a:t>1</a:t>
            </a:r>
            <a:r>
              <a:rPr lang="zh-TW" altLang="en-US" sz="2200" b="1" dirty="0">
                <a:solidFill>
                  <a:srgbClr val="00007D"/>
                </a:solidFill>
                <a:ea typeface="標楷體" panose="03000509000000000000" pitchFamily="65" charset="-120"/>
                <a:cs typeface="Times New Roman" panose="02020603050405020304" pitchFamily="18" charset="0"/>
              </a:rPr>
              <a:t>月</a:t>
            </a:r>
            <a:r>
              <a:rPr lang="en-US" altLang="zh-TW" sz="2200" b="1" dirty="0">
                <a:solidFill>
                  <a:srgbClr val="00007D"/>
                </a:solidFill>
                <a:ea typeface="標楷體" panose="03000509000000000000" pitchFamily="65" charset="-120"/>
                <a:cs typeface="Times New Roman" panose="02020603050405020304" pitchFamily="18" charset="0"/>
              </a:rPr>
              <a:t>21</a:t>
            </a:r>
            <a:r>
              <a:rPr lang="zh-TW" altLang="en-US" sz="2200" b="1" dirty="0">
                <a:solidFill>
                  <a:srgbClr val="00007D"/>
                </a:solidFill>
                <a:ea typeface="標楷體" panose="03000509000000000000" pitchFamily="65" charset="-120"/>
                <a:cs typeface="Times New Roman" panose="02020603050405020304" pitchFamily="18" charset="0"/>
              </a:rPr>
              <a:t>日修正發布</a:t>
            </a:r>
            <a:r>
              <a:rPr lang="zh-TW" altLang="en-US" sz="2200" b="1" dirty="0">
                <a:solidFill>
                  <a:srgbClr val="FF0000"/>
                </a:solidFill>
                <a:ea typeface="標楷體" panose="03000509000000000000" pitchFamily="65" charset="-120"/>
                <a:cs typeface="Times New Roman" panose="02020603050405020304" pitchFamily="18" charset="0"/>
              </a:rPr>
              <a:t>「受污染土地設置太陽光電設施審查作業原則」</a:t>
            </a:r>
            <a:endParaRPr lang="en-US" altLang="zh-TW" sz="2200" b="1" dirty="0">
              <a:solidFill>
                <a:srgbClr val="FF0000"/>
              </a:solidFill>
              <a:ea typeface="標楷體" panose="03000509000000000000" pitchFamily="65" charset="-120"/>
              <a:cs typeface="Times New Roman" panose="02020603050405020304" pitchFamily="18" charset="0"/>
            </a:endParaRPr>
          </a:p>
          <a:p>
            <a:pPr marL="1081088" lvl="1" indent="-623888" algn="just">
              <a:lnSpc>
                <a:spcPts val="3400"/>
              </a:lnSpc>
            </a:pPr>
            <a:r>
              <a:rPr lang="zh-TW" altLang="en-US" sz="2200" b="1" dirty="0">
                <a:solidFill>
                  <a:srgbClr val="00007D"/>
                </a:solidFill>
                <a:ea typeface="標楷體" panose="03000509000000000000" pitchFamily="65" charset="-120"/>
                <a:cs typeface="Times New Roman" panose="02020603050405020304" pitchFamily="18" charset="0"/>
              </a:rPr>
              <a:t>一、適用範圍將直轄市、縣（市）環保主管機關已進行污染改善之污染場址納入，以提升改善中受污染土地之利用；另受污染已改善完成並依法公告解除列管之農業用地，考量亦符合受污染土地改善之精神，於經直轄市、縣（市）環保主管機關審查後，亦得適用。</a:t>
            </a:r>
            <a:endParaRPr lang="en-US" altLang="zh-TW" sz="2200" b="1" dirty="0">
              <a:solidFill>
                <a:srgbClr val="00007D"/>
              </a:solidFill>
              <a:ea typeface="標楷體" panose="03000509000000000000" pitchFamily="65" charset="-120"/>
              <a:cs typeface="Times New Roman" panose="02020603050405020304" pitchFamily="18" charset="0"/>
            </a:endParaRPr>
          </a:p>
          <a:p>
            <a:pPr marL="1081088" lvl="1" indent="-623888" algn="just">
              <a:lnSpc>
                <a:spcPts val="3400"/>
              </a:lnSpc>
            </a:pPr>
            <a:r>
              <a:rPr lang="zh-TW" altLang="en-US" sz="2200" b="1" dirty="0">
                <a:solidFill>
                  <a:srgbClr val="00007D"/>
                </a:solidFill>
                <a:ea typeface="標楷體" panose="03000509000000000000" pitchFamily="65" charset="-120"/>
                <a:cs typeface="Times New Roman" panose="02020603050405020304" pitchFamily="18" charset="0"/>
              </a:rPr>
              <a:t>二、已考量道德風險，限制</a:t>
            </a:r>
            <a:r>
              <a:rPr lang="en-US" altLang="zh-TW" sz="2200" b="1" dirty="0">
                <a:solidFill>
                  <a:srgbClr val="00007D"/>
                </a:solidFill>
                <a:ea typeface="標楷體" panose="03000509000000000000" pitchFamily="65" charset="-120"/>
                <a:cs typeface="Times New Roman" panose="02020603050405020304" pitchFamily="18" charset="0"/>
              </a:rPr>
              <a:t>106</a:t>
            </a:r>
            <a:r>
              <a:rPr lang="zh-TW" altLang="en-US" sz="2200" b="1" dirty="0">
                <a:solidFill>
                  <a:srgbClr val="00007D"/>
                </a:solidFill>
                <a:ea typeface="標楷體" panose="03000509000000000000" pitchFamily="65" charset="-120"/>
                <a:cs typeface="Times New Roman" panose="02020603050405020304" pitchFamily="18" charset="0"/>
              </a:rPr>
              <a:t>年</a:t>
            </a:r>
            <a:r>
              <a:rPr lang="en-US" altLang="zh-TW" sz="2200" b="1" dirty="0">
                <a:solidFill>
                  <a:srgbClr val="00007D"/>
                </a:solidFill>
                <a:ea typeface="標楷體" panose="03000509000000000000" pitchFamily="65" charset="-120"/>
                <a:cs typeface="Times New Roman" panose="02020603050405020304" pitchFamily="18" charset="0"/>
              </a:rPr>
              <a:t>3</a:t>
            </a:r>
            <a:r>
              <a:rPr lang="zh-TW" altLang="en-US" sz="2200" b="1" dirty="0">
                <a:solidFill>
                  <a:srgbClr val="00007D"/>
                </a:solidFill>
                <a:ea typeface="標楷體" panose="03000509000000000000" pitchFamily="65" charset="-120"/>
                <a:cs typeface="Times New Roman" panose="02020603050405020304" pitchFamily="18" charset="0"/>
              </a:rPr>
              <a:t>月</a:t>
            </a:r>
            <a:r>
              <a:rPr lang="en-US" altLang="zh-TW" sz="2200" b="1" dirty="0">
                <a:solidFill>
                  <a:srgbClr val="00007D"/>
                </a:solidFill>
                <a:ea typeface="標楷體" panose="03000509000000000000" pitchFamily="65" charset="-120"/>
                <a:cs typeface="Times New Roman" panose="02020603050405020304" pitchFamily="18" charset="0"/>
              </a:rPr>
              <a:t>31</a:t>
            </a:r>
            <a:r>
              <a:rPr lang="zh-TW" altLang="en-US" sz="2200" b="1" dirty="0">
                <a:solidFill>
                  <a:srgbClr val="00007D"/>
                </a:solidFill>
                <a:ea typeface="標楷體" panose="03000509000000000000" pitchFamily="65" charset="-120"/>
                <a:cs typeface="Times New Roman" panose="02020603050405020304" pitchFamily="18" charset="0"/>
              </a:rPr>
              <a:t>日前公告列管有案之受污染農業用地，始得適用。</a:t>
            </a:r>
            <a:endParaRPr lang="en-US" altLang="zh-TW" sz="2200" b="1" dirty="0">
              <a:solidFill>
                <a:srgbClr val="00007D"/>
              </a:solidFill>
              <a:ea typeface="標楷體" panose="03000509000000000000" pitchFamily="65" charset="-120"/>
              <a:cs typeface="Times New Roman" panose="02020603050405020304" pitchFamily="18" charset="0"/>
            </a:endParaRPr>
          </a:p>
          <a:p>
            <a:pPr marL="1081088" lvl="1" indent="-623888" algn="just">
              <a:lnSpc>
                <a:spcPts val="3400"/>
              </a:lnSpc>
            </a:pPr>
            <a:r>
              <a:rPr lang="zh-TW" altLang="en-US" sz="2200" b="1" dirty="0">
                <a:solidFill>
                  <a:srgbClr val="00007D"/>
                </a:solidFill>
                <a:ea typeface="標楷體" panose="03000509000000000000" pitchFamily="65" charset="-120"/>
                <a:cs typeface="Times New Roman" panose="02020603050405020304" pitchFamily="18" charset="0"/>
              </a:rPr>
              <a:t>三、屬容許辦法第</a:t>
            </a:r>
            <a:r>
              <a:rPr lang="en-US" altLang="zh-TW" sz="2200" b="1" dirty="0">
                <a:solidFill>
                  <a:srgbClr val="00007D"/>
                </a:solidFill>
                <a:ea typeface="標楷體" panose="03000509000000000000" pitchFamily="65" charset="-120"/>
                <a:cs typeface="Times New Roman" panose="02020603050405020304" pitchFamily="18" charset="0"/>
              </a:rPr>
              <a:t>30</a:t>
            </a:r>
            <a:r>
              <a:rPr lang="zh-TW" altLang="en-US" sz="2200" b="1" dirty="0">
                <a:solidFill>
                  <a:srgbClr val="00007D"/>
                </a:solidFill>
                <a:ea typeface="標楷體" panose="03000509000000000000" pitchFamily="65" charset="-120"/>
                <a:cs typeface="Times New Roman" panose="02020603050405020304" pitchFamily="18" charset="0"/>
              </a:rPr>
              <a:t>條第</a:t>
            </a:r>
            <a:r>
              <a:rPr lang="en-US" altLang="zh-TW" sz="2200" b="1" dirty="0">
                <a:solidFill>
                  <a:srgbClr val="00007D"/>
                </a:solidFill>
                <a:ea typeface="標楷體" panose="03000509000000000000" pitchFamily="65" charset="-120"/>
                <a:cs typeface="Times New Roman" panose="02020603050405020304" pitchFamily="18" charset="0"/>
              </a:rPr>
              <a:t>1</a:t>
            </a:r>
            <a:r>
              <a:rPr lang="zh-TW" altLang="en-US" sz="2200" b="1" dirty="0">
                <a:solidFill>
                  <a:srgbClr val="00007D"/>
                </a:solidFill>
                <a:ea typeface="標楷體" panose="03000509000000000000" pitchFamily="65" charset="-120"/>
                <a:cs typeface="Times New Roman" panose="02020603050405020304" pitchFamily="18" charset="0"/>
              </a:rPr>
              <a:t>項第</a:t>
            </a:r>
            <a:r>
              <a:rPr lang="en-US" altLang="zh-TW" sz="2200" b="1" dirty="0">
                <a:solidFill>
                  <a:srgbClr val="00007D"/>
                </a:solidFill>
                <a:ea typeface="標楷體" panose="03000509000000000000" pitchFamily="65" charset="-120"/>
                <a:cs typeface="Times New Roman" panose="02020603050405020304" pitchFamily="18" charset="0"/>
              </a:rPr>
              <a:t>2</a:t>
            </a:r>
            <a:r>
              <a:rPr lang="zh-TW" altLang="en-US" sz="2200" b="1" dirty="0">
                <a:solidFill>
                  <a:srgbClr val="00007D"/>
                </a:solidFill>
                <a:ea typeface="標楷體" panose="03000509000000000000" pitchFamily="65" charset="-120"/>
                <a:cs typeface="Times New Roman" panose="02020603050405020304" pitchFamily="18" charset="0"/>
              </a:rPr>
              <a:t>款之區位，申請免與農業經營相結合綠能設施，請依容許辦法及作業原則之規定辦理。</a:t>
            </a:r>
            <a:endParaRPr lang="en-US" altLang="zh-TW" sz="2200" b="1" dirty="0">
              <a:solidFill>
                <a:srgbClr val="00007D"/>
              </a:solidFill>
              <a:ea typeface="標楷體" panose="03000509000000000000" pitchFamily="65" charset="-120"/>
              <a:cs typeface="Times New Roman" panose="02020603050405020304" pitchFamily="18" charset="0"/>
            </a:endParaRPr>
          </a:p>
        </p:txBody>
      </p:sp>
      <p:sp>
        <p:nvSpPr>
          <p:cNvPr id="5" name="Rectangle 9"/>
          <p:cNvSpPr>
            <a:spLocks noChangeArrowheads="1"/>
          </p:cNvSpPr>
          <p:nvPr/>
        </p:nvSpPr>
        <p:spPr bwMode="auto">
          <a:xfrm>
            <a:off x="400931" y="5589240"/>
            <a:ext cx="8613696" cy="977191"/>
          </a:xfrm>
          <a:prstGeom prst="rect">
            <a:avLst/>
          </a:prstGeom>
          <a:noFill/>
          <a:ln w="9525">
            <a:noFill/>
            <a:miter lim="800000"/>
            <a:headEnd/>
            <a:tailEnd/>
          </a:ln>
        </p:spPr>
        <p:txBody>
          <a:bodyPr wrap="square" anchor="ctr">
            <a:spAutoFit/>
          </a:bodyPr>
          <a:lstStyle/>
          <a:p>
            <a:pPr marL="533400" indent="-533400" algn="just">
              <a:lnSpc>
                <a:spcPts val="2300"/>
              </a:lnSpc>
              <a:spcAft>
                <a:spcPts val="0"/>
              </a:spcAft>
            </a:pPr>
            <a:r>
              <a:rPr lang="zh-TW" altLang="en-US" sz="2000" b="1" dirty="0">
                <a:ea typeface="標楷體" pitchFamily="65" charset="-120"/>
                <a:cs typeface="Times New Roman" panose="02020603050405020304" pitchFamily="18" charset="0"/>
              </a:rPr>
              <a:t>註：作業原則第</a:t>
            </a:r>
            <a:r>
              <a:rPr lang="en-US" altLang="zh-TW" sz="2000" b="1" dirty="0">
                <a:ea typeface="標楷體" pitchFamily="65" charset="-120"/>
                <a:cs typeface="Times New Roman" panose="02020603050405020304" pitchFamily="18" charset="0"/>
              </a:rPr>
              <a:t>2</a:t>
            </a:r>
            <a:r>
              <a:rPr lang="zh-TW" altLang="en-US" sz="2000" b="1" dirty="0">
                <a:ea typeface="標楷體" pitchFamily="65" charset="-120"/>
                <a:cs typeface="Times New Roman" panose="02020603050405020304" pitchFamily="18" charset="0"/>
              </a:rPr>
              <a:t>點第</a:t>
            </a:r>
            <a:r>
              <a:rPr lang="en-US" altLang="zh-TW" sz="2000" b="1" dirty="0">
                <a:ea typeface="標楷體" pitchFamily="65" charset="-120"/>
                <a:cs typeface="Times New Roman" panose="02020603050405020304" pitchFamily="18" charset="0"/>
              </a:rPr>
              <a:t>1</a:t>
            </a:r>
            <a:r>
              <a:rPr lang="zh-TW" altLang="en-US" sz="2000" b="1" dirty="0" smtClean="0">
                <a:ea typeface="標楷體" pitchFamily="65" charset="-120"/>
                <a:cs typeface="Times New Roman" panose="02020603050405020304" pitchFamily="18" charset="0"/>
              </a:rPr>
              <a:t>款</a:t>
            </a:r>
            <a:endParaRPr lang="en-US" altLang="zh-TW" sz="2000" b="1" dirty="0" smtClean="0">
              <a:ea typeface="標楷體" pitchFamily="65" charset="-120"/>
              <a:cs typeface="Times New Roman" panose="02020603050405020304" pitchFamily="18" charset="0"/>
            </a:endParaRPr>
          </a:p>
          <a:p>
            <a:pPr indent="-533400" algn="just">
              <a:lnSpc>
                <a:spcPts val="2300"/>
              </a:lnSpc>
              <a:spcAft>
                <a:spcPts val="0"/>
              </a:spcAft>
            </a:pPr>
            <a:r>
              <a:rPr lang="zh-TW" altLang="en-US" sz="2000" b="1" dirty="0">
                <a:ea typeface="標楷體" pitchFamily="65" charset="-120"/>
                <a:cs typeface="Times New Roman" panose="02020603050405020304" pitchFamily="18" charset="0"/>
              </a:rPr>
              <a:t>受污染土地係指受汞以外之重金屬污染並於中華民國</a:t>
            </a:r>
            <a:r>
              <a:rPr lang="en-US" altLang="zh-TW" sz="2000" b="1" dirty="0">
                <a:ea typeface="標楷體" pitchFamily="65" charset="-120"/>
                <a:cs typeface="Times New Roman" panose="02020603050405020304" pitchFamily="18" charset="0"/>
              </a:rPr>
              <a:t>106</a:t>
            </a:r>
            <a:r>
              <a:rPr lang="zh-TW" altLang="en-US" sz="2000" b="1" dirty="0">
                <a:ea typeface="標楷體" pitchFamily="65" charset="-120"/>
                <a:cs typeface="Times New Roman" panose="02020603050405020304" pitchFamily="18" charset="0"/>
              </a:rPr>
              <a:t>年</a:t>
            </a:r>
            <a:r>
              <a:rPr lang="en-US" altLang="zh-TW" sz="2000" b="1" dirty="0">
                <a:ea typeface="標楷體" pitchFamily="65" charset="-120"/>
                <a:cs typeface="Times New Roman" panose="02020603050405020304" pitchFamily="18" charset="0"/>
              </a:rPr>
              <a:t>3</a:t>
            </a:r>
            <a:r>
              <a:rPr lang="zh-TW" altLang="en-US" sz="2000" b="1" dirty="0">
                <a:ea typeface="標楷體" pitchFamily="65" charset="-120"/>
                <a:cs typeface="Times New Roman" panose="02020603050405020304" pitchFamily="18" charset="0"/>
              </a:rPr>
              <a:t>月</a:t>
            </a:r>
            <a:r>
              <a:rPr lang="en-US" altLang="zh-TW" sz="2000" b="1" dirty="0">
                <a:ea typeface="標楷體" pitchFamily="65" charset="-120"/>
                <a:cs typeface="Times New Roman" panose="02020603050405020304" pitchFamily="18" charset="0"/>
              </a:rPr>
              <a:t>31</a:t>
            </a:r>
            <a:r>
              <a:rPr lang="zh-TW" altLang="en-US" sz="2000" b="1" dirty="0">
                <a:ea typeface="標楷體" pitchFamily="65" charset="-120"/>
                <a:cs typeface="Times New Roman" panose="02020603050405020304" pitchFamily="18" charset="0"/>
              </a:rPr>
              <a:t>日前依土壤及地下水污染整治法公告為土壤污染控制場址或整治場址之農業用地。</a:t>
            </a:r>
            <a:endParaRPr lang="en-US" altLang="zh-TW" sz="2000" b="1" dirty="0" smtClean="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10147399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62</a:t>
            </a:fld>
            <a:endParaRPr lang="en-US" altLang="zh-TW" dirty="0"/>
          </a:p>
        </p:txBody>
      </p:sp>
      <p:sp>
        <p:nvSpPr>
          <p:cNvPr id="3" name="Rectangle 11"/>
          <p:cNvSpPr>
            <a:spLocks noChangeArrowheads="1"/>
          </p:cNvSpPr>
          <p:nvPr/>
        </p:nvSpPr>
        <p:spPr bwMode="auto">
          <a:xfrm>
            <a:off x="317459" y="116632"/>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smtClean="0">
                <a:solidFill>
                  <a:srgbClr val="006600"/>
                </a:solidFill>
                <a:latin typeface="微軟正黑體" pitchFamily="34" charset="-120"/>
                <a:ea typeface="微軟正黑體" pitchFamily="34" charset="-120"/>
              </a:rPr>
              <a:t>補充</a:t>
            </a:r>
            <a:r>
              <a:rPr lang="en-US" altLang="zh-TW" sz="2800" b="1" dirty="0" smtClean="0">
                <a:solidFill>
                  <a:srgbClr val="006600"/>
                </a:solidFill>
                <a:latin typeface="微軟正黑體" pitchFamily="34" charset="-120"/>
                <a:ea typeface="微軟正黑體" pitchFamily="34" charset="-120"/>
              </a:rPr>
              <a:t>3</a:t>
            </a:r>
            <a:endParaRPr lang="en-US" altLang="zh-TW" sz="2800" dirty="0">
              <a:solidFill>
                <a:srgbClr val="006600"/>
              </a:solidFill>
            </a:endParaRPr>
          </a:p>
        </p:txBody>
      </p:sp>
      <p:sp>
        <p:nvSpPr>
          <p:cNvPr id="4" name="矩形 3"/>
          <p:cNvSpPr/>
          <p:nvPr/>
        </p:nvSpPr>
        <p:spPr>
          <a:xfrm>
            <a:off x="539552" y="694616"/>
            <a:ext cx="8280919" cy="6196568"/>
          </a:xfrm>
          <a:prstGeom prst="rect">
            <a:avLst/>
          </a:prstGeom>
        </p:spPr>
        <p:txBody>
          <a:bodyPr wrap="square">
            <a:spAutoFit/>
          </a:bodyPr>
          <a:lstStyle/>
          <a:p>
            <a:pPr marL="265113" indent="-265113" algn="just">
              <a:lnSpc>
                <a:spcPts val="3400"/>
              </a:lnSpc>
            </a:pPr>
            <a:r>
              <a:rPr lang="zh-TW" altLang="zh-TW" sz="2200" b="1" dirty="0">
                <a:solidFill>
                  <a:srgbClr val="00007D"/>
                </a:solidFill>
                <a:ea typeface="標楷體" panose="03000509000000000000" pitchFamily="65" charset="-120"/>
                <a:cs typeface="Times New Roman" panose="02020603050405020304" pitchFamily="18" charset="0"/>
              </a:rPr>
              <a:t>＊屬土壤及地下水污染整治法公告之污染控制場址、污染整治場址或污染管制區之農業用地存在合法農舍，經解除列管後得否申請免與農業經營使用相結合綠能設施</a:t>
            </a:r>
            <a:endParaRPr lang="en-US" altLang="zh-TW" sz="2200" b="1" dirty="0">
              <a:solidFill>
                <a:srgbClr val="00007D"/>
              </a:solidFill>
              <a:ea typeface="標楷體" panose="03000509000000000000" pitchFamily="65" charset="-120"/>
              <a:cs typeface="Times New Roman" panose="02020603050405020304" pitchFamily="18" charset="0"/>
            </a:endParaRPr>
          </a:p>
          <a:p>
            <a:pPr marL="1079500" lvl="1" indent="-622300" algn="just">
              <a:lnSpc>
                <a:spcPts val="3400"/>
              </a:lnSpc>
            </a:pPr>
            <a:r>
              <a:rPr lang="zh-TW" altLang="en-US" sz="2200" b="1" dirty="0">
                <a:solidFill>
                  <a:srgbClr val="00007D"/>
                </a:solidFill>
                <a:ea typeface="標楷體" panose="03000509000000000000" pitchFamily="65" charset="-120"/>
                <a:cs typeface="Times New Roman" panose="02020603050405020304" pitchFamily="18" charset="0"/>
              </a:rPr>
              <a:t>一、依申請農業用地作農業設施容許使用審查</a:t>
            </a:r>
            <a:r>
              <a:rPr lang="zh-TW" altLang="en-US" sz="2200" b="1" dirty="0" smtClean="0">
                <a:solidFill>
                  <a:srgbClr val="00007D"/>
                </a:solidFill>
                <a:ea typeface="標楷體" panose="03000509000000000000" pitchFamily="65" charset="-120"/>
                <a:cs typeface="Times New Roman" panose="02020603050405020304" pitchFamily="18" charset="0"/>
              </a:rPr>
              <a:t>辦法第</a:t>
            </a:r>
            <a:r>
              <a:rPr lang="en-US" altLang="zh-TW" sz="2200" b="1" dirty="0">
                <a:solidFill>
                  <a:srgbClr val="00007D"/>
                </a:solidFill>
                <a:ea typeface="標楷體" panose="03000509000000000000" pitchFamily="65" charset="-120"/>
                <a:cs typeface="Times New Roman" panose="02020603050405020304" pitchFamily="18" charset="0"/>
              </a:rPr>
              <a:t>30</a:t>
            </a:r>
            <a:r>
              <a:rPr lang="zh-TW" altLang="en-US" sz="2200" b="1" dirty="0">
                <a:solidFill>
                  <a:srgbClr val="00007D"/>
                </a:solidFill>
                <a:ea typeface="標楷體" panose="03000509000000000000" pitchFamily="65" charset="-120"/>
                <a:cs typeface="Times New Roman" panose="02020603050405020304" pitchFamily="18" charset="0"/>
              </a:rPr>
              <a:t>條設置之綠能設施，係免與農業經營使用相結合，且該農業用地亦未積極從事具經濟性農業生產使用，而農舍係與農業經營不可分離，為該農業用地上農業經營所需而興建，故</a:t>
            </a:r>
            <a:r>
              <a:rPr lang="zh-TW" altLang="en-US" sz="2200" b="1" dirty="0">
                <a:solidFill>
                  <a:srgbClr val="FF0000"/>
                </a:solidFill>
                <a:ea typeface="標楷體" panose="03000509000000000000" pitchFamily="65" charset="-120"/>
                <a:cs typeface="Times New Roman" panose="02020603050405020304" pitchFamily="18" charset="0"/>
              </a:rPr>
              <a:t>已興建農舍之農業用地自應積極從事具經濟性農業生產使用，並無申設免與農業經營相結合綠能設施之合理性</a:t>
            </a:r>
            <a:r>
              <a:rPr lang="zh-TW" altLang="en-US" sz="2200" b="1" dirty="0">
                <a:solidFill>
                  <a:srgbClr val="00007D"/>
                </a:solidFill>
                <a:ea typeface="標楷體" panose="03000509000000000000" pitchFamily="65" charset="-120"/>
                <a:cs typeface="Times New Roman" panose="02020603050405020304" pitchFamily="18" charset="0"/>
              </a:rPr>
              <a:t>。</a:t>
            </a:r>
            <a:endParaRPr lang="en-US" altLang="zh-TW" sz="2200" b="1" dirty="0">
              <a:solidFill>
                <a:srgbClr val="00007D"/>
              </a:solidFill>
              <a:ea typeface="標楷體" panose="03000509000000000000" pitchFamily="65" charset="-120"/>
              <a:cs typeface="Times New Roman" panose="02020603050405020304" pitchFamily="18" charset="0"/>
            </a:endParaRPr>
          </a:p>
          <a:p>
            <a:pPr marL="1079500" lvl="1" indent="-622300" algn="just">
              <a:lnSpc>
                <a:spcPts val="3400"/>
              </a:lnSpc>
            </a:pPr>
            <a:r>
              <a:rPr lang="zh-TW" altLang="en-US" sz="2200" b="1" dirty="0">
                <a:solidFill>
                  <a:srgbClr val="00007D"/>
                </a:solidFill>
                <a:ea typeface="標楷體" panose="03000509000000000000" pitchFamily="65" charset="-120"/>
                <a:cs typeface="Times New Roman" panose="02020603050405020304" pitchFamily="18" charset="0"/>
              </a:rPr>
              <a:t>二、農舍坐落之農業用地倘屬土壤及地下水污染整治法公告之污染控制場址、污染整治場址或污染管制區，應儘速辦理整治復育，以恢復農業生產使用，又因整治復育而解除列管者，更應積極從事具經濟性之農業生產，故仍無申設免與農業經營使用相結合綠能設施之情形。</a:t>
            </a:r>
            <a:endParaRPr lang="zh-TW" altLang="zh-TW" sz="2200" b="1" dirty="0">
              <a:solidFill>
                <a:srgbClr val="00007D"/>
              </a:solidFill>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7478940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179512" y="457508"/>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smtClean="0">
                <a:solidFill>
                  <a:srgbClr val="006600"/>
                </a:solidFill>
                <a:latin typeface="微軟正黑體" pitchFamily="34" charset="-120"/>
                <a:ea typeface="微軟正黑體" pitchFamily="34" charset="-120"/>
              </a:rPr>
              <a:t>補充</a:t>
            </a:r>
            <a:r>
              <a:rPr lang="en-US" altLang="zh-TW" sz="2800" b="1" dirty="0" smtClean="0">
                <a:solidFill>
                  <a:srgbClr val="006600"/>
                </a:solidFill>
                <a:latin typeface="微軟正黑體" pitchFamily="34" charset="-120"/>
                <a:ea typeface="微軟正黑體" pitchFamily="34" charset="-120"/>
              </a:rPr>
              <a:t>4</a:t>
            </a:r>
            <a:endParaRPr lang="en-US" altLang="zh-TW" sz="2800" dirty="0">
              <a:solidFill>
                <a:srgbClr val="006600"/>
              </a:solidFill>
            </a:endParaRPr>
          </a:p>
        </p:txBody>
      </p:sp>
      <p:sp>
        <p:nvSpPr>
          <p:cNvPr id="3" name="文字方塊 2"/>
          <p:cNvSpPr txBox="1"/>
          <p:nvPr/>
        </p:nvSpPr>
        <p:spPr>
          <a:xfrm>
            <a:off x="1332038" y="498152"/>
            <a:ext cx="7537388" cy="4154984"/>
          </a:xfrm>
          <a:prstGeom prst="rect">
            <a:avLst/>
          </a:prstGeom>
          <a:noFill/>
        </p:spPr>
        <p:txBody>
          <a:bodyPr wrap="square" rtlCol="0">
            <a:spAutoFit/>
          </a:bodyPr>
          <a:lstStyle/>
          <a:p>
            <a:pPr marL="355600" indent="-355600" algn="just"/>
            <a:r>
              <a:rPr kumimoji="0" lang="zh-TW" altLang="zh-TW" b="1" dirty="0">
                <a:solidFill>
                  <a:srgbClr val="00007D"/>
                </a:solidFill>
                <a:ea typeface="標楷體" pitchFamily="65" charset="-120"/>
                <a:cs typeface="Times New Roman" panose="02020603050405020304" pitchFamily="18" charset="0"/>
              </a:rPr>
              <a:t>＊</a:t>
            </a:r>
            <a:r>
              <a:rPr kumimoji="0" lang="zh-TW" altLang="en-US" b="1" dirty="0">
                <a:solidFill>
                  <a:srgbClr val="00007D"/>
                </a:solidFill>
                <a:ea typeface="標楷體" pitchFamily="65" charset="-120"/>
                <a:cs typeface="Times New Roman" panose="02020603050405020304" pitchFamily="18" charset="0"/>
              </a:rPr>
              <a:t>綠能設施設施總面積，不得超過申請設施所坐落之農業用地土地面積</a:t>
            </a:r>
            <a:r>
              <a:rPr kumimoji="0" lang="en-US" altLang="zh-TW" b="1" dirty="0">
                <a:solidFill>
                  <a:srgbClr val="00007D"/>
                </a:solidFill>
                <a:ea typeface="標楷體" pitchFamily="65" charset="-120"/>
                <a:cs typeface="Times New Roman" panose="02020603050405020304" pitchFamily="18" charset="0"/>
              </a:rPr>
              <a:t>70</a:t>
            </a:r>
            <a:r>
              <a:rPr kumimoji="0" lang="zh-TW" altLang="en-US" b="1" dirty="0">
                <a:solidFill>
                  <a:srgbClr val="00007D"/>
                </a:solidFill>
                <a:ea typeface="標楷體" pitchFamily="65" charset="-120"/>
                <a:cs typeface="Times New Roman" panose="02020603050405020304" pitchFamily="18" charset="0"/>
              </a:rPr>
              <a:t>％實務審認原則：</a:t>
            </a:r>
          </a:p>
          <a:p>
            <a:pPr marL="987425" indent="-631825" algn="just"/>
            <a:r>
              <a:rPr kumimoji="0" lang="zh-TW" altLang="en-US" b="1" dirty="0">
                <a:solidFill>
                  <a:srgbClr val="00007D"/>
                </a:solidFill>
                <a:ea typeface="標楷體" pitchFamily="65" charset="-120"/>
                <a:cs typeface="Times New Roman" panose="02020603050405020304" pitchFamily="18" charset="0"/>
              </a:rPr>
              <a:t>一、綠能設施搭建基樁應以點狀方式施作，並</a:t>
            </a:r>
            <a:r>
              <a:rPr kumimoji="0" lang="zh-TW" altLang="en-US" b="1" dirty="0">
                <a:solidFill>
                  <a:srgbClr val="FF0000"/>
                </a:solidFill>
                <a:ea typeface="標楷體" pitchFamily="65" charset="-120"/>
                <a:cs typeface="Times New Roman" panose="02020603050405020304" pitchFamily="18" charset="0"/>
              </a:rPr>
              <a:t>以垂直投影面積計算興建面積</a:t>
            </a:r>
            <a:r>
              <a:rPr kumimoji="0" lang="zh-TW" altLang="en-US" b="1" dirty="0">
                <a:solidFill>
                  <a:srgbClr val="00007D"/>
                </a:solidFill>
                <a:ea typeface="標楷體" pitchFamily="65" charset="-120"/>
                <a:cs typeface="Times New Roman" panose="02020603050405020304" pitchFamily="18" charset="0"/>
              </a:rPr>
              <a:t>。</a:t>
            </a:r>
          </a:p>
          <a:p>
            <a:pPr marL="987425" indent="-631825" algn="just"/>
            <a:r>
              <a:rPr kumimoji="0" lang="zh-TW" altLang="en-US" b="1" dirty="0">
                <a:solidFill>
                  <a:srgbClr val="00007D"/>
                </a:solidFill>
                <a:ea typeface="標楷體" pitchFamily="65" charset="-120"/>
                <a:cs typeface="Times New Roman" panose="02020603050405020304" pitchFamily="18" charset="0"/>
              </a:rPr>
              <a:t>二、綠能設施之設置，應與毗鄰農業用地留設適當之隔離</a:t>
            </a:r>
            <a:r>
              <a:rPr kumimoji="0" lang="zh-TW" altLang="en-US" b="1" dirty="0">
                <a:solidFill>
                  <a:srgbClr val="FF0000"/>
                </a:solidFill>
                <a:ea typeface="標楷體" pitchFamily="65" charset="-120"/>
                <a:cs typeface="Times New Roman" panose="02020603050405020304" pitchFamily="18" charset="0"/>
              </a:rPr>
              <a:t>緩衝空間，寬度應達</a:t>
            </a:r>
            <a:r>
              <a:rPr kumimoji="0" lang="en-US" altLang="zh-TW" b="1" dirty="0">
                <a:solidFill>
                  <a:srgbClr val="FF0000"/>
                </a:solidFill>
                <a:ea typeface="標楷體" pitchFamily="65" charset="-120"/>
                <a:cs typeface="Times New Roman" panose="02020603050405020304" pitchFamily="18" charset="0"/>
              </a:rPr>
              <a:t>1.5</a:t>
            </a:r>
            <a:r>
              <a:rPr kumimoji="0" lang="zh-TW" altLang="en-US" b="1" dirty="0">
                <a:solidFill>
                  <a:srgbClr val="FF0000"/>
                </a:solidFill>
                <a:ea typeface="標楷體" pitchFamily="65" charset="-120"/>
                <a:cs typeface="Times New Roman" panose="02020603050405020304" pitchFamily="18" charset="0"/>
              </a:rPr>
              <a:t>公尺以上</a:t>
            </a:r>
            <a:r>
              <a:rPr kumimoji="0" lang="zh-TW" altLang="en-US" b="1" dirty="0">
                <a:solidFill>
                  <a:srgbClr val="00007D"/>
                </a:solidFill>
                <a:ea typeface="標楷體" pitchFamily="65" charset="-120"/>
                <a:cs typeface="Times New Roman" panose="02020603050405020304" pitchFamily="18" charset="0"/>
              </a:rPr>
              <a:t>，以避免影響鄰地從事農業使用。</a:t>
            </a:r>
          </a:p>
          <a:p>
            <a:pPr marL="987425" indent="-631825" algn="just"/>
            <a:r>
              <a:rPr kumimoji="0" lang="zh-TW" altLang="en-US" b="1" dirty="0">
                <a:solidFill>
                  <a:srgbClr val="00007D"/>
                </a:solidFill>
                <a:ea typeface="標楷體" pitchFamily="65" charset="-120"/>
                <a:cs typeface="Times New Roman" panose="02020603050405020304" pitchFamily="18" charset="0"/>
              </a:rPr>
              <a:t>三、設置太陽能之綠能設施，其能板之間應留設適當間距，以維持適當日照穿透，避免影響土壤地力；又其維運通道，</a:t>
            </a:r>
            <a:r>
              <a:rPr kumimoji="0" lang="zh-TW" altLang="en-US" b="1" dirty="0">
                <a:solidFill>
                  <a:srgbClr val="FF0000"/>
                </a:solidFill>
                <a:ea typeface="標楷體" pitchFamily="65" charset="-120"/>
                <a:cs typeface="Times New Roman" panose="02020603050405020304" pitchFamily="18" charset="0"/>
              </a:rPr>
              <a:t>倘未舖設固定基礎之水泥建造物，不計入綠能設施之興建面積。</a:t>
            </a:r>
          </a:p>
        </p:txBody>
      </p:sp>
      <p:sp>
        <p:nvSpPr>
          <p:cNvPr id="5" name="Rectangle 11"/>
          <p:cNvSpPr>
            <a:spLocks noChangeArrowheads="1"/>
          </p:cNvSpPr>
          <p:nvPr/>
        </p:nvSpPr>
        <p:spPr bwMode="auto">
          <a:xfrm>
            <a:off x="179511" y="4797152"/>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smtClean="0">
                <a:solidFill>
                  <a:srgbClr val="006600"/>
                </a:solidFill>
                <a:latin typeface="微軟正黑體" pitchFamily="34" charset="-120"/>
                <a:ea typeface="微軟正黑體" pitchFamily="34" charset="-120"/>
              </a:rPr>
              <a:t>補充</a:t>
            </a:r>
            <a:r>
              <a:rPr lang="en-US" altLang="zh-TW" sz="2800" b="1" dirty="0" smtClean="0">
                <a:solidFill>
                  <a:srgbClr val="006600"/>
                </a:solidFill>
                <a:latin typeface="微軟正黑體" pitchFamily="34" charset="-120"/>
                <a:ea typeface="微軟正黑體" pitchFamily="34" charset="-120"/>
              </a:rPr>
              <a:t>5</a:t>
            </a:r>
            <a:endParaRPr lang="en-US" altLang="zh-TW" sz="2800" dirty="0">
              <a:solidFill>
                <a:srgbClr val="006600"/>
              </a:solidFill>
            </a:endParaRPr>
          </a:p>
        </p:txBody>
      </p:sp>
      <p:sp>
        <p:nvSpPr>
          <p:cNvPr id="4" name="投影片編號版面配置區 3"/>
          <p:cNvSpPr>
            <a:spLocks noGrp="1"/>
          </p:cNvSpPr>
          <p:nvPr>
            <p:ph type="sldNum" sz="quarter" idx="12"/>
          </p:nvPr>
        </p:nvSpPr>
        <p:spPr/>
        <p:txBody>
          <a:bodyPr/>
          <a:lstStyle/>
          <a:p>
            <a:pPr>
              <a:defRPr/>
            </a:pPr>
            <a:fld id="{134A2387-EBFD-423B-9A2C-CAFA9904E6D7}" type="slidenum">
              <a:rPr lang="en-US" altLang="zh-TW" smtClean="0"/>
              <a:pPr>
                <a:defRPr/>
              </a:pPr>
              <a:t>63</a:t>
            </a:fld>
            <a:endParaRPr lang="en-US" altLang="zh-TW" dirty="0"/>
          </a:p>
        </p:txBody>
      </p:sp>
      <p:sp>
        <p:nvSpPr>
          <p:cNvPr id="6" name="矩形 5"/>
          <p:cNvSpPr/>
          <p:nvPr/>
        </p:nvSpPr>
        <p:spPr>
          <a:xfrm>
            <a:off x="1439850" y="4842738"/>
            <a:ext cx="7429575" cy="1200329"/>
          </a:xfrm>
          <a:prstGeom prst="rect">
            <a:avLst/>
          </a:prstGeom>
        </p:spPr>
        <p:txBody>
          <a:bodyPr wrap="square">
            <a:spAutoFit/>
          </a:bodyPr>
          <a:lstStyle/>
          <a:p>
            <a:pPr marL="357188" indent="-357188" algn="just"/>
            <a:r>
              <a:rPr kumimoji="0" lang="zh-TW" altLang="zh-TW" b="1" dirty="0">
                <a:solidFill>
                  <a:srgbClr val="00007D"/>
                </a:solidFill>
                <a:ea typeface="標楷體" pitchFamily="65" charset="-120"/>
                <a:cs typeface="Times New Roman" panose="02020603050405020304" pitchFamily="18" charset="0"/>
              </a:rPr>
              <a:t>＊</a:t>
            </a:r>
            <a:r>
              <a:rPr kumimoji="0" lang="zh-TW" altLang="en-US" b="1" dirty="0">
                <a:solidFill>
                  <a:srgbClr val="00007D"/>
                </a:solidFill>
                <a:ea typeface="標楷體" pitchFamily="65" charset="-120"/>
                <a:cs typeface="Times New Roman" panose="02020603050405020304" pitchFamily="18" charset="0"/>
              </a:rPr>
              <a:t>追日型太陽光電發電設備原則以朝南仰角</a:t>
            </a:r>
            <a:r>
              <a:rPr kumimoji="0" lang="en-US" altLang="zh-TW" b="1" dirty="0">
                <a:solidFill>
                  <a:srgbClr val="00007D"/>
                </a:solidFill>
                <a:ea typeface="標楷體" pitchFamily="65" charset="-120"/>
                <a:cs typeface="Times New Roman" panose="02020603050405020304" pitchFamily="18" charset="0"/>
              </a:rPr>
              <a:t>30</a:t>
            </a:r>
            <a:r>
              <a:rPr kumimoji="0" lang="zh-TW" altLang="en-US" b="1" dirty="0">
                <a:solidFill>
                  <a:srgbClr val="00007D"/>
                </a:solidFill>
                <a:ea typeface="標楷體" pitchFamily="65" charset="-120"/>
                <a:cs typeface="Times New Roman" panose="02020603050405020304" pitchFamily="18" charset="0"/>
              </a:rPr>
              <a:t>度作為計算基準，如個案設計朝南仰角不及</a:t>
            </a:r>
            <a:r>
              <a:rPr kumimoji="0" lang="en-US" altLang="zh-TW" b="1" dirty="0">
                <a:solidFill>
                  <a:srgbClr val="00007D"/>
                </a:solidFill>
                <a:ea typeface="標楷體" pitchFamily="65" charset="-120"/>
                <a:cs typeface="Times New Roman" panose="02020603050405020304" pitchFamily="18" charset="0"/>
              </a:rPr>
              <a:t>30</a:t>
            </a:r>
            <a:r>
              <a:rPr kumimoji="0" lang="zh-TW" altLang="en-US" b="1" dirty="0">
                <a:solidFill>
                  <a:srgbClr val="00007D"/>
                </a:solidFill>
                <a:ea typeface="標楷體" pitchFamily="65" charset="-120"/>
                <a:cs typeface="Times New Roman" panose="02020603050405020304" pitchFamily="18" charset="0"/>
              </a:rPr>
              <a:t>度，申請人可另檢附佐證資料進行調整妥適之計算角度。</a:t>
            </a:r>
          </a:p>
        </p:txBody>
      </p:sp>
    </p:spTree>
    <p:extLst>
      <p:ext uri="{BB962C8B-B14F-4D97-AF65-F5344CB8AC3E}">
        <p14:creationId xmlns:p14="http://schemas.microsoft.com/office/powerpoint/2010/main" val="13885062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64</a:t>
            </a:fld>
            <a:endParaRPr lang="en-US" altLang="zh-TW" dirty="0"/>
          </a:p>
        </p:txBody>
      </p:sp>
      <p:sp>
        <p:nvSpPr>
          <p:cNvPr id="5" name="Rectangle 11"/>
          <p:cNvSpPr>
            <a:spLocks noChangeArrowheads="1"/>
          </p:cNvSpPr>
          <p:nvPr/>
        </p:nvSpPr>
        <p:spPr bwMode="auto">
          <a:xfrm>
            <a:off x="539552" y="620688"/>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smtClean="0">
                <a:solidFill>
                  <a:srgbClr val="006600"/>
                </a:solidFill>
                <a:latin typeface="微軟正黑體" pitchFamily="34" charset="-120"/>
                <a:ea typeface="微軟正黑體" pitchFamily="34" charset="-120"/>
              </a:rPr>
              <a:t>補充</a:t>
            </a:r>
            <a:r>
              <a:rPr lang="en-US" altLang="zh-TW" sz="2800" b="1" dirty="0" smtClean="0">
                <a:solidFill>
                  <a:srgbClr val="006600"/>
                </a:solidFill>
                <a:latin typeface="微軟正黑體" pitchFamily="34" charset="-120"/>
                <a:ea typeface="微軟正黑體" pitchFamily="34" charset="-120"/>
              </a:rPr>
              <a:t>6</a:t>
            </a:r>
            <a:endParaRPr lang="en-US" altLang="zh-TW" sz="2800" dirty="0">
              <a:solidFill>
                <a:srgbClr val="006600"/>
              </a:solidFill>
            </a:endParaRPr>
          </a:p>
        </p:txBody>
      </p:sp>
      <p:sp>
        <p:nvSpPr>
          <p:cNvPr id="6" name="文字方塊 5"/>
          <p:cNvSpPr txBox="1"/>
          <p:nvPr/>
        </p:nvSpPr>
        <p:spPr>
          <a:xfrm>
            <a:off x="899592" y="1268760"/>
            <a:ext cx="7848872" cy="4524315"/>
          </a:xfrm>
          <a:prstGeom prst="rect">
            <a:avLst/>
          </a:prstGeom>
          <a:noFill/>
        </p:spPr>
        <p:txBody>
          <a:bodyPr wrap="square" rtlCol="0">
            <a:spAutoFit/>
          </a:bodyPr>
          <a:lstStyle/>
          <a:p>
            <a:pPr marL="355600" indent="-355600" algn="just"/>
            <a:r>
              <a:rPr kumimoji="0" lang="zh-TW" altLang="zh-TW" b="1" dirty="0">
                <a:solidFill>
                  <a:srgbClr val="00007D"/>
                </a:solidFill>
                <a:ea typeface="標楷體" pitchFamily="65" charset="-120"/>
                <a:cs typeface="Times New Roman" panose="02020603050405020304" pitchFamily="18" charset="0"/>
              </a:rPr>
              <a:t>＊</a:t>
            </a:r>
            <a:r>
              <a:rPr kumimoji="0" lang="zh-TW" altLang="en-US" b="1" dirty="0">
                <a:solidFill>
                  <a:srgbClr val="00007D"/>
                </a:solidFill>
                <a:ea typeface="標楷體" pitchFamily="65" charset="-120"/>
                <a:cs typeface="Times New Roman" panose="02020603050405020304" pitchFamily="18" charset="0"/>
              </a:rPr>
              <a:t>經營計畫內容涉及設施之總裝置電容量、工程設計之能源主管單位審認原則：</a:t>
            </a:r>
            <a:endParaRPr kumimoji="0" lang="en-US" altLang="zh-TW" b="1" dirty="0">
              <a:solidFill>
                <a:srgbClr val="00007D"/>
              </a:solidFill>
              <a:ea typeface="標楷體" pitchFamily="65" charset="-120"/>
              <a:cs typeface="Times New Roman" panose="02020603050405020304" pitchFamily="18" charset="0"/>
            </a:endParaRPr>
          </a:p>
          <a:p>
            <a:pPr marL="1250950" indent="-981075" algn="just"/>
            <a:r>
              <a:rPr kumimoji="0" lang="zh-TW" altLang="en-US" b="1" dirty="0">
                <a:solidFill>
                  <a:srgbClr val="00007D"/>
                </a:solidFill>
                <a:ea typeface="標楷體" pitchFamily="65" charset="-120"/>
                <a:cs typeface="Times New Roman" panose="02020603050405020304" pitchFamily="18" charset="0"/>
              </a:rPr>
              <a:t>（一）依據「再生能源發電設備設置管理辦法」相關規定，設置者於申請同意備案前，應依台電公司之相關規定提出申請併聯審查，其申請資料即包含發電設施之總裝置容量及平面配置圖，故有關再生能源發電設施之總裝置電容量，建議可參考台電公司核發之併聯審查意見書，原則不得超過併聯審查意見書核准之上限容量。</a:t>
            </a:r>
          </a:p>
          <a:p>
            <a:pPr marL="1250950" indent="-981075" algn="just"/>
            <a:r>
              <a:rPr kumimoji="0" lang="zh-TW" altLang="en-US" b="1" dirty="0">
                <a:solidFill>
                  <a:srgbClr val="00007D"/>
                </a:solidFill>
                <a:ea typeface="標楷體" pitchFamily="65" charset="-120"/>
                <a:cs typeface="Times New Roman" panose="02020603050405020304" pitchFamily="18" charset="0"/>
              </a:rPr>
              <a:t>（二）至工程設計內容，建議可請設置者提供案場之平面配置圖，並據以審查其設施配置是否符合設置場址之使用型式。</a:t>
            </a:r>
          </a:p>
        </p:txBody>
      </p:sp>
    </p:spTree>
    <p:extLst>
      <p:ext uri="{BB962C8B-B14F-4D97-AF65-F5344CB8AC3E}">
        <p14:creationId xmlns:p14="http://schemas.microsoft.com/office/powerpoint/2010/main" val="17091383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386630" y="4077072"/>
            <a:ext cx="7647371" cy="1569660"/>
          </a:xfrm>
          <a:prstGeom prst="rect">
            <a:avLst/>
          </a:prstGeom>
          <a:noFill/>
        </p:spPr>
        <p:txBody>
          <a:bodyPr wrap="square" rtlCol="0">
            <a:spAutoFit/>
          </a:bodyPr>
          <a:lstStyle/>
          <a:p>
            <a:pPr marL="355600" indent="-355600"/>
            <a:r>
              <a:rPr kumimoji="0" lang="zh-TW" altLang="zh-TW" b="1" dirty="0">
                <a:solidFill>
                  <a:srgbClr val="00007D"/>
                </a:solidFill>
                <a:ea typeface="標楷體" pitchFamily="65" charset="-120"/>
                <a:cs typeface="Times New Roman" panose="02020603050405020304" pitchFamily="18" charset="0"/>
              </a:rPr>
              <a:t>＊</a:t>
            </a:r>
            <a:r>
              <a:rPr kumimoji="0" lang="zh-TW" altLang="en-US" b="1" dirty="0">
                <a:solidFill>
                  <a:srgbClr val="00007D"/>
                </a:solidFill>
                <a:ea typeface="標楷體" pitchFamily="65" charset="-120"/>
                <a:cs typeface="Times New Roman" panose="02020603050405020304" pitchFamily="18" charset="0"/>
              </a:rPr>
              <a:t>依容許辦法第</a:t>
            </a:r>
            <a:r>
              <a:rPr kumimoji="0" lang="en-US" altLang="zh-TW" b="1" dirty="0">
                <a:solidFill>
                  <a:srgbClr val="00007D"/>
                </a:solidFill>
                <a:ea typeface="標楷體" pitchFamily="65" charset="-120"/>
                <a:cs typeface="Times New Roman" panose="02020603050405020304" pitchFamily="18" charset="0"/>
              </a:rPr>
              <a:t>30</a:t>
            </a:r>
            <a:r>
              <a:rPr kumimoji="0" lang="zh-TW" altLang="en-US" b="1" dirty="0">
                <a:solidFill>
                  <a:srgbClr val="00007D"/>
                </a:solidFill>
                <a:ea typeface="標楷體" pitchFamily="65" charset="-120"/>
                <a:cs typeface="Times New Roman" panose="02020603050405020304" pitchFamily="18" charset="0"/>
              </a:rPr>
              <a:t>條申設綠能設施之土地仍為農業用地，務於核發之容許使用函文及其同意書附註之其他，</a:t>
            </a:r>
            <a:r>
              <a:rPr kumimoji="0" lang="zh-TW" altLang="en-US" b="1" dirty="0">
                <a:solidFill>
                  <a:srgbClr val="FF0000"/>
                </a:solidFill>
                <a:ea typeface="標楷體" pitchFamily="65" charset="-120"/>
                <a:cs typeface="Times New Roman" panose="02020603050405020304" pitchFamily="18" charset="0"/>
              </a:rPr>
              <a:t>載明申請人於計畫期程屆至或因故中止，應回復農業用地之用途使用</a:t>
            </a:r>
            <a:r>
              <a:rPr kumimoji="0" lang="zh-TW" altLang="en-US" b="1" dirty="0">
                <a:solidFill>
                  <a:srgbClr val="00007D"/>
                </a:solidFill>
                <a:ea typeface="標楷體" pitchFamily="65" charset="-120"/>
                <a:cs typeface="Times New Roman" panose="02020603050405020304" pitchFamily="18" charset="0"/>
              </a:rPr>
              <a:t>。</a:t>
            </a:r>
          </a:p>
        </p:txBody>
      </p:sp>
      <p:sp>
        <p:nvSpPr>
          <p:cNvPr id="5" name="Rectangle 11"/>
          <p:cNvSpPr>
            <a:spLocks noChangeArrowheads="1"/>
          </p:cNvSpPr>
          <p:nvPr/>
        </p:nvSpPr>
        <p:spPr bwMode="auto">
          <a:xfrm>
            <a:off x="179114" y="4077072"/>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smtClean="0">
                <a:solidFill>
                  <a:srgbClr val="006600"/>
                </a:solidFill>
                <a:latin typeface="微軟正黑體" pitchFamily="34" charset="-120"/>
                <a:ea typeface="微軟正黑體" pitchFamily="34" charset="-120"/>
              </a:rPr>
              <a:t>補充</a:t>
            </a:r>
            <a:r>
              <a:rPr lang="en-US" altLang="zh-TW" sz="2800" b="1" dirty="0" smtClean="0">
                <a:solidFill>
                  <a:srgbClr val="006600"/>
                </a:solidFill>
                <a:latin typeface="微軟正黑體" pitchFamily="34" charset="-120"/>
                <a:ea typeface="微軟正黑體" pitchFamily="34" charset="-120"/>
              </a:rPr>
              <a:t>8</a:t>
            </a:r>
            <a:endParaRPr lang="en-US" altLang="zh-TW" sz="2800" dirty="0">
              <a:solidFill>
                <a:srgbClr val="006600"/>
              </a:solidFill>
            </a:endParaRPr>
          </a:p>
        </p:txBody>
      </p:sp>
      <p:sp>
        <p:nvSpPr>
          <p:cNvPr id="7" name="投影片編號版面配置區 6"/>
          <p:cNvSpPr>
            <a:spLocks noGrp="1"/>
          </p:cNvSpPr>
          <p:nvPr>
            <p:ph type="sldNum" sz="quarter" idx="12"/>
          </p:nvPr>
        </p:nvSpPr>
        <p:spPr/>
        <p:txBody>
          <a:bodyPr/>
          <a:lstStyle/>
          <a:p>
            <a:pPr>
              <a:defRPr/>
            </a:pPr>
            <a:fld id="{134A2387-EBFD-423B-9A2C-CAFA9904E6D7}" type="slidenum">
              <a:rPr lang="en-US" altLang="zh-TW" smtClean="0"/>
              <a:pPr>
                <a:defRPr/>
              </a:pPr>
              <a:t>65</a:t>
            </a:fld>
            <a:endParaRPr lang="en-US" altLang="zh-TW" dirty="0"/>
          </a:p>
        </p:txBody>
      </p:sp>
      <p:sp>
        <p:nvSpPr>
          <p:cNvPr id="8" name="Rectangle 11"/>
          <p:cNvSpPr>
            <a:spLocks noChangeArrowheads="1"/>
          </p:cNvSpPr>
          <p:nvPr/>
        </p:nvSpPr>
        <p:spPr bwMode="auto">
          <a:xfrm>
            <a:off x="179512" y="909888"/>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smtClean="0">
                <a:solidFill>
                  <a:srgbClr val="006600"/>
                </a:solidFill>
                <a:latin typeface="微軟正黑體" pitchFamily="34" charset="-120"/>
                <a:ea typeface="微軟正黑體" pitchFamily="34" charset="-120"/>
              </a:rPr>
              <a:t>補充</a:t>
            </a:r>
            <a:r>
              <a:rPr lang="en-US" altLang="zh-TW" sz="2800" b="1" dirty="0" smtClean="0">
                <a:solidFill>
                  <a:srgbClr val="006600"/>
                </a:solidFill>
                <a:latin typeface="微軟正黑體" pitchFamily="34" charset="-120"/>
                <a:ea typeface="微軟正黑體" pitchFamily="34" charset="-120"/>
              </a:rPr>
              <a:t>7</a:t>
            </a:r>
            <a:endParaRPr lang="en-US" altLang="zh-TW" sz="2800" dirty="0">
              <a:solidFill>
                <a:srgbClr val="006600"/>
              </a:solidFill>
            </a:endParaRPr>
          </a:p>
        </p:txBody>
      </p:sp>
      <p:sp>
        <p:nvSpPr>
          <p:cNvPr id="9" name="矩形 8"/>
          <p:cNvSpPr/>
          <p:nvPr/>
        </p:nvSpPr>
        <p:spPr>
          <a:xfrm>
            <a:off x="1441622" y="908720"/>
            <a:ext cx="7537389" cy="2308324"/>
          </a:xfrm>
          <a:prstGeom prst="rect">
            <a:avLst/>
          </a:prstGeom>
        </p:spPr>
        <p:txBody>
          <a:bodyPr wrap="square">
            <a:spAutoFit/>
          </a:bodyPr>
          <a:lstStyle/>
          <a:p>
            <a:pPr marL="355600" indent="-355600" algn="just"/>
            <a:r>
              <a:rPr kumimoji="0" lang="zh-TW" altLang="zh-TW" b="1" dirty="0">
                <a:solidFill>
                  <a:srgbClr val="00007D"/>
                </a:solidFill>
                <a:ea typeface="標楷體" pitchFamily="65" charset="-120"/>
                <a:cs typeface="Times New Roman" panose="02020603050405020304" pitchFamily="18" charset="0"/>
              </a:rPr>
              <a:t>＊</a:t>
            </a:r>
            <a:r>
              <a:rPr kumimoji="0" lang="zh-TW" altLang="en-US" b="1" dirty="0">
                <a:solidFill>
                  <a:srgbClr val="00007D"/>
                </a:solidFill>
                <a:ea typeface="標楷體" pitchFamily="65" charset="-120"/>
                <a:cs typeface="Times New Roman" panose="02020603050405020304" pitchFamily="18" charset="0"/>
              </a:rPr>
              <a:t>基於綠能設施設置之土地為農業用地，為避免綠能設施搭建方式影響該農地之土壤地力，同時為兼顧未來綠能設施移除後恢復農業使用之可行性，故</a:t>
            </a:r>
            <a:r>
              <a:rPr kumimoji="0" lang="zh-TW" altLang="en-US" b="1" dirty="0">
                <a:solidFill>
                  <a:srgbClr val="FF0000"/>
                </a:solidFill>
                <a:ea typeface="標楷體" pitchFamily="65" charset="-120"/>
                <a:cs typeface="Times New Roman" panose="02020603050405020304" pitchFamily="18" charset="0"/>
              </a:rPr>
              <a:t>綠能設施之太陽能設施，係指太陽能板及其附屬設施（如變電箱、電桿）</a:t>
            </a:r>
            <a:r>
              <a:rPr kumimoji="0" lang="zh-TW" altLang="en-US" b="1" dirty="0">
                <a:solidFill>
                  <a:srgbClr val="00007D"/>
                </a:solidFill>
                <a:ea typeface="標楷體" pitchFamily="65" charset="-120"/>
                <a:cs typeface="Times New Roman" panose="02020603050405020304" pitchFamily="18" charset="0"/>
              </a:rPr>
              <a:t>，</a:t>
            </a:r>
            <a:r>
              <a:rPr kumimoji="0" lang="zh-TW" altLang="en-US" b="1" dirty="0">
                <a:solidFill>
                  <a:srgbClr val="FF0000"/>
                </a:solidFill>
                <a:ea typeface="標楷體" pitchFamily="65" charset="-120"/>
                <a:cs typeface="Times New Roman" panose="02020603050405020304" pitchFamily="18" charset="0"/>
              </a:rPr>
              <a:t>並無擴大至輸配電設施（如變電站、升壓站）</a:t>
            </a:r>
            <a:r>
              <a:rPr kumimoji="0" lang="zh-TW" altLang="en-US" b="1" dirty="0">
                <a:solidFill>
                  <a:srgbClr val="00007D"/>
                </a:solidFill>
                <a:ea typeface="標楷體" pitchFamily="65" charset="-120"/>
                <a:cs typeface="Times New Roman" panose="02020603050405020304" pitchFamily="18" charset="0"/>
              </a:rPr>
              <a:t>。</a:t>
            </a:r>
            <a:endParaRPr kumimoji="0" lang="en-US" altLang="zh-TW" b="1" dirty="0">
              <a:solidFill>
                <a:srgbClr val="00007D"/>
              </a:solidFill>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11255090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493846547"/>
              </p:ext>
            </p:extLst>
          </p:nvPr>
        </p:nvGraphicFramePr>
        <p:xfrm>
          <a:off x="179512" y="1052736"/>
          <a:ext cx="8856984" cy="5578936"/>
        </p:xfrm>
        <a:graphic>
          <a:graphicData uri="http://schemas.openxmlformats.org/drawingml/2006/table">
            <a:tbl>
              <a:tblPr firstRow="1" firstCol="1" bandRow="1">
                <a:tableStyleId>{5C22544A-7EE6-4342-B048-85BDC9FD1C3A}</a:tableStyleId>
              </a:tblPr>
              <a:tblGrid>
                <a:gridCol w="1226572">
                  <a:extLst>
                    <a:ext uri="{9D8B030D-6E8A-4147-A177-3AD203B41FA5}">
                      <a16:colId xmlns:a16="http://schemas.microsoft.com/office/drawing/2014/main" xmlns="" val="20000"/>
                    </a:ext>
                  </a:extLst>
                </a:gridCol>
                <a:gridCol w="2488738">
                  <a:extLst>
                    <a:ext uri="{9D8B030D-6E8A-4147-A177-3AD203B41FA5}">
                      <a16:colId xmlns:a16="http://schemas.microsoft.com/office/drawing/2014/main" xmlns="" val="20001"/>
                    </a:ext>
                  </a:extLst>
                </a:gridCol>
                <a:gridCol w="2488738">
                  <a:extLst>
                    <a:ext uri="{9D8B030D-6E8A-4147-A177-3AD203B41FA5}">
                      <a16:colId xmlns:a16="http://schemas.microsoft.com/office/drawing/2014/main" xmlns="" val="20002"/>
                    </a:ext>
                  </a:extLst>
                </a:gridCol>
                <a:gridCol w="2652936">
                  <a:extLst>
                    <a:ext uri="{9D8B030D-6E8A-4147-A177-3AD203B41FA5}">
                      <a16:colId xmlns:a16="http://schemas.microsoft.com/office/drawing/2014/main" xmlns="" val="20003"/>
                    </a:ext>
                  </a:extLst>
                </a:gridCol>
              </a:tblGrid>
              <a:tr h="360040">
                <a:tc>
                  <a:txBody>
                    <a:bodyPr/>
                    <a:lstStyle/>
                    <a:p>
                      <a:pPr algn="ctr">
                        <a:spcAft>
                          <a:spcPts val="0"/>
                        </a:spcAft>
                        <a:tabLst>
                          <a:tab pos="572770" algn="l"/>
                        </a:tabLst>
                      </a:pPr>
                      <a:r>
                        <a:rPr lang="zh-TW" altLang="en-US" sz="1800" b="1" kern="100" dirty="0">
                          <a:effectLst/>
                          <a:latin typeface="微軟正黑體" panose="020B0604030504040204" pitchFamily="34" charset="-120"/>
                          <a:ea typeface="微軟正黑體" panose="020B0604030504040204" pitchFamily="34" charset="-120"/>
                        </a:rPr>
                        <a:t>法令依據</a:t>
                      </a:r>
                      <a:endParaRPr lang="zh-TW" sz="1800" b="1" kern="100" dirty="0">
                        <a:effectLst/>
                        <a:latin typeface="微軟正黑體" panose="020B0604030504040204" pitchFamily="34" charset="-120"/>
                        <a:ea typeface="微軟正黑體" panose="020B0604030504040204" pitchFamily="34" charset="-120"/>
                        <a:cs typeface="Times New Roman"/>
                      </a:endParaRPr>
                    </a:p>
                  </a:txBody>
                  <a:tcPr marL="98608" marR="98608" marT="0" marB="0" anchor="ctr">
                    <a:solidFill>
                      <a:srgbClr val="92D050"/>
                    </a:solidFill>
                  </a:tcPr>
                </a:tc>
                <a:tc>
                  <a:txBody>
                    <a:bodyPr/>
                    <a:lstStyle/>
                    <a:p>
                      <a:pPr algn="ctr">
                        <a:spcAft>
                          <a:spcPts val="0"/>
                        </a:spcAft>
                      </a:pPr>
                      <a:r>
                        <a:rPr lang="zh-TW" sz="1800" b="1" kern="100" dirty="0">
                          <a:effectLst/>
                          <a:latin typeface="微軟正黑體" panose="020B0604030504040204" pitchFamily="34" charset="-120"/>
                          <a:ea typeface="微軟正黑體" panose="020B0604030504040204" pitchFamily="34" charset="-120"/>
                        </a:rPr>
                        <a:t>容許辦法§</a:t>
                      </a:r>
                      <a:r>
                        <a:rPr lang="en-US" sz="1800" b="1" kern="100" dirty="0">
                          <a:effectLst/>
                          <a:latin typeface="微軟正黑體" panose="020B0604030504040204" pitchFamily="34" charset="-120"/>
                          <a:ea typeface="微軟正黑體" panose="020B0604030504040204" pitchFamily="34" charset="-120"/>
                        </a:rPr>
                        <a:t>28</a:t>
                      </a:r>
                      <a:endParaRPr lang="zh-TW" sz="1800" b="1" kern="100" dirty="0">
                        <a:effectLst/>
                        <a:latin typeface="微軟正黑體" panose="020B0604030504040204" pitchFamily="34" charset="-120"/>
                        <a:ea typeface="微軟正黑體" panose="020B0604030504040204" pitchFamily="34" charset="-120"/>
                      </a:endParaRPr>
                    </a:p>
                  </a:txBody>
                  <a:tcPr marL="98608" marR="98608" marT="0" marB="0" anchor="ctr">
                    <a:solidFill>
                      <a:srgbClr val="92D050"/>
                    </a:solidFill>
                  </a:tcPr>
                </a:tc>
                <a:tc>
                  <a:txBody>
                    <a:bodyPr/>
                    <a:lstStyle/>
                    <a:p>
                      <a:pPr algn="ctr">
                        <a:spcAft>
                          <a:spcPts val="0"/>
                        </a:spcAft>
                      </a:pPr>
                      <a:r>
                        <a:rPr lang="zh-TW" sz="1800" b="1" kern="100" dirty="0">
                          <a:effectLst/>
                          <a:latin typeface="微軟正黑體" panose="020B0604030504040204" pitchFamily="34" charset="-120"/>
                          <a:ea typeface="微軟正黑體" panose="020B0604030504040204" pitchFamily="34" charset="-120"/>
                        </a:rPr>
                        <a:t>容許辦法§</a:t>
                      </a:r>
                      <a:r>
                        <a:rPr lang="en-US" sz="1800" b="1" kern="100" dirty="0">
                          <a:effectLst/>
                          <a:latin typeface="微軟正黑體" panose="020B0604030504040204" pitchFamily="34" charset="-120"/>
                          <a:ea typeface="微軟正黑體" panose="020B0604030504040204" pitchFamily="34" charset="-120"/>
                        </a:rPr>
                        <a:t>29 </a:t>
                      </a:r>
                      <a:endParaRPr lang="zh-TW" sz="1800" b="1" kern="100" dirty="0">
                        <a:effectLst/>
                        <a:latin typeface="微軟正黑體" panose="020B0604030504040204" pitchFamily="34" charset="-120"/>
                        <a:ea typeface="微軟正黑體" panose="020B0604030504040204" pitchFamily="34" charset="-120"/>
                        <a:cs typeface="Times New Roman"/>
                      </a:endParaRPr>
                    </a:p>
                  </a:txBody>
                  <a:tcPr marL="98608" marR="98608" marT="0" marB="0" anchor="ctr">
                    <a:solidFill>
                      <a:srgbClr val="92D050"/>
                    </a:solidFill>
                  </a:tcPr>
                </a:tc>
                <a:tc>
                  <a:txBody>
                    <a:bodyPr/>
                    <a:lstStyle/>
                    <a:p>
                      <a:pPr algn="ctr">
                        <a:spcAft>
                          <a:spcPts val="0"/>
                        </a:spcAft>
                      </a:pPr>
                      <a:r>
                        <a:rPr lang="zh-TW" sz="1800" b="1" kern="100" dirty="0">
                          <a:effectLst/>
                          <a:latin typeface="微軟正黑體" panose="020B0604030504040204" pitchFamily="34" charset="-120"/>
                          <a:ea typeface="微軟正黑體" panose="020B0604030504040204" pitchFamily="34" charset="-120"/>
                        </a:rPr>
                        <a:t>容許辦法§</a:t>
                      </a:r>
                      <a:r>
                        <a:rPr lang="en-US" sz="1800" b="1" kern="100" dirty="0">
                          <a:effectLst/>
                          <a:latin typeface="微軟正黑體" panose="020B0604030504040204" pitchFamily="34" charset="-120"/>
                          <a:ea typeface="微軟正黑體" panose="020B0604030504040204" pitchFamily="34" charset="-120"/>
                        </a:rPr>
                        <a:t>30 </a:t>
                      </a:r>
                      <a:endParaRPr lang="zh-TW" sz="1800" b="1" kern="100" dirty="0">
                        <a:effectLst/>
                        <a:latin typeface="微軟正黑體" panose="020B0604030504040204" pitchFamily="34" charset="-120"/>
                        <a:ea typeface="微軟正黑體" panose="020B0604030504040204" pitchFamily="34" charset="-120"/>
                        <a:cs typeface="Times New Roman"/>
                      </a:endParaRPr>
                    </a:p>
                  </a:txBody>
                  <a:tcPr marL="98608" marR="98608" marT="0" marB="0" anchor="ctr">
                    <a:solidFill>
                      <a:srgbClr val="92D050"/>
                    </a:solidFill>
                  </a:tcPr>
                </a:tc>
                <a:extLst>
                  <a:ext uri="{0D108BD9-81ED-4DB2-BD59-A6C34878D82A}">
                    <a16:rowId xmlns:a16="http://schemas.microsoft.com/office/drawing/2014/main" xmlns="" val="10000"/>
                  </a:ext>
                </a:extLst>
              </a:tr>
              <a:tr h="360040">
                <a:tc>
                  <a:txBody>
                    <a:bodyPr/>
                    <a:lstStyle/>
                    <a:p>
                      <a:pPr algn="ctr">
                        <a:spcAft>
                          <a:spcPts val="0"/>
                        </a:spcAft>
                      </a:pPr>
                      <a:r>
                        <a:rPr lang="zh-TW" sz="1800" b="1" kern="100" dirty="0">
                          <a:effectLst/>
                          <a:latin typeface="微軟正黑體" panose="020B0604030504040204" pitchFamily="34" charset="-120"/>
                          <a:ea typeface="微軟正黑體" panose="020B0604030504040204" pitchFamily="34" charset="-120"/>
                        </a:rPr>
                        <a:t>設施類型</a:t>
                      </a:r>
                      <a:endParaRPr lang="zh-TW" sz="1800" b="1" kern="100" dirty="0">
                        <a:effectLst/>
                        <a:latin typeface="微軟正黑體" panose="020B0604030504040204" pitchFamily="34" charset="-120"/>
                        <a:ea typeface="微軟正黑體" panose="020B0604030504040204" pitchFamily="34" charset="-120"/>
                        <a:cs typeface="Times New Roman"/>
                      </a:endParaRPr>
                    </a:p>
                  </a:txBody>
                  <a:tcPr marL="98608" marR="98608" marT="0" marB="0" anchor="ctr">
                    <a:solidFill>
                      <a:srgbClr val="92D050"/>
                    </a:solidFill>
                  </a:tcPr>
                </a:tc>
                <a:tc>
                  <a:txBody>
                    <a:bodyPr/>
                    <a:lstStyle/>
                    <a:p>
                      <a:pPr algn="ctr">
                        <a:spcAft>
                          <a:spcPts val="0"/>
                        </a:spcAft>
                      </a:pPr>
                      <a:r>
                        <a:rPr lang="zh-TW" sz="1600" b="1" kern="100" dirty="0">
                          <a:effectLst/>
                          <a:latin typeface="微軟正黑體" panose="020B0604030504040204" pitchFamily="34" charset="-120"/>
                          <a:ea typeface="微軟正黑體" panose="020B0604030504040204" pitchFamily="34" charset="-120"/>
                        </a:rPr>
                        <a:t>農業設施</a:t>
                      </a:r>
                      <a:r>
                        <a:rPr lang="zh-TW" altLang="en-US" sz="1600" b="1" kern="100" dirty="0">
                          <a:effectLst/>
                          <a:latin typeface="微軟正黑體" panose="020B0604030504040204" pitchFamily="34" charset="-120"/>
                          <a:ea typeface="微軟正黑體" panose="020B0604030504040204" pitchFamily="34" charset="-120"/>
                        </a:rPr>
                        <a:t>屋頂型</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98608" marR="98608" marT="0" marB="0" anchor="ctr">
                    <a:solidFill>
                      <a:srgbClr val="CFEA9E"/>
                    </a:solidFill>
                  </a:tcPr>
                </a:tc>
                <a:tc>
                  <a:txBody>
                    <a:bodyPr/>
                    <a:lstStyle/>
                    <a:p>
                      <a:pPr algn="ctr">
                        <a:spcAft>
                          <a:spcPts val="0"/>
                        </a:spcAft>
                      </a:pPr>
                      <a:r>
                        <a:rPr lang="zh-TW" sz="1600" b="1" kern="100" dirty="0">
                          <a:effectLst/>
                          <a:latin typeface="微軟正黑體" panose="020B0604030504040204" pitchFamily="34" charset="-120"/>
                          <a:ea typeface="微軟正黑體" panose="020B0604030504040204" pitchFamily="34" charset="-120"/>
                        </a:rPr>
                        <a:t>營農地面型</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98608" marR="98608" marT="0" marB="0" anchor="ctr">
                    <a:solidFill>
                      <a:srgbClr val="CFEA9E"/>
                    </a:solidFill>
                  </a:tcPr>
                </a:tc>
                <a:tc>
                  <a:txBody>
                    <a:bodyPr/>
                    <a:lstStyle/>
                    <a:p>
                      <a:pPr algn="ctr">
                        <a:spcAft>
                          <a:spcPts val="0"/>
                        </a:spcAft>
                      </a:pPr>
                      <a:r>
                        <a:rPr lang="zh-TW" sz="1600" b="1" kern="100" dirty="0">
                          <a:effectLst/>
                          <a:latin typeface="微軟正黑體" panose="020B0604030504040204" pitchFamily="34" charset="-120"/>
                          <a:ea typeface="微軟正黑體" panose="020B0604030504040204" pitchFamily="34" charset="-120"/>
                        </a:rPr>
                        <a:t>非營農地面型</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98608" marR="98608" marT="0" marB="0" anchor="ctr">
                    <a:solidFill>
                      <a:srgbClr val="CFEA9E"/>
                    </a:solidFill>
                  </a:tcPr>
                </a:tc>
                <a:extLst>
                  <a:ext uri="{0D108BD9-81ED-4DB2-BD59-A6C34878D82A}">
                    <a16:rowId xmlns:a16="http://schemas.microsoft.com/office/drawing/2014/main" xmlns="" val="10001"/>
                  </a:ext>
                </a:extLst>
              </a:tr>
              <a:tr h="576064">
                <a:tc>
                  <a:txBody>
                    <a:bodyPr/>
                    <a:lstStyle/>
                    <a:p>
                      <a:pPr algn="ctr">
                        <a:spcAft>
                          <a:spcPts val="0"/>
                        </a:spcAft>
                      </a:pPr>
                      <a:r>
                        <a:rPr lang="zh-TW" altLang="en-US" sz="1800" b="1" kern="100" dirty="0">
                          <a:effectLst/>
                          <a:latin typeface="微軟正黑體" panose="020B0604030504040204" pitchFamily="34" charset="-120"/>
                          <a:ea typeface="微軟正黑體" panose="020B0604030504040204" pitchFamily="34" charset="-120"/>
                        </a:rPr>
                        <a:t>設置態樣</a:t>
                      </a:r>
                      <a:endParaRPr lang="zh-TW" sz="1800" b="1" kern="100" dirty="0">
                        <a:effectLst/>
                        <a:latin typeface="微軟正黑體" panose="020B0604030504040204" pitchFamily="34" charset="-120"/>
                        <a:ea typeface="微軟正黑體" panose="020B0604030504040204" pitchFamily="34" charset="-120"/>
                        <a:cs typeface="Times New Roman"/>
                      </a:endParaRPr>
                    </a:p>
                  </a:txBody>
                  <a:tcPr marL="98608" marR="98608" marT="0" marB="0" anchor="ctr">
                    <a:solidFill>
                      <a:srgbClr val="92D050"/>
                    </a:solidFill>
                  </a:tcPr>
                </a:tc>
                <a:tc>
                  <a:txBody>
                    <a:bodyPr/>
                    <a:lstStyle/>
                    <a:p>
                      <a:pPr algn="ctr">
                        <a:spcAft>
                          <a:spcPts val="0"/>
                        </a:spcAft>
                      </a:pPr>
                      <a:r>
                        <a:rPr lang="zh-TW" altLang="en-US" sz="1600" b="1" kern="100" dirty="0">
                          <a:effectLst/>
                          <a:latin typeface="微軟正黑體" panose="020B0604030504040204" pitchFamily="34" charset="-120"/>
                          <a:ea typeface="微軟正黑體" panose="020B0604030504040204" pitchFamily="34" charset="-120"/>
                        </a:rPr>
                        <a:t>畜牧設施屋頂</a:t>
                      </a:r>
                      <a:endParaRPr lang="en-US" altLang="zh-TW" sz="1600" b="1" kern="100" dirty="0">
                        <a:effectLst/>
                        <a:latin typeface="微軟正黑體" panose="020B0604030504040204" pitchFamily="34" charset="-120"/>
                        <a:ea typeface="微軟正黑體" panose="020B0604030504040204" pitchFamily="34" charset="-120"/>
                      </a:endParaRPr>
                    </a:p>
                    <a:p>
                      <a:pPr algn="ctr">
                        <a:spcAft>
                          <a:spcPts val="0"/>
                        </a:spcAft>
                      </a:pPr>
                      <a:r>
                        <a:rPr lang="en-US" altLang="zh-TW" sz="1600" b="1" kern="100" dirty="0">
                          <a:effectLst/>
                          <a:latin typeface="微軟正黑體" panose="020B0604030504040204" pitchFamily="34" charset="-120"/>
                          <a:ea typeface="微軟正黑體" panose="020B0604030504040204" pitchFamily="34" charset="-120"/>
                        </a:rPr>
                        <a:t>(</a:t>
                      </a:r>
                      <a:r>
                        <a:rPr lang="zh-TW" altLang="en-US" sz="1600" b="1" kern="100" dirty="0">
                          <a:effectLst/>
                          <a:latin typeface="微軟正黑體" panose="020B0604030504040204" pitchFamily="34" charset="-120"/>
                          <a:ea typeface="微軟正黑體" panose="020B0604030504040204" pitchFamily="34" charset="-120"/>
                        </a:rPr>
                        <a:t>畜電共生</a:t>
                      </a:r>
                      <a:r>
                        <a:rPr lang="en-US" altLang="zh-TW" sz="1600" b="1" kern="100" dirty="0">
                          <a:effectLst/>
                          <a:latin typeface="微軟正黑體" panose="020B0604030504040204" pitchFamily="34" charset="-120"/>
                          <a:ea typeface="微軟正黑體" panose="020B0604030504040204" pitchFamily="34" charset="-120"/>
                        </a:rPr>
                        <a:t>)</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98608" marR="98608" marT="0" marB="0" anchor="ctr">
                    <a:solidFill>
                      <a:srgbClr val="ECF7D9"/>
                    </a:solidFill>
                  </a:tcPr>
                </a:tc>
                <a:tc>
                  <a:txBody>
                    <a:bodyPr/>
                    <a:lstStyle/>
                    <a:p>
                      <a:pPr algn="ctr">
                        <a:spcAft>
                          <a:spcPts val="0"/>
                        </a:spcAft>
                      </a:pPr>
                      <a:r>
                        <a:rPr lang="zh-TW" altLang="en-US" sz="1600" b="1" kern="100" dirty="0">
                          <a:effectLst/>
                          <a:latin typeface="微軟正黑體" panose="020B0604030504040204" pitchFamily="34" charset="-120"/>
                          <a:ea typeface="微軟正黑體" panose="020B0604030504040204" pitchFamily="34" charset="-120"/>
                        </a:rPr>
                        <a:t>與養殖漁業相結合</a:t>
                      </a:r>
                      <a:endParaRPr lang="en-US" altLang="zh-TW" sz="1600" b="1" kern="100" dirty="0">
                        <a:effectLst/>
                        <a:latin typeface="微軟正黑體" panose="020B0604030504040204" pitchFamily="34" charset="-120"/>
                        <a:ea typeface="微軟正黑體" panose="020B0604030504040204" pitchFamily="34" charset="-120"/>
                      </a:endParaRPr>
                    </a:p>
                    <a:p>
                      <a:pPr algn="ctr">
                        <a:spcAft>
                          <a:spcPts val="0"/>
                        </a:spcAft>
                      </a:pPr>
                      <a:r>
                        <a:rPr lang="en-US" altLang="zh-TW" sz="1600" b="1" kern="100" dirty="0">
                          <a:effectLst/>
                          <a:latin typeface="微軟正黑體" panose="020B0604030504040204" pitchFamily="34" charset="-120"/>
                          <a:ea typeface="微軟正黑體" panose="020B0604030504040204" pitchFamily="34" charset="-120"/>
                        </a:rPr>
                        <a:t>(</a:t>
                      </a:r>
                      <a:r>
                        <a:rPr lang="zh-TW" altLang="en-US" sz="1600" b="1" kern="100" dirty="0">
                          <a:effectLst/>
                          <a:latin typeface="微軟正黑體" panose="020B0604030504040204" pitchFamily="34" charset="-120"/>
                          <a:ea typeface="微軟正黑體" panose="020B0604030504040204" pitchFamily="34" charset="-120"/>
                        </a:rPr>
                        <a:t>漁電共生</a:t>
                      </a:r>
                      <a:r>
                        <a:rPr lang="en-US" altLang="zh-TW" sz="1600" b="1" kern="100" dirty="0">
                          <a:effectLst/>
                          <a:latin typeface="微軟正黑體" panose="020B0604030504040204" pitchFamily="34" charset="-120"/>
                          <a:ea typeface="微軟正黑體" panose="020B0604030504040204" pitchFamily="34" charset="-120"/>
                        </a:rPr>
                        <a:t>)</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98608" marR="98608" marT="0" marB="0" anchor="ctr">
                    <a:solidFill>
                      <a:srgbClr val="ECF7D9"/>
                    </a:solidFill>
                  </a:tcPr>
                </a:tc>
                <a:tc>
                  <a:txBody>
                    <a:bodyPr/>
                    <a:lstStyle/>
                    <a:p>
                      <a:pPr algn="ctr">
                        <a:spcAft>
                          <a:spcPts val="0"/>
                        </a:spcAft>
                      </a:pPr>
                      <a:r>
                        <a:rPr lang="zh-TW" altLang="en-US" sz="1600" b="1" kern="100" dirty="0">
                          <a:effectLst/>
                          <a:latin typeface="微軟正黑體" panose="020B0604030504040204" pitchFamily="34" charset="-120"/>
                          <a:ea typeface="微軟正黑體" panose="020B0604030504040204" pitchFamily="34" charset="-120"/>
                          <a:cs typeface="Times New Roman"/>
                        </a:rPr>
                        <a:t>地面型太陽光電板</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98608" marR="98608" marT="0" marB="0" anchor="ctr">
                    <a:solidFill>
                      <a:srgbClr val="ECF7D9"/>
                    </a:solidFill>
                  </a:tcPr>
                </a:tc>
                <a:extLst>
                  <a:ext uri="{0D108BD9-81ED-4DB2-BD59-A6C34878D82A}">
                    <a16:rowId xmlns:a16="http://schemas.microsoft.com/office/drawing/2014/main" xmlns="" val="10006"/>
                  </a:ext>
                </a:extLst>
              </a:tr>
              <a:tr h="1121854">
                <a:tc>
                  <a:txBody>
                    <a:bodyPr/>
                    <a:lstStyle/>
                    <a:p>
                      <a:pPr algn="ctr">
                        <a:spcAft>
                          <a:spcPts val="0"/>
                        </a:spcAft>
                      </a:pPr>
                      <a:r>
                        <a:rPr lang="zh-TW" sz="1800" b="1" kern="100" dirty="0">
                          <a:effectLst/>
                          <a:latin typeface="微軟正黑體" panose="020B0604030504040204" pitchFamily="34" charset="-120"/>
                          <a:ea typeface="微軟正黑體" panose="020B0604030504040204" pitchFamily="34" charset="-120"/>
                        </a:rPr>
                        <a:t>主要申請用地</a:t>
                      </a:r>
                      <a:r>
                        <a:rPr lang="zh-TW" altLang="en-US" sz="1800" b="1" kern="100" dirty="0">
                          <a:effectLst/>
                          <a:latin typeface="微軟正黑體" panose="020B0604030504040204" pitchFamily="34" charset="-120"/>
                          <a:ea typeface="微軟正黑體" panose="020B0604030504040204" pitchFamily="34" charset="-120"/>
                        </a:rPr>
                        <a:t>或相關規定</a:t>
                      </a:r>
                      <a:endParaRPr lang="zh-TW" sz="1800" b="1" kern="100" dirty="0">
                        <a:effectLst/>
                        <a:latin typeface="微軟正黑體" panose="020B0604030504040204" pitchFamily="34" charset="-120"/>
                        <a:ea typeface="微軟正黑體" panose="020B0604030504040204" pitchFamily="34" charset="-120"/>
                        <a:cs typeface="Times New Roman"/>
                      </a:endParaRPr>
                    </a:p>
                  </a:txBody>
                  <a:tcPr marL="98608" marR="98608"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b="1" kern="100" dirty="0">
                          <a:effectLst/>
                          <a:latin typeface="+mn-ea"/>
                          <a:ea typeface="+mn-ea"/>
                        </a:rPr>
                        <a:t>◆</a:t>
                      </a:r>
                      <a:r>
                        <a:rPr lang="zh-TW" altLang="zh-TW" sz="1600" b="1" kern="100" dirty="0">
                          <a:effectLst/>
                          <a:latin typeface="微軟正黑體" panose="020B0604030504040204" pitchFamily="34" charset="-120"/>
                          <a:ea typeface="微軟正黑體" panose="020B0604030504040204" pitchFamily="34" charset="-120"/>
                        </a:rPr>
                        <a:t>容許辦法§</a:t>
                      </a:r>
                      <a:r>
                        <a:rPr lang="en-US" altLang="zh-TW" sz="1600" b="1" kern="100" dirty="0">
                          <a:effectLst/>
                          <a:latin typeface="微軟正黑體" panose="020B0604030504040204" pitchFamily="34" charset="-120"/>
                          <a:ea typeface="微軟正黑體" panose="020B0604030504040204" pitchFamily="34" charset="-120"/>
                        </a:rPr>
                        <a:t>2</a:t>
                      </a:r>
                      <a:r>
                        <a:rPr lang="zh-TW" altLang="zh-TW" sz="1600" b="1" kern="100" dirty="0">
                          <a:effectLst/>
                          <a:latin typeface="微軟正黑體" panose="020B0604030504040204" pitchFamily="34" charset="-120"/>
                          <a:ea typeface="微軟正黑體" panose="020B0604030504040204" pitchFamily="34" charset="-120"/>
                        </a:rPr>
                        <a:t>之農業用地</a:t>
                      </a:r>
                      <a:endParaRPr lang="en-US" altLang="zh-TW" sz="1600" b="1" kern="100" dirty="0">
                        <a:effectLst/>
                        <a:latin typeface="微軟正黑體" panose="020B0604030504040204" pitchFamily="34" charset="-120"/>
                        <a:ea typeface="微軟正黑體" panose="020B0604030504040204" pitchFamily="34" charset="-120"/>
                      </a:endParaRPr>
                    </a:p>
                    <a:p>
                      <a:pPr marL="182563" marR="0" indent="-182563" algn="just" defTabSz="914400" rtl="0" eaLnBrk="1" fontAlgn="auto" latinLnBrk="0" hangingPunct="1">
                        <a:lnSpc>
                          <a:spcPct val="100000"/>
                        </a:lnSpc>
                        <a:spcBef>
                          <a:spcPts val="0"/>
                        </a:spcBef>
                        <a:spcAft>
                          <a:spcPts val="0"/>
                        </a:spcAft>
                        <a:buClrTx/>
                        <a:buSzTx/>
                        <a:buFontTx/>
                        <a:buNone/>
                        <a:tabLst/>
                        <a:defRPr/>
                      </a:pPr>
                      <a:r>
                        <a:rPr lang="zh-TW" altLang="en-US" sz="1600" b="1" kern="100" dirty="0">
                          <a:effectLst/>
                          <a:latin typeface="+mn-ea"/>
                          <a:ea typeface="+mn-ea"/>
                        </a:rPr>
                        <a:t>◆</a:t>
                      </a:r>
                      <a:r>
                        <a:rPr lang="zh-TW" altLang="zh-TW" sz="1600" b="1" kern="100" dirty="0">
                          <a:effectLst/>
                          <a:latin typeface="微軟正黑體" panose="020B0604030504040204" pitchFamily="34" charset="-120"/>
                          <a:ea typeface="微軟正黑體" panose="020B0604030504040204" pitchFamily="34" charset="-120"/>
                        </a:rPr>
                        <a:t>農業設施須具備農業經營實績、確有農業經營事實、符合原核定計畫內容使用</a:t>
                      </a:r>
                      <a:endParaRPr lang="zh-TW" altLang="zh-TW" sz="1600" b="1"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98608" marR="98608" marT="0" marB="0" anchor="ctr">
                    <a:solidFill>
                      <a:srgbClr val="CFEA9E"/>
                    </a:solidFill>
                  </a:tcPr>
                </a:tc>
                <a:tc>
                  <a:txBody>
                    <a:bodyPr/>
                    <a:lstStyle/>
                    <a:p>
                      <a:pPr marL="182563" indent="-182563" algn="just">
                        <a:spcAft>
                          <a:spcPts val="0"/>
                        </a:spcAft>
                      </a:pPr>
                      <a:r>
                        <a:rPr lang="zh-TW" altLang="en-US" sz="1600" b="1" kern="100" dirty="0" smtClean="0">
                          <a:effectLst/>
                          <a:latin typeface="+mn-ea"/>
                          <a:ea typeface="+mn-ea"/>
                        </a:rPr>
                        <a:t>◆</a:t>
                      </a:r>
                      <a:r>
                        <a:rPr lang="zh-TW" altLang="en-US" sz="1600" b="1" kern="100" dirty="0" smtClean="0">
                          <a:solidFill>
                            <a:schemeClr val="dk1"/>
                          </a:solidFill>
                          <a:effectLst/>
                          <a:latin typeface="微軟正黑體" panose="020B0604030504040204" pitchFamily="34" charset="-120"/>
                          <a:ea typeface="微軟正黑體" panose="020B0604030504040204" pitchFamily="34" charset="-120"/>
                          <a:cs typeface="+mn-cs"/>
                        </a:rPr>
                        <a:t>應位於中央能源主管機關、直轄市、縣（市）主管機關或國營事業所定推動農業經營結合綠能之專案計畫範圍內</a:t>
                      </a:r>
                      <a:endParaRPr lang="en-US" altLang="zh-TW" sz="1600" b="1" kern="100" dirty="0" smtClean="0">
                        <a:solidFill>
                          <a:schemeClr val="dk1"/>
                        </a:solidFill>
                        <a:effectLst/>
                        <a:latin typeface="微軟正黑體" panose="020B0604030504040204" pitchFamily="34" charset="-120"/>
                        <a:ea typeface="微軟正黑體" panose="020B0604030504040204" pitchFamily="34" charset="-120"/>
                        <a:cs typeface="+mn-cs"/>
                      </a:endParaRPr>
                    </a:p>
                    <a:p>
                      <a:pPr marL="182563" indent="-182563" algn="just" defTabSz="914400" rtl="0" eaLnBrk="1" latinLnBrk="0" hangingPunct="1">
                        <a:spcAft>
                          <a:spcPts val="0"/>
                        </a:spcAft>
                      </a:pPr>
                      <a:r>
                        <a:rPr lang="zh-TW" altLang="en-US" sz="1600" b="1" kern="100" dirty="0" smtClean="0">
                          <a:effectLst/>
                          <a:latin typeface="+mn-ea"/>
                          <a:ea typeface="+mn-ea"/>
                        </a:rPr>
                        <a:t>◆</a:t>
                      </a:r>
                      <a:r>
                        <a:rPr lang="zh-TW" altLang="en-US" sz="1600" b="1" kern="100" dirty="0" smtClean="0">
                          <a:solidFill>
                            <a:schemeClr val="dk1"/>
                          </a:solidFill>
                          <a:effectLst/>
                          <a:latin typeface="微軟正黑體" panose="020B0604030504040204" pitchFamily="34" charset="-120"/>
                          <a:ea typeface="微軟正黑體" panose="020B0604030504040204" pitchFamily="34" charset="-120"/>
                          <a:cs typeface="+mn-cs"/>
                        </a:rPr>
                        <a:t>可優先推動漁業經營結合綠能之區位範圍內</a:t>
                      </a:r>
                      <a:endParaRPr lang="zh-TW" altLang="zh-TW" sz="1600" b="1"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98608" marR="98608" marT="0" marB="0" anchor="ctr">
                    <a:solidFill>
                      <a:srgbClr val="CFEA9E"/>
                    </a:solidFill>
                  </a:tcPr>
                </a:tc>
                <a:tc>
                  <a:txBody>
                    <a:bodyPr/>
                    <a:lstStyle/>
                    <a:p>
                      <a:pPr marL="180975" indent="-180975">
                        <a:spcAft>
                          <a:spcPts val="0"/>
                        </a:spcAft>
                      </a:pPr>
                      <a:r>
                        <a:rPr lang="zh-TW" altLang="en-US" sz="1600" b="1" kern="100" dirty="0">
                          <a:effectLst/>
                          <a:latin typeface="+mn-ea"/>
                          <a:ea typeface="+mn-ea"/>
                        </a:rPr>
                        <a:t>◆</a:t>
                      </a:r>
                      <a:r>
                        <a:rPr lang="zh-TW" sz="1600" b="1" kern="100" dirty="0">
                          <a:effectLst/>
                          <a:latin typeface="微軟正黑體" panose="020B0604030504040204" pitchFamily="34" charset="-120"/>
                          <a:ea typeface="微軟正黑體" panose="020B0604030504040204" pitchFamily="34" charset="-120"/>
                        </a:rPr>
                        <a:t>本會公告之不利農業經營地區</a:t>
                      </a:r>
                    </a:p>
                    <a:p>
                      <a:pPr marL="152400" indent="-152400">
                        <a:spcAft>
                          <a:spcPts val="0"/>
                        </a:spcAft>
                      </a:pPr>
                      <a:r>
                        <a:rPr lang="zh-TW" altLang="en-US" sz="1600" b="1" kern="100" dirty="0">
                          <a:effectLst/>
                          <a:latin typeface="+mn-ea"/>
                          <a:ea typeface="+mn-ea"/>
                        </a:rPr>
                        <a:t>◆</a:t>
                      </a:r>
                      <a:r>
                        <a:rPr lang="zh-TW" sz="1600" b="1" kern="100" dirty="0">
                          <a:effectLst/>
                          <a:latin typeface="微軟正黑體" panose="020B0604030504040204" pitchFamily="34" charset="-120"/>
                          <a:ea typeface="微軟正黑體" panose="020B0604030504040204" pitchFamily="34" charset="-120"/>
                        </a:rPr>
                        <a:t>環保署公告之受污染農地</a:t>
                      </a:r>
                    </a:p>
                    <a:p>
                      <a:pPr marL="180975" indent="-180975">
                        <a:spcAft>
                          <a:spcPts val="0"/>
                        </a:spcAft>
                      </a:pPr>
                      <a:r>
                        <a:rPr lang="zh-TW" altLang="en-US" sz="1600" b="1" kern="100" dirty="0">
                          <a:effectLst/>
                          <a:latin typeface="+mn-ea"/>
                          <a:ea typeface="+mn-ea"/>
                        </a:rPr>
                        <a:t>◆</a:t>
                      </a:r>
                      <a:r>
                        <a:rPr lang="zh-TW" sz="1600" b="1" kern="100" dirty="0">
                          <a:effectLst/>
                          <a:latin typeface="微軟正黑體" panose="020B0604030504040204" pitchFamily="34" charset="-120"/>
                          <a:ea typeface="微軟正黑體" panose="020B0604030504040204" pitchFamily="34" charset="-120"/>
                        </a:rPr>
                        <a:t>列管有案之國有盜採土石坑洞</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98608" marR="98608" marT="0" marB="0" anchor="ctr">
                    <a:solidFill>
                      <a:srgbClr val="CFEA9E"/>
                    </a:solidFill>
                  </a:tcPr>
                </a:tc>
                <a:extLst>
                  <a:ext uri="{0D108BD9-81ED-4DB2-BD59-A6C34878D82A}">
                    <a16:rowId xmlns:a16="http://schemas.microsoft.com/office/drawing/2014/main" xmlns="" val="10002"/>
                  </a:ext>
                </a:extLst>
              </a:tr>
              <a:tr h="504834">
                <a:tc>
                  <a:txBody>
                    <a:bodyPr/>
                    <a:lstStyle/>
                    <a:p>
                      <a:pPr algn="ctr">
                        <a:spcAft>
                          <a:spcPts val="0"/>
                        </a:spcAft>
                      </a:pPr>
                      <a:r>
                        <a:rPr lang="zh-TW" sz="1800" b="1" kern="100" dirty="0">
                          <a:effectLst/>
                          <a:latin typeface="微軟正黑體" panose="020B0604030504040204" pitchFamily="34" charset="-120"/>
                          <a:ea typeface="微軟正黑體" panose="020B0604030504040204" pitchFamily="34" charset="-120"/>
                        </a:rPr>
                        <a:t>農地變更回饋金</a:t>
                      </a:r>
                      <a:endParaRPr lang="zh-TW" sz="1800" b="1" kern="100" dirty="0">
                        <a:effectLst/>
                        <a:latin typeface="微軟正黑體" panose="020B0604030504040204" pitchFamily="34" charset="-120"/>
                        <a:ea typeface="微軟正黑體" panose="020B0604030504040204" pitchFamily="34" charset="-120"/>
                        <a:cs typeface="Times New Roman"/>
                      </a:endParaRPr>
                    </a:p>
                  </a:txBody>
                  <a:tcPr marL="98608" marR="98608" marT="0" marB="0" anchor="ctr">
                    <a:solidFill>
                      <a:srgbClr val="92D050"/>
                    </a:solidFill>
                  </a:tcPr>
                </a:tc>
                <a:tc>
                  <a:txBody>
                    <a:bodyPr/>
                    <a:lstStyle/>
                    <a:p>
                      <a:pPr algn="ctr">
                        <a:spcAft>
                          <a:spcPts val="0"/>
                        </a:spcAft>
                      </a:pPr>
                      <a:r>
                        <a:rPr lang="zh-TW" sz="1600" b="1" kern="100" dirty="0">
                          <a:effectLst/>
                          <a:latin typeface="微軟正黑體" panose="020B0604030504040204" pitchFamily="34" charset="-120"/>
                          <a:ea typeface="微軟正黑體" panose="020B0604030504040204" pitchFamily="34" charset="-120"/>
                        </a:rPr>
                        <a:t>無涉</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98608" marR="98608" marT="0" marB="0" anchor="ctr">
                    <a:solidFill>
                      <a:srgbClr val="ECF7D9"/>
                    </a:solidFill>
                  </a:tcPr>
                </a:tc>
                <a:tc>
                  <a:txBody>
                    <a:bodyPr/>
                    <a:lstStyle/>
                    <a:p>
                      <a:pPr algn="ctr">
                        <a:spcAft>
                          <a:spcPts val="0"/>
                        </a:spcAft>
                      </a:pPr>
                      <a:r>
                        <a:rPr lang="zh-TW" sz="1600" b="1" kern="100" dirty="0">
                          <a:effectLst/>
                          <a:latin typeface="微軟正黑體" panose="020B0604030504040204" pitchFamily="34" charset="-120"/>
                          <a:ea typeface="微軟正黑體" panose="020B0604030504040204" pitchFamily="34" charset="-120"/>
                        </a:rPr>
                        <a:t>無涉</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98608" marR="98608" marT="0" marB="0" anchor="ctr">
                    <a:solidFill>
                      <a:srgbClr val="ECF7D9"/>
                    </a:solidFill>
                  </a:tcPr>
                </a:tc>
                <a:tc>
                  <a:txBody>
                    <a:bodyPr/>
                    <a:lstStyle/>
                    <a:p>
                      <a:pPr marL="152400" indent="-152400" algn="ctr">
                        <a:spcAft>
                          <a:spcPts val="0"/>
                        </a:spcAft>
                      </a:pPr>
                      <a:r>
                        <a:rPr lang="zh-TW" sz="1600" b="1" kern="100" dirty="0">
                          <a:effectLst/>
                          <a:latin typeface="微軟正黑體" panose="020B0604030504040204" pitchFamily="34" charset="-120"/>
                          <a:ea typeface="微軟正黑體" panose="020B0604030504040204" pitchFamily="34" charset="-120"/>
                        </a:rPr>
                        <a:t>無涉</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98608" marR="98608" marT="0" marB="0" anchor="ctr">
                    <a:solidFill>
                      <a:srgbClr val="ECF7D9"/>
                    </a:solidFill>
                  </a:tcPr>
                </a:tc>
                <a:extLst>
                  <a:ext uri="{0D108BD9-81ED-4DB2-BD59-A6C34878D82A}">
                    <a16:rowId xmlns:a16="http://schemas.microsoft.com/office/drawing/2014/main" xmlns="" val="10003"/>
                  </a:ext>
                </a:extLst>
              </a:tr>
              <a:tr h="808072">
                <a:tc>
                  <a:txBody>
                    <a:bodyPr/>
                    <a:lstStyle/>
                    <a:p>
                      <a:pPr algn="ctr">
                        <a:spcAft>
                          <a:spcPts val="0"/>
                        </a:spcAft>
                      </a:pPr>
                      <a:r>
                        <a:rPr lang="zh-TW" sz="1800" b="1" kern="100" dirty="0">
                          <a:effectLst/>
                          <a:latin typeface="微軟正黑體" panose="020B0604030504040204" pitchFamily="34" charset="-120"/>
                          <a:ea typeface="微軟正黑體" panose="020B0604030504040204" pitchFamily="34" charset="-120"/>
                        </a:rPr>
                        <a:t>農保資格</a:t>
                      </a:r>
                      <a:endParaRPr lang="zh-TW" sz="1800" b="1" kern="100" dirty="0">
                        <a:effectLst/>
                        <a:latin typeface="微軟正黑體" panose="020B0604030504040204" pitchFamily="34" charset="-120"/>
                        <a:ea typeface="微軟正黑體" panose="020B0604030504040204" pitchFamily="34" charset="-120"/>
                        <a:cs typeface="Times New Roman"/>
                      </a:endParaRPr>
                    </a:p>
                  </a:txBody>
                  <a:tcPr marL="98608" marR="98608" marT="0" marB="0" anchor="ctr">
                    <a:solidFill>
                      <a:srgbClr val="92D050"/>
                    </a:solidFill>
                  </a:tcPr>
                </a:tc>
                <a:tc>
                  <a:txBody>
                    <a:bodyPr/>
                    <a:lstStyle/>
                    <a:p>
                      <a:pPr>
                        <a:spcAft>
                          <a:spcPts val="0"/>
                        </a:spcAft>
                      </a:pPr>
                      <a:r>
                        <a:rPr lang="zh-TW" sz="1600" b="1" kern="100" dirty="0">
                          <a:effectLst/>
                          <a:latin typeface="微軟正黑體" panose="020B0604030504040204" pitchFamily="34" charset="-120"/>
                          <a:ea typeface="微軟正黑體" panose="020B0604030504040204" pitchFamily="34" charset="-120"/>
                        </a:rPr>
                        <a:t>地主仍實際從事農業生產</a:t>
                      </a:r>
                      <a:r>
                        <a:rPr lang="zh-TW" altLang="en-US" sz="1600" b="1" kern="100" dirty="0">
                          <a:effectLst/>
                          <a:latin typeface="微軟正黑體" panose="020B0604030504040204" pitchFamily="34" charset="-120"/>
                          <a:ea typeface="微軟正黑體" panose="020B0604030504040204" pitchFamily="34" charset="-120"/>
                        </a:rPr>
                        <a:t>，</a:t>
                      </a:r>
                      <a:r>
                        <a:rPr lang="zh-TW" sz="1600" b="1" kern="100" dirty="0">
                          <a:effectLst/>
                          <a:latin typeface="微軟正黑體" panose="020B0604030504040204" pitchFamily="34" charset="-120"/>
                          <a:ea typeface="微軟正黑體" panose="020B0604030504040204" pitchFamily="34" charset="-120"/>
                        </a:rPr>
                        <a:t>不受影響</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98608" marR="98608" marT="0" marB="0" anchor="ctr">
                    <a:solidFill>
                      <a:srgbClr val="CFEA9E"/>
                    </a:solidFill>
                  </a:tcPr>
                </a:tc>
                <a:tc>
                  <a:txBody>
                    <a:bodyPr/>
                    <a:lstStyle/>
                    <a:p>
                      <a:pPr>
                        <a:spcAft>
                          <a:spcPts val="0"/>
                        </a:spcAft>
                      </a:pPr>
                      <a:r>
                        <a:rPr lang="zh-TW" sz="1600" b="1" kern="100" dirty="0">
                          <a:effectLst/>
                          <a:latin typeface="微軟正黑體" panose="020B0604030504040204" pitchFamily="34" charset="-120"/>
                          <a:ea typeface="微軟正黑體" panose="020B0604030504040204" pitchFamily="34" charset="-120"/>
                        </a:rPr>
                        <a:t>地主仍實際從事農業生產，不受影響</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98608" marR="98608" marT="0" marB="0" anchor="ctr">
                    <a:solidFill>
                      <a:srgbClr val="CFEA9E"/>
                    </a:solidFill>
                  </a:tcPr>
                </a:tc>
                <a:tc>
                  <a:txBody>
                    <a:bodyPr/>
                    <a:lstStyle/>
                    <a:p>
                      <a:pPr marL="0" indent="0" algn="just">
                        <a:spcAft>
                          <a:spcPts val="0"/>
                        </a:spcAft>
                      </a:pPr>
                      <a:r>
                        <a:rPr lang="zh-TW" sz="1600" b="1" kern="100" dirty="0">
                          <a:effectLst/>
                          <a:latin typeface="微軟正黑體" panose="020B0604030504040204" pitchFamily="34" charset="-120"/>
                          <a:ea typeface="微軟正黑體" panose="020B0604030504040204" pitchFamily="34" charset="-120"/>
                        </a:rPr>
                        <a:t>投保滿</a:t>
                      </a:r>
                      <a:r>
                        <a:rPr lang="en-US" sz="1600" b="1" kern="100" dirty="0">
                          <a:effectLst/>
                          <a:latin typeface="微軟正黑體" panose="020B0604030504040204" pitchFamily="34" charset="-120"/>
                          <a:ea typeface="微軟正黑體" panose="020B0604030504040204" pitchFamily="34" charset="-120"/>
                        </a:rPr>
                        <a:t>15</a:t>
                      </a:r>
                      <a:r>
                        <a:rPr lang="zh-TW" sz="1600" b="1" kern="100" dirty="0">
                          <a:effectLst/>
                          <a:latin typeface="微軟正黑體" panose="020B0604030504040204" pitchFamily="34" charset="-120"/>
                          <a:ea typeface="微軟正黑體" panose="020B0604030504040204" pitchFamily="34" charset="-120"/>
                        </a:rPr>
                        <a:t>年，年滿</a:t>
                      </a:r>
                      <a:r>
                        <a:rPr lang="en-US" sz="1600" b="1" kern="100" dirty="0">
                          <a:effectLst/>
                          <a:latin typeface="微軟正黑體" panose="020B0604030504040204" pitchFamily="34" charset="-120"/>
                          <a:ea typeface="微軟正黑體" panose="020B0604030504040204" pitchFamily="34" charset="-120"/>
                        </a:rPr>
                        <a:t>65</a:t>
                      </a:r>
                      <a:r>
                        <a:rPr lang="zh-TW" sz="1600" b="1" kern="100" dirty="0">
                          <a:effectLst/>
                          <a:latin typeface="微軟正黑體" panose="020B0604030504040204" pitchFamily="34" charset="-120"/>
                          <a:ea typeface="微軟正黑體" panose="020B0604030504040204" pitchFamily="34" charset="-120"/>
                        </a:rPr>
                        <a:t>歲，已開始請領老農津貼者，津貼請領不受影響</a:t>
                      </a:r>
                      <a:endParaRPr lang="en-US" altLang="zh-TW" sz="1600" b="1" kern="100" dirty="0">
                        <a:effectLst/>
                        <a:latin typeface="微軟正黑體" panose="020B0604030504040204" pitchFamily="34" charset="-120"/>
                        <a:ea typeface="微軟正黑體" panose="020B0604030504040204" pitchFamily="34" charset="-120"/>
                      </a:endParaRPr>
                    </a:p>
                  </a:txBody>
                  <a:tcPr marL="98608" marR="98608" marT="0" marB="0" anchor="ctr">
                    <a:solidFill>
                      <a:srgbClr val="CFEA9E"/>
                    </a:solidFill>
                  </a:tcPr>
                </a:tc>
                <a:extLst>
                  <a:ext uri="{0D108BD9-81ED-4DB2-BD59-A6C34878D82A}">
                    <a16:rowId xmlns:a16="http://schemas.microsoft.com/office/drawing/2014/main" xmlns="" val="10004"/>
                  </a:ext>
                </a:extLst>
              </a:tr>
              <a:tr h="1142117">
                <a:tc>
                  <a:txBody>
                    <a:bodyPr/>
                    <a:lstStyle/>
                    <a:p>
                      <a:pPr algn="ctr">
                        <a:spcAft>
                          <a:spcPts val="0"/>
                        </a:spcAft>
                      </a:pPr>
                      <a:r>
                        <a:rPr lang="zh-TW" altLang="en-US" sz="1800" b="1" kern="100" dirty="0">
                          <a:effectLst/>
                          <a:latin typeface="微軟正黑體" panose="020B0604030504040204" pitchFamily="34" charset="-120"/>
                          <a:ea typeface="微軟正黑體" panose="020B0604030504040204" pitchFamily="34" charset="-120"/>
                        </a:rPr>
                        <a:t>賦稅規定</a:t>
                      </a:r>
                      <a:endParaRPr lang="zh-TW" sz="1800" b="1" kern="100" dirty="0">
                        <a:effectLst/>
                        <a:latin typeface="微軟正黑體" panose="020B0604030504040204" pitchFamily="34" charset="-120"/>
                        <a:ea typeface="微軟正黑體" panose="020B0604030504040204" pitchFamily="34" charset="-120"/>
                        <a:cs typeface="Times New Roman"/>
                      </a:endParaRPr>
                    </a:p>
                  </a:txBody>
                  <a:tcPr marL="98608" marR="98608" marT="0" marB="0" anchor="ctr">
                    <a:solidFill>
                      <a:srgbClr val="92D050"/>
                    </a:solidFill>
                  </a:tcPr>
                </a:tc>
                <a:tc>
                  <a:txBody>
                    <a:bodyPr/>
                    <a:lstStyle/>
                    <a:p>
                      <a:pPr>
                        <a:spcAft>
                          <a:spcPts val="0"/>
                        </a:spcAft>
                      </a:pPr>
                      <a:r>
                        <a:rPr lang="zh-TW" altLang="en-US" sz="1600" b="1" kern="100" dirty="0">
                          <a:effectLst/>
                          <a:latin typeface="微軟正黑體" panose="020B0604030504040204" pitchFamily="34" charset="-120"/>
                          <a:ea typeface="微軟正黑體" panose="020B0604030504040204" pitchFamily="34" charset="-120"/>
                        </a:rPr>
                        <a:t>維持農地農用無賦稅問題</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98608" marR="98608" marT="0" marB="0" anchor="ctr">
                    <a:solidFill>
                      <a:srgbClr val="ECF7D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b="1" kern="100" dirty="0">
                          <a:effectLst/>
                          <a:latin typeface="微軟正黑體" panose="020B0604030504040204" pitchFamily="34" charset="-120"/>
                          <a:ea typeface="微軟正黑體" panose="020B0604030504040204" pitchFamily="34" charset="-120"/>
                        </a:rPr>
                        <a:t>維持農地農用無賦稅問題</a:t>
                      </a:r>
                      <a:endParaRPr lang="zh-TW" altLang="zh-TW" sz="1600" b="1" kern="100" dirty="0">
                        <a:effectLst/>
                        <a:latin typeface="微軟正黑體" panose="020B0604030504040204" pitchFamily="34" charset="-120"/>
                        <a:ea typeface="微軟正黑體" panose="020B0604030504040204" pitchFamily="34" charset="-120"/>
                        <a:cs typeface="Times New Roman"/>
                      </a:endParaRPr>
                    </a:p>
                  </a:txBody>
                  <a:tcPr marL="98608" marR="98608" marT="0" marB="0" anchor="ctr">
                    <a:solidFill>
                      <a:srgbClr val="ECF7D9"/>
                    </a:solidFill>
                  </a:tcPr>
                </a:tc>
                <a:tc>
                  <a:txBody>
                    <a:bodyPr/>
                    <a:lstStyle/>
                    <a:p>
                      <a:pPr marL="180975" marR="0" indent="-180975" algn="just" defTabSz="914400" rtl="0" eaLnBrk="1" fontAlgn="auto" latinLnBrk="0" hangingPunct="1">
                        <a:lnSpc>
                          <a:spcPct val="100000"/>
                        </a:lnSpc>
                        <a:spcBef>
                          <a:spcPts val="0"/>
                        </a:spcBef>
                        <a:spcAft>
                          <a:spcPts val="0"/>
                        </a:spcAft>
                        <a:buClrTx/>
                        <a:buSzTx/>
                        <a:buFontTx/>
                        <a:buNone/>
                        <a:tabLst/>
                        <a:defRPr/>
                      </a:pPr>
                      <a:r>
                        <a:rPr lang="zh-TW" altLang="en-US" sz="1600" b="1" kern="100" dirty="0">
                          <a:effectLst/>
                          <a:latin typeface="+mn-ea"/>
                          <a:ea typeface="+mn-ea"/>
                        </a:rPr>
                        <a:t>◆</a:t>
                      </a:r>
                      <a:r>
                        <a:rPr lang="zh-TW" altLang="en-US" sz="1600" b="1" kern="100" dirty="0">
                          <a:effectLst/>
                          <a:latin typeface="微軟正黑體" panose="020B0604030504040204" pitchFamily="34" charset="-120"/>
                          <a:ea typeface="微軟正黑體" panose="020B0604030504040204" pitchFamily="34" charset="-120"/>
                        </a:rPr>
                        <a:t>地價稅或課徵田賦，依土地稅法規定辦理</a:t>
                      </a:r>
                      <a:endParaRPr lang="en-US" altLang="zh-TW" sz="1600" b="1" kern="100" dirty="0">
                        <a:effectLst/>
                        <a:latin typeface="微軟正黑體" panose="020B0604030504040204" pitchFamily="34" charset="-120"/>
                        <a:ea typeface="微軟正黑體" panose="020B0604030504040204" pitchFamily="34" charset="-120"/>
                      </a:endParaRPr>
                    </a:p>
                    <a:p>
                      <a:pPr marL="180975" marR="0" indent="-180975" algn="just" defTabSz="914400" rtl="0" eaLnBrk="1" fontAlgn="auto" latinLnBrk="0" hangingPunct="1">
                        <a:lnSpc>
                          <a:spcPct val="100000"/>
                        </a:lnSpc>
                        <a:spcBef>
                          <a:spcPts val="0"/>
                        </a:spcBef>
                        <a:spcAft>
                          <a:spcPts val="0"/>
                        </a:spcAft>
                        <a:buClrTx/>
                        <a:buSzTx/>
                        <a:buFontTx/>
                        <a:buNone/>
                        <a:tabLst/>
                        <a:defRPr/>
                      </a:pPr>
                      <a:r>
                        <a:rPr lang="zh-TW" altLang="en-US" sz="1600" b="1" kern="100" dirty="0">
                          <a:effectLst/>
                          <a:latin typeface="+mn-ea"/>
                          <a:ea typeface="+mn-ea"/>
                        </a:rPr>
                        <a:t>◆</a:t>
                      </a:r>
                      <a:r>
                        <a:rPr lang="zh-TW" altLang="en-US" sz="1600" b="1" kern="100" dirty="0">
                          <a:effectLst/>
                          <a:latin typeface="微軟正黑體" panose="020B0604030504040204" pitchFamily="34" charset="-120"/>
                          <a:ea typeface="微軟正黑體" panose="020B0604030504040204" pitchFamily="34" charset="-120"/>
                        </a:rPr>
                        <a:t>比照休耕及污染地得核給農用證明據以減免移轉之相關稅賦</a:t>
                      </a:r>
                      <a:endParaRPr lang="zh-TW" altLang="zh-TW" sz="1600" b="1" kern="100" dirty="0">
                        <a:effectLst/>
                        <a:latin typeface="微軟正黑體" panose="020B0604030504040204" pitchFamily="34" charset="-120"/>
                        <a:ea typeface="微軟正黑體" panose="020B0604030504040204" pitchFamily="34" charset="-120"/>
                      </a:endParaRPr>
                    </a:p>
                  </a:txBody>
                  <a:tcPr marL="98608" marR="98608" marT="0" marB="0" anchor="ctr">
                    <a:solidFill>
                      <a:srgbClr val="ECF7D9"/>
                    </a:solidFill>
                  </a:tcPr>
                </a:tc>
                <a:extLst>
                  <a:ext uri="{0D108BD9-81ED-4DB2-BD59-A6C34878D82A}">
                    <a16:rowId xmlns:a16="http://schemas.microsoft.com/office/drawing/2014/main" xmlns="" val="10005"/>
                  </a:ext>
                </a:extLst>
              </a:tr>
            </a:tbl>
          </a:graphicData>
        </a:graphic>
      </p:graphicFrame>
      <p:sp>
        <p:nvSpPr>
          <p:cNvPr id="5" name="標題 1"/>
          <p:cNvSpPr>
            <a:spLocks noGrp="1"/>
          </p:cNvSpPr>
          <p:nvPr>
            <p:ph type="title"/>
          </p:nvPr>
        </p:nvSpPr>
        <p:spPr>
          <a:xfrm>
            <a:off x="1332037" y="260648"/>
            <a:ext cx="7740749" cy="523610"/>
          </a:xfrm>
        </p:spPr>
        <p:txBody>
          <a:bodyPr>
            <a:noAutofit/>
          </a:bodyPr>
          <a:lstStyle/>
          <a:p>
            <a:r>
              <a:rPr lang="zh-TW" altLang="en-US" sz="2600" b="1" dirty="0">
                <a:solidFill>
                  <a:srgbClr val="0000CC"/>
                </a:solidFill>
                <a:latin typeface="微軟正黑體" panose="020B0604030504040204" pitchFamily="34" charset="-120"/>
                <a:ea typeface="微軟正黑體" panose="020B0604030504040204" pitchFamily="34" charset="-120"/>
              </a:rPr>
              <a:t>   農地附設光電設施涉及回饋金、農保、賦稅等說明</a:t>
            </a:r>
          </a:p>
        </p:txBody>
      </p:sp>
      <p:sp>
        <p:nvSpPr>
          <p:cNvPr id="2" name="投影片編號版面配置區 1"/>
          <p:cNvSpPr>
            <a:spLocks noGrp="1"/>
          </p:cNvSpPr>
          <p:nvPr>
            <p:ph type="sldNum" sz="quarter" idx="12"/>
          </p:nvPr>
        </p:nvSpPr>
        <p:spPr/>
        <p:txBody>
          <a:bodyPr/>
          <a:lstStyle/>
          <a:p>
            <a:pPr>
              <a:defRPr/>
            </a:pPr>
            <a:fld id="{6A1CE729-A07A-4976-ABDF-B03CC4741252}" type="slidenum">
              <a:rPr lang="en-US" altLang="zh-TW" sz="1600" b="0"/>
              <a:pPr>
                <a:defRPr/>
              </a:pPr>
              <a:t>66</a:t>
            </a:fld>
            <a:endParaRPr lang="en-US" altLang="zh-TW" sz="1600" b="0" dirty="0"/>
          </a:p>
        </p:txBody>
      </p:sp>
      <p:sp>
        <p:nvSpPr>
          <p:cNvPr id="7" name="Rectangle 7"/>
          <p:cNvSpPr>
            <a:spLocks noChangeArrowheads="1"/>
          </p:cNvSpPr>
          <p:nvPr/>
        </p:nvSpPr>
        <p:spPr bwMode="auto">
          <a:xfrm>
            <a:off x="188704" y="260648"/>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smtClean="0">
                <a:solidFill>
                  <a:srgbClr val="006600"/>
                </a:solidFill>
                <a:latin typeface="微軟正黑體" pitchFamily="34" charset="-120"/>
                <a:ea typeface="微軟正黑體" pitchFamily="34" charset="-120"/>
              </a:rPr>
              <a:t>補充</a:t>
            </a:r>
            <a:r>
              <a:rPr lang="en-US" altLang="zh-TW" sz="2800" b="1" dirty="0" smtClean="0">
                <a:solidFill>
                  <a:srgbClr val="006600"/>
                </a:solidFill>
                <a:latin typeface="微軟正黑體" pitchFamily="34" charset="-120"/>
                <a:ea typeface="微軟正黑體" pitchFamily="34" charset="-120"/>
              </a:rPr>
              <a:t>9</a:t>
            </a:r>
            <a:endParaRPr lang="zh-TW" altLang="en-US" sz="2800" dirty="0">
              <a:solidFill>
                <a:srgbClr val="006600"/>
              </a:solidFill>
            </a:endParaRPr>
          </a:p>
        </p:txBody>
      </p:sp>
    </p:spTree>
    <p:extLst>
      <p:ext uri="{BB962C8B-B14F-4D97-AF65-F5344CB8AC3E}">
        <p14:creationId xmlns:p14="http://schemas.microsoft.com/office/powerpoint/2010/main" val="21015509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xmlns="" id="{189710D0-3A3A-43B2-82F5-BE01FCF38DED}"/>
              </a:ext>
            </a:extLst>
          </p:cNvPr>
          <p:cNvSpPr>
            <a:spLocks noGrp="1"/>
          </p:cNvSpPr>
          <p:nvPr>
            <p:ph type="sldNum" sz="quarter" idx="12"/>
          </p:nvPr>
        </p:nvSpPr>
        <p:spPr/>
        <p:txBody>
          <a:bodyPr/>
          <a:lstStyle/>
          <a:p>
            <a:pPr>
              <a:defRPr/>
            </a:pPr>
            <a:fld id="{6A1CE729-A07A-4976-ABDF-B03CC4741252}" type="slidenum">
              <a:rPr lang="en-US" altLang="zh-TW" sz="1600" b="0"/>
              <a:pPr>
                <a:defRPr/>
              </a:pPr>
              <a:t>67</a:t>
            </a:fld>
            <a:endParaRPr lang="en-US" altLang="zh-TW" sz="1600" b="0" dirty="0"/>
          </a:p>
        </p:txBody>
      </p:sp>
      <p:graphicFrame>
        <p:nvGraphicFramePr>
          <p:cNvPr id="5" name="表格 4">
            <a:extLst>
              <a:ext uri="{FF2B5EF4-FFF2-40B4-BE49-F238E27FC236}">
                <a16:creationId xmlns:a16="http://schemas.microsoft.com/office/drawing/2014/main" xmlns="" id="{8C454ECD-8244-44EE-A924-6427B9FB4FE7}"/>
              </a:ext>
            </a:extLst>
          </p:cNvPr>
          <p:cNvGraphicFramePr>
            <a:graphicFrameLocks noGrp="1"/>
          </p:cNvGraphicFramePr>
          <p:nvPr>
            <p:extLst>
              <p:ext uri="{D42A27DB-BD31-4B8C-83A1-F6EECF244321}">
                <p14:modId xmlns:p14="http://schemas.microsoft.com/office/powerpoint/2010/main" val="3540742511"/>
              </p:ext>
            </p:extLst>
          </p:nvPr>
        </p:nvGraphicFramePr>
        <p:xfrm>
          <a:off x="179513" y="1268760"/>
          <a:ext cx="8827182" cy="4680520"/>
        </p:xfrm>
        <a:graphic>
          <a:graphicData uri="http://schemas.openxmlformats.org/drawingml/2006/table">
            <a:tbl>
              <a:tblPr firstRow="1" firstCol="1" bandRow="1">
                <a:tableStyleId>{5C22544A-7EE6-4342-B048-85BDC9FD1C3A}</a:tableStyleId>
              </a:tblPr>
              <a:tblGrid>
                <a:gridCol w="1152127">
                  <a:extLst>
                    <a:ext uri="{9D8B030D-6E8A-4147-A177-3AD203B41FA5}">
                      <a16:colId xmlns:a16="http://schemas.microsoft.com/office/drawing/2014/main" xmlns="" val="20000"/>
                    </a:ext>
                  </a:extLst>
                </a:gridCol>
                <a:gridCol w="2520280">
                  <a:extLst>
                    <a:ext uri="{9D8B030D-6E8A-4147-A177-3AD203B41FA5}">
                      <a16:colId xmlns:a16="http://schemas.microsoft.com/office/drawing/2014/main" xmlns="" val="20001"/>
                    </a:ext>
                  </a:extLst>
                </a:gridCol>
                <a:gridCol w="2448272">
                  <a:extLst>
                    <a:ext uri="{9D8B030D-6E8A-4147-A177-3AD203B41FA5}">
                      <a16:colId xmlns:a16="http://schemas.microsoft.com/office/drawing/2014/main" xmlns="" val="20002"/>
                    </a:ext>
                  </a:extLst>
                </a:gridCol>
                <a:gridCol w="2706503">
                  <a:extLst>
                    <a:ext uri="{9D8B030D-6E8A-4147-A177-3AD203B41FA5}">
                      <a16:colId xmlns:a16="http://schemas.microsoft.com/office/drawing/2014/main" xmlns="" val="20003"/>
                    </a:ext>
                  </a:extLst>
                </a:gridCol>
              </a:tblGrid>
              <a:tr h="864096">
                <a:tc>
                  <a:txBody>
                    <a:bodyPr/>
                    <a:lstStyle/>
                    <a:p>
                      <a:pPr algn="ctr">
                        <a:spcAft>
                          <a:spcPts val="0"/>
                        </a:spcAft>
                      </a:pPr>
                      <a:r>
                        <a:rPr lang="zh-TW" sz="1800" b="1" kern="100" dirty="0">
                          <a:effectLst/>
                          <a:latin typeface="微軟正黑體" panose="020B0604030504040204" pitchFamily="34" charset="-120"/>
                          <a:ea typeface="微軟正黑體" panose="020B0604030504040204" pitchFamily="34" charset="-120"/>
                        </a:rPr>
                        <a:t>法令依據</a:t>
                      </a:r>
                      <a:endParaRPr lang="zh-TW" sz="1800" b="1" kern="100" dirty="0">
                        <a:effectLst/>
                        <a:latin typeface="微軟正黑體" panose="020B0604030504040204" pitchFamily="34" charset="-120"/>
                        <a:ea typeface="微軟正黑體" panose="020B0604030504040204" pitchFamily="34" charset="-120"/>
                        <a:cs typeface="Times New Roman"/>
                      </a:endParaRPr>
                    </a:p>
                  </a:txBody>
                  <a:tcPr marL="99911" marR="999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gridSpan="2">
                  <a:txBody>
                    <a:bodyPr/>
                    <a:lstStyle/>
                    <a:p>
                      <a:pPr algn="ctr">
                        <a:spcAft>
                          <a:spcPts val="0"/>
                        </a:spcAft>
                      </a:pPr>
                      <a:r>
                        <a:rPr lang="zh-TW" sz="1800" b="1" kern="100" dirty="0">
                          <a:effectLst/>
                          <a:latin typeface="微軟正黑體" panose="020B0604030504040204" pitchFamily="34" charset="-120"/>
                          <a:ea typeface="微軟正黑體" panose="020B0604030504040204" pitchFamily="34" charset="-120"/>
                        </a:rPr>
                        <a:t>非都市土地使用管制規則第</a:t>
                      </a:r>
                      <a:r>
                        <a:rPr lang="en-US" sz="1800" b="1" kern="100" dirty="0">
                          <a:effectLst/>
                          <a:latin typeface="微軟正黑體" panose="020B0604030504040204" pitchFamily="34" charset="-120"/>
                          <a:ea typeface="微軟正黑體" panose="020B0604030504040204" pitchFamily="34" charset="-120"/>
                        </a:rPr>
                        <a:t>6</a:t>
                      </a:r>
                      <a:r>
                        <a:rPr lang="zh-TW" sz="1800" b="1" kern="100" dirty="0">
                          <a:effectLst/>
                          <a:latin typeface="微軟正黑體" panose="020B0604030504040204" pitchFamily="34" charset="-120"/>
                          <a:ea typeface="微軟正黑體" panose="020B0604030504040204" pitchFamily="34" charset="-120"/>
                        </a:rPr>
                        <a:t>條附表</a:t>
                      </a:r>
                      <a:r>
                        <a:rPr lang="en-US" sz="1800" b="1" kern="100" dirty="0">
                          <a:effectLst/>
                          <a:latin typeface="微軟正黑體" panose="020B0604030504040204" pitchFamily="34" charset="-120"/>
                          <a:ea typeface="微軟正黑體" panose="020B0604030504040204" pitchFamily="34" charset="-120"/>
                        </a:rPr>
                        <a:t>1</a:t>
                      </a:r>
                      <a:r>
                        <a:rPr lang="zh-TW" sz="1800" b="1" kern="100" dirty="0">
                          <a:effectLst/>
                          <a:latin typeface="微軟正黑體" panose="020B0604030504040204" pitchFamily="34" charset="-120"/>
                          <a:ea typeface="微軟正黑體" panose="020B0604030504040204" pitchFamily="34" charset="-120"/>
                        </a:rPr>
                        <a:t>所定之再生能源相關設施</a:t>
                      </a:r>
                      <a:endParaRPr lang="zh-TW" sz="1800" b="1" kern="100" dirty="0">
                        <a:effectLst/>
                        <a:latin typeface="微軟正黑體" panose="020B0604030504040204" pitchFamily="34" charset="-120"/>
                        <a:ea typeface="微軟正黑體" panose="020B0604030504040204" pitchFamily="34" charset="-120"/>
                        <a:cs typeface="Times New Roman"/>
                      </a:endParaRPr>
                    </a:p>
                  </a:txBody>
                  <a:tcPr marL="99911" marR="9991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hMerge="1">
                  <a:txBody>
                    <a:bodyPr/>
                    <a:lstStyle/>
                    <a:p>
                      <a:endParaRPr lang="zh-TW" altLang="en-US"/>
                    </a:p>
                  </a:txBody>
                  <a:tcPr/>
                </a:tc>
                <a:tc>
                  <a:txBody>
                    <a:bodyPr/>
                    <a:lstStyle/>
                    <a:p>
                      <a:pPr algn="ctr">
                        <a:spcAft>
                          <a:spcPts val="0"/>
                        </a:spcAft>
                      </a:pPr>
                      <a:r>
                        <a:rPr lang="zh-TW" sz="1800" b="1" kern="100" dirty="0">
                          <a:effectLst/>
                          <a:latin typeface="微軟正黑體" panose="020B0604030504040204" pitchFamily="34" charset="-120"/>
                          <a:ea typeface="微軟正黑體" panose="020B0604030504040204" pitchFamily="34" charset="-120"/>
                        </a:rPr>
                        <a:t>非都土地變更作為太陽光電發電設施使用興辦事業計畫要點</a:t>
                      </a:r>
                      <a:endParaRPr lang="zh-TW" sz="1800" b="1" kern="100" dirty="0">
                        <a:effectLst/>
                        <a:latin typeface="微軟正黑體" panose="020B0604030504040204" pitchFamily="34" charset="-120"/>
                        <a:ea typeface="微軟正黑體" panose="020B0604030504040204" pitchFamily="34" charset="-120"/>
                        <a:cs typeface="Times New Roman"/>
                      </a:endParaRPr>
                    </a:p>
                  </a:txBody>
                  <a:tcPr marL="99911" marR="9991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xmlns="" val="10000"/>
                  </a:ext>
                </a:extLst>
              </a:tr>
              <a:tr h="864096">
                <a:tc>
                  <a:txBody>
                    <a:bodyPr/>
                    <a:lstStyle/>
                    <a:p>
                      <a:pPr algn="ctr">
                        <a:spcAft>
                          <a:spcPts val="0"/>
                        </a:spcAft>
                      </a:pPr>
                      <a:r>
                        <a:rPr lang="zh-TW" sz="1800" b="1" kern="100" dirty="0">
                          <a:effectLst/>
                          <a:latin typeface="微軟正黑體" panose="020B0604030504040204" pitchFamily="34" charset="-120"/>
                          <a:ea typeface="微軟正黑體" panose="020B0604030504040204" pitchFamily="34" charset="-120"/>
                        </a:rPr>
                        <a:t>主要申請用地</a:t>
                      </a:r>
                      <a:endParaRPr lang="zh-TW" sz="1800" b="1" kern="100" dirty="0">
                        <a:effectLst/>
                        <a:latin typeface="微軟正黑體" panose="020B0604030504040204" pitchFamily="34" charset="-120"/>
                        <a:ea typeface="微軟正黑體" panose="020B0604030504040204" pitchFamily="34" charset="-120"/>
                        <a:cs typeface="Times New Roman"/>
                      </a:endParaRPr>
                    </a:p>
                  </a:txBody>
                  <a:tcPr marL="99911" marR="999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just">
                        <a:spcAft>
                          <a:spcPts val="0"/>
                        </a:spcAft>
                      </a:pPr>
                      <a:r>
                        <a:rPr lang="zh-TW" altLang="zh-TW" sz="1600" b="1" kern="100" dirty="0">
                          <a:effectLst/>
                          <a:latin typeface="標楷體" panose="03000509000000000000" pitchFamily="65" charset="-120"/>
                          <a:ea typeface="標楷體" panose="03000509000000000000" pitchFamily="65" charset="-120"/>
                        </a:rPr>
                        <a:t>‧</a:t>
                      </a:r>
                      <a:r>
                        <a:rPr lang="zh-TW" sz="1600" b="1" kern="100" dirty="0">
                          <a:effectLst/>
                          <a:latin typeface="微軟正黑體" panose="020B0604030504040204" pitchFamily="34" charset="-120"/>
                          <a:ea typeface="微軟正黑體" panose="020B0604030504040204" pitchFamily="34" charset="-120"/>
                        </a:rPr>
                        <a:t>農牧用地</a:t>
                      </a:r>
                    </a:p>
                    <a:p>
                      <a:pPr algn="just">
                        <a:spcAft>
                          <a:spcPts val="0"/>
                        </a:spcAft>
                      </a:pPr>
                      <a:r>
                        <a:rPr lang="zh-TW" altLang="zh-TW" sz="1600" b="1" kern="100" dirty="0">
                          <a:effectLst/>
                          <a:latin typeface="標楷體" panose="03000509000000000000" pitchFamily="65" charset="-120"/>
                          <a:ea typeface="標楷體" panose="03000509000000000000" pitchFamily="65" charset="-120"/>
                        </a:rPr>
                        <a:t>‧</a:t>
                      </a:r>
                      <a:r>
                        <a:rPr lang="zh-TW" sz="1600" b="1" kern="100" dirty="0">
                          <a:effectLst/>
                          <a:latin typeface="微軟正黑體" panose="020B0604030504040204" pitchFamily="34" charset="-120"/>
                          <a:ea typeface="微軟正黑體" panose="020B0604030504040204" pitchFamily="34" charset="-120"/>
                        </a:rPr>
                        <a:t>養殖用地</a:t>
                      </a:r>
                      <a:endParaRPr lang="en-US" altLang="zh-TW" sz="1600" b="1" kern="100" dirty="0">
                        <a:effectLst/>
                        <a:latin typeface="微軟正黑體" panose="020B0604030504040204" pitchFamily="34" charset="-120"/>
                        <a:ea typeface="微軟正黑體" panose="020B0604030504040204" pitchFamily="34" charset="-12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zh-TW" altLang="zh-TW" sz="1600" b="1" kern="100" dirty="0">
                          <a:effectLst/>
                          <a:latin typeface="標楷體" panose="03000509000000000000" pitchFamily="65" charset="-120"/>
                          <a:ea typeface="標楷體" panose="03000509000000000000" pitchFamily="65" charset="-120"/>
                        </a:rPr>
                        <a:t>‧</a:t>
                      </a:r>
                      <a:r>
                        <a:rPr lang="zh-TW" altLang="en-US" sz="1600" b="1" kern="100" dirty="0">
                          <a:effectLst/>
                          <a:latin typeface="微軟正黑體" panose="020B0604030504040204" pitchFamily="34" charset="-120"/>
                          <a:ea typeface="微軟正黑體" panose="020B0604030504040204" pitchFamily="34" charset="-120"/>
                        </a:rPr>
                        <a:t>林業</a:t>
                      </a:r>
                      <a:r>
                        <a:rPr lang="zh-TW" altLang="zh-TW" sz="1600" b="1" kern="100" dirty="0">
                          <a:effectLst/>
                          <a:latin typeface="微軟正黑體" panose="020B0604030504040204" pitchFamily="34" charset="-120"/>
                          <a:ea typeface="微軟正黑體" panose="020B0604030504040204" pitchFamily="34" charset="-120"/>
                        </a:rPr>
                        <a:t>用地</a:t>
                      </a:r>
                      <a:endParaRPr lang="en-US" altLang="zh-TW" sz="1600" b="1" kern="100" dirty="0">
                        <a:effectLst/>
                        <a:latin typeface="微軟正黑體" panose="020B0604030504040204" pitchFamily="34" charset="-120"/>
                        <a:ea typeface="微軟正黑體" panose="020B0604030504040204" pitchFamily="34" charset="-120"/>
                      </a:endParaRPr>
                    </a:p>
                  </a:txBody>
                  <a:tcPr marL="99911" marR="9991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pPr algn="just">
                        <a:spcAft>
                          <a:spcPts val="0"/>
                        </a:spcAft>
                      </a:pPr>
                      <a:r>
                        <a:rPr lang="zh-TW" altLang="zh-TW" sz="1600" b="1" kern="100" dirty="0">
                          <a:effectLst/>
                          <a:latin typeface="標楷體" panose="03000509000000000000" pitchFamily="65" charset="-120"/>
                          <a:ea typeface="標楷體" panose="03000509000000000000" pitchFamily="65" charset="-120"/>
                        </a:rPr>
                        <a:t>‧</a:t>
                      </a:r>
                      <a:r>
                        <a:rPr lang="zh-TW" sz="1600" b="1" kern="100" dirty="0">
                          <a:effectLst/>
                          <a:latin typeface="微軟正黑體" panose="020B0604030504040204" pitchFamily="34" charset="-120"/>
                          <a:ea typeface="微軟正黑體" panose="020B0604030504040204" pitchFamily="34" charset="-120"/>
                        </a:rPr>
                        <a:t>水利用地</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99911" marR="9991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pPr algn="just">
                        <a:spcAft>
                          <a:spcPts val="0"/>
                        </a:spcAft>
                      </a:pPr>
                      <a:r>
                        <a:rPr lang="zh-TW" sz="1600" b="1" kern="100" dirty="0">
                          <a:effectLst/>
                          <a:latin typeface="微軟正黑體" panose="020B0604030504040204" pitchFamily="34" charset="-120"/>
                          <a:ea typeface="微軟正黑體" panose="020B0604030504040204" pitchFamily="34" charset="-120"/>
                        </a:rPr>
                        <a:t>農業用地變更為特定目的事業用地</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99911" marR="9991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extLst>
                  <a:ext uri="{0D108BD9-81ED-4DB2-BD59-A6C34878D82A}">
                    <a16:rowId xmlns:a16="http://schemas.microsoft.com/office/drawing/2014/main" xmlns="" val="10001"/>
                  </a:ext>
                </a:extLst>
              </a:tr>
              <a:tr h="864096">
                <a:tc>
                  <a:txBody>
                    <a:bodyPr/>
                    <a:lstStyle/>
                    <a:p>
                      <a:pPr algn="ctr">
                        <a:spcAft>
                          <a:spcPts val="0"/>
                        </a:spcAft>
                      </a:pPr>
                      <a:r>
                        <a:rPr lang="zh-TW" sz="1800" b="1" kern="100" dirty="0">
                          <a:effectLst/>
                          <a:latin typeface="微軟正黑體" panose="020B0604030504040204" pitchFamily="34" charset="-120"/>
                          <a:ea typeface="微軟正黑體" panose="020B0604030504040204" pitchFamily="34" charset="-120"/>
                        </a:rPr>
                        <a:t>附帶條件</a:t>
                      </a:r>
                      <a:endParaRPr lang="zh-TW" sz="1800" b="1" kern="100" dirty="0">
                        <a:effectLst/>
                        <a:latin typeface="微軟正黑體" panose="020B0604030504040204" pitchFamily="34" charset="-120"/>
                        <a:ea typeface="微軟正黑體" panose="020B0604030504040204" pitchFamily="34" charset="-120"/>
                        <a:cs typeface="Times New Roman"/>
                      </a:endParaRPr>
                    </a:p>
                  </a:txBody>
                  <a:tcPr marL="99911" marR="999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marL="268288" indent="-268288" algn="just">
                        <a:spcAft>
                          <a:spcPts val="0"/>
                        </a:spcAft>
                      </a:pPr>
                      <a:r>
                        <a:rPr lang="zh-TW" altLang="zh-TW" sz="1600" b="1" kern="100" dirty="0">
                          <a:effectLst/>
                          <a:latin typeface="標楷體" panose="03000509000000000000" pitchFamily="65" charset="-120"/>
                          <a:ea typeface="標楷體" panose="03000509000000000000" pitchFamily="65" charset="-120"/>
                        </a:rPr>
                        <a:t>‧</a:t>
                      </a:r>
                      <a:r>
                        <a:rPr lang="zh-TW" sz="1600" b="1" kern="100" dirty="0">
                          <a:effectLst/>
                          <a:latin typeface="微軟正黑體" panose="020B0604030504040204" pitchFamily="34" charset="-120"/>
                          <a:ea typeface="微軟正黑體" panose="020B0604030504040204" pitchFamily="34" charset="-120"/>
                        </a:rPr>
                        <a:t>點狀使用面積</a:t>
                      </a:r>
                      <a:r>
                        <a:rPr lang="en-US" sz="1600" b="1" kern="100" dirty="0">
                          <a:effectLst/>
                          <a:latin typeface="微軟正黑體" panose="020B0604030504040204" pitchFamily="34" charset="-120"/>
                          <a:ea typeface="微軟正黑體" panose="020B0604030504040204" pitchFamily="34" charset="-120"/>
                        </a:rPr>
                        <a:t>660</a:t>
                      </a:r>
                      <a:r>
                        <a:rPr lang="zh-TW" sz="1600" b="1" kern="100" dirty="0">
                          <a:effectLst/>
                          <a:latin typeface="微軟正黑體" panose="020B0604030504040204" pitchFamily="34" charset="-120"/>
                          <a:ea typeface="微軟正黑體" panose="020B0604030504040204" pitchFamily="34" charset="-120"/>
                        </a:rPr>
                        <a:t>平方公尺為限</a:t>
                      </a:r>
                    </a:p>
                    <a:p>
                      <a:pPr algn="just">
                        <a:spcAft>
                          <a:spcPts val="0"/>
                        </a:spcAft>
                      </a:pPr>
                      <a:r>
                        <a:rPr lang="zh-TW" altLang="zh-TW" sz="1600" b="1" kern="100" dirty="0">
                          <a:effectLst/>
                          <a:latin typeface="標楷體" panose="03000509000000000000" pitchFamily="65" charset="-120"/>
                          <a:ea typeface="標楷體" panose="03000509000000000000" pitchFamily="65" charset="-120"/>
                        </a:rPr>
                        <a:t>‧</a:t>
                      </a:r>
                      <a:r>
                        <a:rPr lang="zh-TW" sz="1600" b="1" kern="100" dirty="0">
                          <a:effectLst/>
                          <a:latin typeface="微軟正黑體" panose="020B0604030504040204" pitchFamily="34" charset="-120"/>
                          <a:ea typeface="微軟正黑體" panose="020B0604030504040204" pitchFamily="34" charset="-120"/>
                        </a:rPr>
                        <a:t>特定農業區除外</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99911" marR="9991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52400" indent="-152400" algn="just">
                        <a:spcAft>
                          <a:spcPts val="0"/>
                        </a:spcAft>
                      </a:pPr>
                      <a:r>
                        <a:rPr lang="zh-TW" altLang="zh-TW" sz="1600" b="1" kern="100" dirty="0">
                          <a:effectLst/>
                          <a:latin typeface="標楷體" panose="03000509000000000000" pitchFamily="65" charset="-120"/>
                          <a:ea typeface="標楷體" panose="03000509000000000000" pitchFamily="65" charset="-120"/>
                        </a:rPr>
                        <a:t>‧</a:t>
                      </a:r>
                      <a:r>
                        <a:rPr lang="zh-TW" sz="1600" b="1" kern="100" dirty="0">
                          <a:effectLst/>
                          <a:latin typeface="微軟正黑體" panose="020B0604030504040204" pitchFamily="34" charset="-120"/>
                          <a:ea typeface="微軟正黑體" panose="020B0604030504040204" pitchFamily="34" charset="-120"/>
                        </a:rPr>
                        <a:t>無點狀使用面積上限</a:t>
                      </a:r>
                    </a:p>
                    <a:p>
                      <a:pPr algn="just">
                        <a:spcAft>
                          <a:spcPts val="0"/>
                        </a:spcAft>
                      </a:pPr>
                      <a:r>
                        <a:rPr lang="en-US" sz="1600" b="1" kern="100" dirty="0">
                          <a:effectLst/>
                          <a:latin typeface="微軟正黑體" panose="020B0604030504040204" pitchFamily="34" charset="-120"/>
                          <a:ea typeface="微軟正黑體" panose="020B0604030504040204" pitchFamily="34" charset="-120"/>
                        </a:rPr>
                        <a:t> </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99911" marR="9991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65113" indent="-265113" algn="just">
                        <a:spcAft>
                          <a:spcPts val="0"/>
                        </a:spcAft>
                      </a:pPr>
                      <a:r>
                        <a:rPr lang="zh-TW" altLang="zh-TW" sz="1600" b="1" kern="100" dirty="0">
                          <a:effectLst/>
                          <a:latin typeface="標楷體" panose="03000509000000000000" pitchFamily="65" charset="-120"/>
                          <a:ea typeface="標楷體" panose="03000509000000000000" pitchFamily="65" charset="-120"/>
                        </a:rPr>
                        <a:t>‧</a:t>
                      </a:r>
                      <a:r>
                        <a:rPr lang="zh-TW" altLang="en-US" sz="1600" b="1" kern="100" dirty="0">
                          <a:solidFill>
                            <a:schemeClr val="dk1"/>
                          </a:solidFill>
                          <a:effectLst/>
                          <a:latin typeface="微軟正黑體" panose="020B0604030504040204" pitchFamily="34" charset="-120"/>
                          <a:ea typeface="微軟正黑體" panose="020B0604030504040204" pitchFamily="34" charset="-120"/>
                          <a:cs typeface="+mn-cs"/>
                        </a:rPr>
                        <a:t>面積未達</a:t>
                      </a:r>
                      <a:r>
                        <a:rPr lang="en-US" altLang="zh-TW" sz="1600" b="1" kern="100" dirty="0">
                          <a:solidFill>
                            <a:schemeClr val="dk1"/>
                          </a:solidFill>
                          <a:effectLst/>
                          <a:latin typeface="微軟正黑體" panose="020B0604030504040204" pitchFamily="34" charset="-120"/>
                          <a:ea typeface="微軟正黑體" panose="020B0604030504040204" pitchFamily="34" charset="-120"/>
                          <a:cs typeface="+mn-cs"/>
                        </a:rPr>
                        <a:t>2</a:t>
                      </a:r>
                      <a:r>
                        <a:rPr lang="zh-TW" altLang="en-US" sz="1600" b="1" kern="100" dirty="0">
                          <a:solidFill>
                            <a:schemeClr val="dk1"/>
                          </a:solidFill>
                          <a:effectLst/>
                          <a:latin typeface="微軟正黑體" panose="020B0604030504040204" pitchFamily="34" charset="-120"/>
                          <a:ea typeface="微軟正黑體" panose="020B0604030504040204" pitchFamily="34" charset="-120"/>
                          <a:cs typeface="+mn-cs"/>
                        </a:rPr>
                        <a:t>公頃之非都市土地</a:t>
                      </a:r>
                      <a:endParaRPr lang="zh-TW" sz="1600" b="1" kern="100" dirty="0">
                        <a:solidFill>
                          <a:schemeClr val="dk1"/>
                        </a:solidFill>
                        <a:effectLst/>
                        <a:latin typeface="微軟正黑體" panose="020B0604030504040204" pitchFamily="34" charset="-120"/>
                        <a:ea typeface="微軟正黑體" panose="020B0604030504040204" pitchFamily="34" charset="-120"/>
                        <a:cs typeface="+mn-cs"/>
                      </a:endParaRPr>
                    </a:p>
                    <a:p>
                      <a:pPr marL="152400" indent="-152400" algn="just">
                        <a:spcAft>
                          <a:spcPts val="0"/>
                        </a:spcAft>
                      </a:pPr>
                      <a:r>
                        <a:rPr lang="zh-TW" altLang="zh-TW" sz="1600" b="1" kern="100" dirty="0">
                          <a:effectLst/>
                          <a:latin typeface="標楷體" panose="03000509000000000000" pitchFamily="65" charset="-120"/>
                          <a:ea typeface="標楷體" panose="03000509000000000000" pitchFamily="65" charset="-120"/>
                        </a:rPr>
                        <a:t>‧</a:t>
                      </a:r>
                      <a:r>
                        <a:rPr lang="zh-TW" sz="1600" b="1" kern="100" dirty="0">
                          <a:effectLst/>
                          <a:latin typeface="微軟正黑體" panose="020B0604030504040204" pitchFamily="34" charset="-120"/>
                          <a:ea typeface="微軟正黑體" panose="020B0604030504040204" pitchFamily="34" charset="-120"/>
                        </a:rPr>
                        <a:t>須繕寫興辦事業計畫</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99911" marR="9991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1008112">
                <a:tc>
                  <a:txBody>
                    <a:bodyPr/>
                    <a:lstStyle/>
                    <a:p>
                      <a:pPr algn="ctr">
                        <a:spcAft>
                          <a:spcPts val="0"/>
                        </a:spcAft>
                      </a:pPr>
                      <a:r>
                        <a:rPr lang="zh-TW" sz="1800" b="1" kern="100" dirty="0">
                          <a:effectLst/>
                          <a:latin typeface="微軟正黑體" panose="020B0604030504040204" pitchFamily="34" charset="-120"/>
                          <a:ea typeface="微軟正黑體" panose="020B0604030504040204" pitchFamily="34" charset="-120"/>
                        </a:rPr>
                        <a:t>農地變更回饋金</a:t>
                      </a:r>
                      <a:endParaRPr lang="zh-TW" sz="1800" b="1" kern="100" dirty="0">
                        <a:effectLst/>
                        <a:latin typeface="微軟正黑體" panose="020B0604030504040204" pitchFamily="34" charset="-120"/>
                        <a:ea typeface="微軟正黑體" panose="020B0604030504040204" pitchFamily="34" charset="-120"/>
                        <a:cs typeface="Times New Roman"/>
                      </a:endParaRPr>
                    </a:p>
                  </a:txBody>
                  <a:tcPr marL="99911" marR="999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just">
                        <a:spcAft>
                          <a:spcPts val="0"/>
                        </a:spcAft>
                      </a:pPr>
                      <a:r>
                        <a:rPr lang="zh-TW" altLang="en-US" sz="1600" b="1" kern="100" dirty="0">
                          <a:effectLst/>
                          <a:latin typeface="微軟正黑體" panose="020B0604030504040204" pitchFamily="34" charset="-120"/>
                          <a:ea typeface="微軟正黑體" panose="020B0604030504040204" pitchFamily="34" charset="-120"/>
                        </a:rPr>
                        <a:t>屬非農業使用</a:t>
                      </a:r>
                      <a:r>
                        <a:rPr lang="zh-TW" sz="1600" b="1" kern="100" dirty="0">
                          <a:effectLst/>
                          <a:latin typeface="微軟正黑體" panose="020B0604030504040204" pitchFamily="34" charset="-120"/>
                          <a:ea typeface="微軟正黑體" panose="020B0604030504040204" pitchFamily="34" charset="-120"/>
                        </a:rPr>
                        <a:t>需繳</a:t>
                      </a:r>
                      <a:r>
                        <a:rPr lang="zh-TW" altLang="en-US" sz="1600" b="1" kern="100" dirty="0">
                          <a:effectLst/>
                          <a:latin typeface="微軟正黑體" panose="020B0604030504040204" pitchFamily="34" charset="-120"/>
                          <a:ea typeface="微軟正黑體" panose="020B0604030504040204" pitchFamily="34" charset="-120"/>
                        </a:rPr>
                        <a:t>交以農地公告現值計算</a:t>
                      </a:r>
                      <a:r>
                        <a:rPr lang="en-US" sz="1600" b="1" kern="100" dirty="0">
                          <a:effectLst/>
                          <a:latin typeface="微軟正黑體" panose="020B0604030504040204" pitchFamily="34" charset="-120"/>
                          <a:ea typeface="微軟正黑體" panose="020B0604030504040204" pitchFamily="34" charset="-120"/>
                        </a:rPr>
                        <a:t>50</a:t>
                      </a:r>
                      <a:r>
                        <a:rPr lang="zh-TW" altLang="en-US" sz="1600" b="1" kern="100" dirty="0">
                          <a:effectLst/>
                          <a:latin typeface="微軟正黑體" panose="020B0604030504040204" pitchFamily="34" charset="-120"/>
                          <a:ea typeface="微軟正黑體" panose="020B0604030504040204" pitchFamily="34" charset="-120"/>
                        </a:rPr>
                        <a:t>％之回饋金</a:t>
                      </a:r>
                      <a:endParaRPr lang="en-US" altLang="zh-TW" sz="1600" b="1" kern="100" dirty="0">
                        <a:effectLst/>
                        <a:latin typeface="微軟正黑體" panose="020B0604030504040204" pitchFamily="34" charset="-120"/>
                        <a:ea typeface="微軟正黑體" panose="020B0604030504040204" pitchFamily="34" charset="-120"/>
                      </a:endParaRPr>
                    </a:p>
                    <a:p>
                      <a:pPr algn="just">
                        <a:spcAft>
                          <a:spcPts val="0"/>
                        </a:spcAft>
                      </a:pPr>
                      <a:r>
                        <a:rPr lang="zh-TW" altLang="en-US" sz="1600" b="1" kern="100" dirty="0">
                          <a:effectLst/>
                          <a:latin typeface="微軟正黑體" panose="020B0604030504040204" pitchFamily="34" charset="-120"/>
                          <a:ea typeface="微軟正黑體" panose="020B0604030504040204" pitchFamily="34" charset="-120"/>
                        </a:rPr>
                        <a:t>（政府興辦者得免繳交）</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99911" marR="9991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pPr algn="just">
                        <a:spcAft>
                          <a:spcPts val="0"/>
                        </a:spcAft>
                      </a:pPr>
                      <a:r>
                        <a:rPr lang="zh-TW" altLang="en-US" sz="1600" b="1" kern="100" dirty="0">
                          <a:effectLst/>
                          <a:latin typeface="微軟正黑體" panose="020B0604030504040204" pitchFamily="34" charset="-120"/>
                          <a:ea typeface="微軟正黑體" panose="020B0604030504040204" pitchFamily="34" charset="-120"/>
                        </a:rPr>
                        <a:t>屬非農業使用需繳交以農地公告現值計算</a:t>
                      </a:r>
                      <a:r>
                        <a:rPr lang="en-US" altLang="zh-TW" sz="1600" b="1" kern="100" dirty="0">
                          <a:effectLst/>
                          <a:latin typeface="微軟正黑體" panose="020B0604030504040204" pitchFamily="34" charset="-120"/>
                          <a:ea typeface="微軟正黑體" panose="020B0604030504040204" pitchFamily="34" charset="-120"/>
                        </a:rPr>
                        <a:t>50</a:t>
                      </a:r>
                      <a:r>
                        <a:rPr lang="zh-TW" altLang="en-US" sz="1600" b="1" kern="100" dirty="0">
                          <a:effectLst/>
                          <a:latin typeface="微軟正黑體" panose="020B0604030504040204" pitchFamily="34" charset="-120"/>
                          <a:ea typeface="微軟正黑體" panose="020B0604030504040204" pitchFamily="34" charset="-120"/>
                        </a:rPr>
                        <a:t>％之回饋金</a:t>
                      </a:r>
                      <a:endParaRPr lang="en-US" altLang="zh-TW" sz="1600" b="1" kern="100" dirty="0">
                        <a:effectLst/>
                        <a:latin typeface="微軟正黑體" panose="020B0604030504040204" pitchFamily="34" charset="-120"/>
                        <a:ea typeface="微軟正黑體" panose="020B0604030504040204" pitchFamily="34" charset="-120"/>
                      </a:endParaRPr>
                    </a:p>
                    <a:p>
                      <a:pPr algn="just">
                        <a:spcAft>
                          <a:spcPts val="0"/>
                        </a:spcAft>
                      </a:pPr>
                      <a:r>
                        <a:rPr lang="zh-TW" altLang="en-US" sz="1600" b="1" kern="100" dirty="0">
                          <a:effectLst/>
                          <a:latin typeface="微軟正黑體" panose="020B0604030504040204" pitchFamily="34" charset="-120"/>
                          <a:ea typeface="微軟正黑體" panose="020B0604030504040204" pitchFamily="34" charset="-120"/>
                        </a:rPr>
                        <a:t>（政府興辦者得免繳交）</a:t>
                      </a:r>
                    </a:p>
                  </a:txBody>
                  <a:tcPr marL="99911" marR="9991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pPr marL="0" indent="0" algn="just">
                        <a:spcAft>
                          <a:spcPts val="0"/>
                        </a:spcAft>
                      </a:pPr>
                      <a:r>
                        <a:rPr lang="zh-TW" altLang="en-US" sz="1600" b="1" kern="100" dirty="0">
                          <a:effectLst/>
                          <a:latin typeface="微軟正黑體" panose="020B0604030504040204" pitchFamily="34" charset="-120"/>
                          <a:ea typeface="微軟正黑體" panose="020B0604030504040204" pitchFamily="34" charset="-120"/>
                        </a:rPr>
                        <a:t>屬非農業使用需繳交以農地公告現值計算</a:t>
                      </a:r>
                      <a:r>
                        <a:rPr lang="en-US" altLang="zh-TW" sz="1600" b="1" kern="100" dirty="0">
                          <a:effectLst/>
                          <a:latin typeface="微軟正黑體" panose="020B0604030504040204" pitchFamily="34" charset="-120"/>
                          <a:ea typeface="微軟正黑體" panose="020B0604030504040204" pitchFamily="34" charset="-120"/>
                        </a:rPr>
                        <a:t>50%</a:t>
                      </a:r>
                      <a:r>
                        <a:rPr lang="zh-TW" altLang="en-US" sz="1600" b="1" kern="100" dirty="0">
                          <a:effectLst/>
                          <a:latin typeface="微軟正黑體" panose="020B0604030504040204" pitchFamily="34" charset="-120"/>
                          <a:ea typeface="微軟正黑體" panose="020B0604030504040204" pitchFamily="34" charset="-120"/>
                        </a:rPr>
                        <a:t>之回饋金</a:t>
                      </a:r>
                      <a:endParaRPr lang="en-US" altLang="zh-TW" sz="1600" b="1" kern="100" dirty="0">
                        <a:effectLst/>
                        <a:latin typeface="微軟正黑體" panose="020B0604030504040204" pitchFamily="34" charset="-120"/>
                        <a:ea typeface="微軟正黑體" panose="020B0604030504040204" pitchFamily="34" charset="-120"/>
                      </a:endParaRPr>
                    </a:p>
                    <a:p>
                      <a:pPr marL="0" indent="0" algn="just">
                        <a:spcAft>
                          <a:spcPts val="0"/>
                        </a:spcAft>
                      </a:pPr>
                      <a:r>
                        <a:rPr lang="zh-TW" altLang="en-US" sz="1600" b="1" kern="100" dirty="0">
                          <a:effectLst/>
                          <a:latin typeface="微軟正黑體" panose="020B0604030504040204" pitchFamily="34" charset="-120"/>
                          <a:ea typeface="微軟正黑體" panose="020B0604030504040204" pitchFamily="34" charset="-120"/>
                        </a:rPr>
                        <a:t>（政府興辦者得免繳交）</a:t>
                      </a:r>
                    </a:p>
                  </a:txBody>
                  <a:tcPr marL="99911" marR="9991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extLst>
                  <a:ext uri="{0D108BD9-81ED-4DB2-BD59-A6C34878D82A}">
                    <a16:rowId xmlns:a16="http://schemas.microsoft.com/office/drawing/2014/main" xmlns="" val="10003"/>
                  </a:ext>
                </a:extLst>
              </a:tr>
              <a:tr h="504056">
                <a:tc>
                  <a:txBody>
                    <a:bodyPr/>
                    <a:lstStyle/>
                    <a:p>
                      <a:pPr algn="ctr">
                        <a:spcAft>
                          <a:spcPts val="0"/>
                        </a:spcAft>
                      </a:pPr>
                      <a:r>
                        <a:rPr lang="zh-TW" sz="1800" b="1" kern="100" dirty="0">
                          <a:effectLst/>
                          <a:latin typeface="微軟正黑體" panose="020B0604030504040204" pitchFamily="34" charset="-120"/>
                          <a:ea typeface="微軟正黑體" panose="020B0604030504040204" pitchFamily="34" charset="-120"/>
                        </a:rPr>
                        <a:t>農保資格</a:t>
                      </a:r>
                      <a:endParaRPr lang="zh-TW" sz="1800" b="1" kern="100" dirty="0">
                        <a:effectLst/>
                        <a:latin typeface="微軟正黑體" panose="020B0604030504040204" pitchFamily="34" charset="-120"/>
                        <a:ea typeface="微軟正黑體" panose="020B0604030504040204" pitchFamily="34" charset="-120"/>
                        <a:cs typeface="Times New Roman"/>
                      </a:endParaRPr>
                    </a:p>
                  </a:txBody>
                  <a:tcPr marL="99911" marR="999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just">
                        <a:spcAft>
                          <a:spcPts val="0"/>
                        </a:spcAft>
                      </a:pPr>
                      <a:r>
                        <a:rPr lang="zh-TW" altLang="en-US" sz="1600" b="1" kern="100" dirty="0">
                          <a:effectLst/>
                          <a:latin typeface="微軟正黑體" panose="020B0604030504040204" pitchFamily="34" charset="-120"/>
                          <a:ea typeface="微軟正黑體" panose="020B0604030504040204" pitchFamily="34" charset="-120"/>
                        </a:rPr>
                        <a:t>屬非農業使用，不具農保資格</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99911" marR="9991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zh-TW" altLang="en-US" sz="1600" b="1" kern="100" dirty="0">
                          <a:effectLst/>
                          <a:latin typeface="微軟正黑體" panose="020B0604030504040204" pitchFamily="34" charset="-120"/>
                          <a:ea typeface="微軟正黑體" panose="020B0604030504040204" pitchFamily="34" charset="-120"/>
                        </a:rPr>
                        <a:t>屬非農業使用，不具農保資格</a:t>
                      </a:r>
                      <a:endParaRPr lang="zh-TW" altLang="zh-TW" sz="1600" b="1" kern="100" dirty="0">
                        <a:effectLst/>
                        <a:latin typeface="微軟正黑體" panose="020B0604030504040204" pitchFamily="34" charset="-120"/>
                        <a:ea typeface="微軟正黑體" panose="020B0604030504040204" pitchFamily="34" charset="-120"/>
                        <a:cs typeface="Times New Roman"/>
                      </a:endParaRPr>
                    </a:p>
                  </a:txBody>
                  <a:tcPr marL="99911" marR="9991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zh-TW" altLang="en-US" sz="1600" b="1" kern="100" dirty="0">
                          <a:effectLst/>
                          <a:latin typeface="微軟正黑體" panose="020B0604030504040204" pitchFamily="34" charset="-120"/>
                          <a:ea typeface="微軟正黑體" panose="020B0604030504040204" pitchFamily="34" charset="-120"/>
                        </a:rPr>
                        <a:t>屬非農業使用，不具農保資格</a:t>
                      </a:r>
                      <a:endParaRPr lang="zh-TW" altLang="zh-TW" sz="1600" b="1" kern="100" dirty="0">
                        <a:effectLst/>
                        <a:latin typeface="微軟正黑體" panose="020B0604030504040204" pitchFamily="34" charset="-120"/>
                        <a:ea typeface="微軟正黑體" panose="020B0604030504040204" pitchFamily="34" charset="-120"/>
                        <a:cs typeface="Times New Roman"/>
                      </a:endParaRPr>
                    </a:p>
                  </a:txBody>
                  <a:tcPr marL="99911" marR="9991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76064">
                <a:tc>
                  <a:txBody>
                    <a:bodyPr/>
                    <a:lstStyle/>
                    <a:p>
                      <a:pPr algn="ctr">
                        <a:spcAft>
                          <a:spcPts val="0"/>
                        </a:spcAft>
                      </a:pPr>
                      <a:r>
                        <a:rPr lang="zh-TW" altLang="en-US" sz="1800" b="1" kern="100" dirty="0">
                          <a:effectLst/>
                          <a:latin typeface="微軟正黑體" panose="020B0604030504040204" pitchFamily="34" charset="-120"/>
                          <a:ea typeface="微軟正黑體" panose="020B0604030504040204" pitchFamily="34" charset="-120"/>
                          <a:cs typeface="Times New Roman"/>
                        </a:rPr>
                        <a:t>賦稅規定</a:t>
                      </a:r>
                      <a:endParaRPr lang="zh-TW" sz="1800" b="1" kern="100" dirty="0">
                        <a:effectLst/>
                        <a:latin typeface="微軟正黑體" panose="020B0604030504040204" pitchFamily="34" charset="-120"/>
                        <a:ea typeface="微軟正黑體" panose="020B0604030504040204" pitchFamily="34" charset="-120"/>
                        <a:cs typeface="Times New Roman"/>
                      </a:endParaRPr>
                    </a:p>
                  </a:txBody>
                  <a:tcPr marL="99911" marR="999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1600" b="1" kern="100" dirty="0">
                          <a:effectLst/>
                          <a:latin typeface="微軟正黑體" panose="020B0604030504040204" pitchFamily="34" charset="-120"/>
                          <a:ea typeface="微軟正黑體" panose="020B0604030504040204" pitchFamily="34" charset="-120"/>
                        </a:rPr>
                        <a:t>屬非農業使用，不具獎勵農地農用之賦稅減免條件</a:t>
                      </a:r>
                      <a:endParaRPr lang="zh-TW" altLang="zh-TW" sz="1600" b="1" kern="100" dirty="0">
                        <a:effectLst/>
                        <a:latin typeface="微軟正黑體" panose="020B0604030504040204" pitchFamily="34" charset="-120"/>
                        <a:ea typeface="微軟正黑體" panose="020B0604030504040204" pitchFamily="34" charset="-120"/>
                        <a:cs typeface="Times New Roman"/>
                      </a:endParaRPr>
                    </a:p>
                  </a:txBody>
                  <a:tcPr marL="99911" marR="9991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1600" b="1" kern="100" dirty="0">
                          <a:effectLst/>
                          <a:latin typeface="微軟正黑體" panose="020B0604030504040204" pitchFamily="34" charset="-120"/>
                          <a:ea typeface="微軟正黑體" panose="020B0604030504040204" pitchFamily="34" charset="-120"/>
                        </a:rPr>
                        <a:t>屬非農業使用，不具獎勵農地農用之賦稅減免條件</a:t>
                      </a:r>
                      <a:endParaRPr lang="zh-TW" altLang="zh-TW" sz="1600" b="1" kern="100" dirty="0">
                        <a:effectLst/>
                        <a:latin typeface="微軟正黑體" panose="020B0604030504040204" pitchFamily="34" charset="-120"/>
                        <a:ea typeface="微軟正黑體" panose="020B0604030504040204" pitchFamily="34" charset="-120"/>
                        <a:cs typeface="Times New Roman"/>
                      </a:endParaRPr>
                    </a:p>
                  </a:txBody>
                  <a:tcPr marL="99911" marR="9991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1600" b="1" kern="100" dirty="0">
                          <a:effectLst/>
                          <a:latin typeface="微軟正黑體" panose="020B0604030504040204" pitchFamily="34" charset="-120"/>
                          <a:ea typeface="微軟正黑體" panose="020B0604030504040204" pitchFamily="34" charset="-120"/>
                        </a:rPr>
                        <a:t>屬非農業使用，不具獎勵農地農用之賦稅減免條件</a:t>
                      </a:r>
                      <a:endParaRPr lang="zh-TW" altLang="zh-TW" sz="1600" b="1" kern="100" dirty="0">
                        <a:effectLst/>
                        <a:latin typeface="微軟正黑體" panose="020B0604030504040204" pitchFamily="34" charset="-120"/>
                        <a:ea typeface="微軟正黑體" panose="020B0604030504040204" pitchFamily="34" charset="-120"/>
                        <a:cs typeface="Times New Roman"/>
                      </a:endParaRPr>
                    </a:p>
                  </a:txBody>
                  <a:tcPr marL="99911" marR="9991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extLst>
                  <a:ext uri="{0D108BD9-81ED-4DB2-BD59-A6C34878D82A}">
                    <a16:rowId xmlns:a16="http://schemas.microsoft.com/office/drawing/2014/main" xmlns="" val="10005"/>
                  </a:ext>
                </a:extLst>
              </a:tr>
            </a:tbl>
          </a:graphicData>
        </a:graphic>
      </p:graphicFrame>
      <p:sp>
        <p:nvSpPr>
          <p:cNvPr id="6" name="Rectangle 7">
            <a:extLst>
              <a:ext uri="{FF2B5EF4-FFF2-40B4-BE49-F238E27FC236}">
                <a16:creationId xmlns:a16="http://schemas.microsoft.com/office/drawing/2014/main" xmlns="" id="{0046702D-2103-422A-AD4C-8249A14CAFC6}"/>
              </a:ext>
            </a:extLst>
          </p:cNvPr>
          <p:cNvSpPr>
            <a:spLocks noChangeArrowheads="1"/>
          </p:cNvSpPr>
          <p:nvPr/>
        </p:nvSpPr>
        <p:spPr bwMode="auto">
          <a:xfrm>
            <a:off x="179512" y="404664"/>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smtClean="0">
                <a:solidFill>
                  <a:srgbClr val="006600"/>
                </a:solidFill>
                <a:latin typeface="微軟正黑體" pitchFamily="34" charset="-120"/>
                <a:ea typeface="微軟正黑體" pitchFamily="34" charset="-120"/>
              </a:rPr>
              <a:t>補充</a:t>
            </a:r>
            <a:r>
              <a:rPr lang="en-US" altLang="zh-TW" sz="2800" b="1" dirty="0" smtClean="0">
                <a:solidFill>
                  <a:srgbClr val="006600"/>
                </a:solidFill>
                <a:latin typeface="微軟正黑體" pitchFamily="34" charset="-120"/>
                <a:ea typeface="微軟正黑體" pitchFamily="34" charset="-120"/>
              </a:rPr>
              <a:t>9</a:t>
            </a:r>
            <a:endParaRPr lang="zh-TW" altLang="en-US" sz="2800" dirty="0">
              <a:solidFill>
                <a:srgbClr val="006600"/>
              </a:solidFill>
            </a:endParaRPr>
          </a:p>
        </p:txBody>
      </p:sp>
      <p:sp>
        <p:nvSpPr>
          <p:cNvPr id="7" name="標題 1">
            <a:extLst>
              <a:ext uri="{FF2B5EF4-FFF2-40B4-BE49-F238E27FC236}">
                <a16:creationId xmlns:a16="http://schemas.microsoft.com/office/drawing/2014/main" xmlns="" id="{8B94536E-ED6A-4A9A-8F4F-42481DC68943}"/>
              </a:ext>
            </a:extLst>
          </p:cNvPr>
          <p:cNvSpPr>
            <a:spLocks noGrp="1"/>
          </p:cNvSpPr>
          <p:nvPr>
            <p:ph type="title"/>
          </p:nvPr>
        </p:nvSpPr>
        <p:spPr>
          <a:xfrm>
            <a:off x="1310442" y="404664"/>
            <a:ext cx="7740749" cy="523610"/>
          </a:xfrm>
        </p:spPr>
        <p:txBody>
          <a:bodyPr>
            <a:noAutofit/>
          </a:bodyPr>
          <a:lstStyle/>
          <a:p>
            <a:r>
              <a:rPr lang="zh-TW" altLang="en-US" sz="2600" b="1" dirty="0">
                <a:solidFill>
                  <a:srgbClr val="0000CC"/>
                </a:solidFill>
                <a:latin typeface="微軟正黑體" panose="020B0604030504040204" pitchFamily="34" charset="-120"/>
                <a:ea typeface="微軟正黑體" panose="020B0604030504040204" pitchFamily="34" charset="-120"/>
              </a:rPr>
              <a:t>   農地附設光電設施涉及回饋金、農保、賦稅等說明</a:t>
            </a:r>
          </a:p>
        </p:txBody>
      </p:sp>
    </p:spTree>
    <p:extLst>
      <p:ext uri="{BB962C8B-B14F-4D97-AF65-F5344CB8AC3E}">
        <p14:creationId xmlns:p14="http://schemas.microsoft.com/office/powerpoint/2010/main" val="22417482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AutoShape 4"/>
          <p:cNvSpPr>
            <a:spLocks noChangeArrowheads="1"/>
          </p:cNvSpPr>
          <p:nvPr/>
        </p:nvSpPr>
        <p:spPr bwMode="auto">
          <a:xfrm>
            <a:off x="719609" y="261842"/>
            <a:ext cx="7849244" cy="719138"/>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lgn="ctr">
              <a:defRPr/>
            </a:pPr>
            <a:r>
              <a:rPr lang="zh-TW" altLang="en-US" sz="3200" b="1" dirty="0">
                <a:ea typeface="微軟正黑體" pitchFamily="34" charset="-120"/>
              </a:rPr>
              <a:t>山坡地範圍涉及水土保持法規定之處理事宜</a:t>
            </a:r>
          </a:p>
        </p:txBody>
      </p:sp>
      <p:sp>
        <p:nvSpPr>
          <p:cNvPr id="83970" name="Text Box 5"/>
          <p:cNvSpPr txBox="1">
            <a:spLocks noChangeArrowheads="1"/>
          </p:cNvSpPr>
          <p:nvPr/>
        </p:nvSpPr>
        <p:spPr bwMode="auto">
          <a:xfrm>
            <a:off x="575468" y="1208998"/>
            <a:ext cx="8137525" cy="2015936"/>
          </a:xfrm>
          <a:prstGeom prst="rect">
            <a:avLst/>
          </a:prstGeom>
          <a:noFill/>
          <a:ln w="19050">
            <a:solidFill>
              <a:schemeClr val="tx1"/>
            </a:solidFill>
            <a:miter lim="800000"/>
            <a:headEnd/>
            <a:tailEnd/>
          </a:ln>
        </p:spPr>
        <p:txBody>
          <a:bodyPr>
            <a:spAutoFit/>
          </a:bodyPr>
          <a:lstStyle/>
          <a:p>
            <a:pPr algn="just">
              <a:spcBef>
                <a:spcPts val="600"/>
              </a:spcBef>
            </a:pPr>
            <a:r>
              <a:rPr lang="zh-TW" altLang="en-US" b="1" dirty="0">
                <a:solidFill>
                  <a:srgbClr val="006600"/>
                </a:solidFill>
                <a:ea typeface="標楷體" pitchFamily="65" charset="-120"/>
              </a:rPr>
              <a:t>第三十一條</a:t>
            </a:r>
          </a:p>
          <a:p>
            <a:pPr algn="just">
              <a:spcBef>
                <a:spcPts val="600"/>
              </a:spcBef>
            </a:pPr>
            <a:r>
              <a:rPr lang="zh-TW" altLang="en-US" b="1" dirty="0">
                <a:ea typeface="標楷體" pitchFamily="65" charset="-120"/>
                <a:cs typeface="Times New Roman" panose="02020603050405020304" pitchFamily="18" charset="0"/>
              </a:rPr>
              <a:t>於山坡地範圍內申請農業用地作農業設施容許使用，依水土保持法第十二條規定應擬具水土保持計畫或得以簡易水土保持申報書代替者，於申請雜項執照或有實際開挖行為前，應送請水土保持主管機關審查核可。</a:t>
            </a:r>
          </a:p>
        </p:txBody>
      </p:sp>
      <p:sp>
        <p:nvSpPr>
          <p:cNvPr id="83972" name="Rectangle 4"/>
          <p:cNvSpPr>
            <a:spLocks noChangeArrowheads="1"/>
          </p:cNvSpPr>
          <p:nvPr/>
        </p:nvSpPr>
        <p:spPr bwMode="auto">
          <a:xfrm>
            <a:off x="1258888" y="3559728"/>
            <a:ext cx="7489825" cy="968375"/>
          </a:xfrm>
          <a:prstGeom prst="rect">
            <a:avLst/>
          </a:prstGeom>
          <a:noFill/>
          <a:ln w="9525">
            <a:noFill/>
            <a:miter lim="800000"/>
            <a:headEnd/>
            <a:tailEnd/>
          </a:ln>
        </p:spPr>
        <p:txBody>
          <a:bodyPr>
            <a:spAutoFit/>
          </a:bodyPr>
          <a:lstStyle/>
          <a:p>
            <a:pPr marL="266700" indent="-266700" algn="just">
              <a:lnSpc>
                <a:spcPct val="120000"/>
              </a:lnSpc>
            </a:pPr>
            <a:r>
              <a:rPr kumimoji="0" lang="zh-TW" altLang="zh-TW" b="1" dirty="0">
                <a:solidFill>
                  <a:srgbClr val="00007D"/>
                </a:solidFill>
                <a:ea typeface="標楷體" pitchFamily="65" charset="-120"/>
                <a:cs typeface="Times New Roman" panose="02020603050405020304" pitchFamily="18" charset="0"/>
              </a:rPr>
              <a:t>＊</a:t>
            </a:r>
            <a:r>
              <a:rPr kumimoji="0" lang="zh-TW" altLang="en-US" b="1" dirty="0">
                <a:solidFill>
                  <a:srgbClr val="00007D"/>
                </a:solidFill>
                <a:ea typeface="標楷體" pitchFamily="65" charset="-120"/>
                <a:cs typeface="Times New Roman" panose="02020603050405020304" pitchFamily="18" charset="0"/>
              </a:rPr>
              <a:t>山坡地範圍之農業用地申請施作擋土牆，應認定為農業設施或水土保持設施之審查疑義</a:t>
            </a:r>
          </a:p>
        </p:txBody>
      </p:sp>
      <p:sp>
        <p:nvSpPr>
          <p:cNvPr id="83973" name="Rectangle 4"/>
          <p:cNvSpPr>
            <a:spLocks noChangeArrowheads="1"/>
          </p:cNvSpPr>
          <p:nvPr/>
        </p:nvSpPr>
        <p:spPr bwMode="auto">
          <a:xfrm>
            <a:off x="468313" y="4581525"/>
            <a:ext cx="8351837" cy="1954381"/>
          </a:xfrm>
          <a:prstGeom prst="rect">
            <a:avLst/>
          </a:prstGeom>
          <a:noFill/>
          <a:ln w="9525">
            <a:noFill/>
            <a:miter lim="800000"/>
            <a:headEnd/>
            <a:tailEnd/>
          </a:ln>
        </p:spPr>
        <p:txBody>
          <a:bodyPr>
            <a:spAutoFit/>
          </a:bodyPr>
          <a:lstStyle/>
          <a:p>
            <a:pPr algn="just">
              <a:lnSpc>
                <a:spcPct val="110000"/>
              </a:lnSpc>
            </a:pPr>
            <a:r>
              <a:rPr kumimoji="0" lang="zh-TW" altLang="en-US" sz="2200" b="1" dirty="0">
                <a:solidFill>
                  <a:srgbClr val="00007D"/>
                </a:solidFill>
                <a:ea typeface="標楷體" pitchFamily="65" charset="-120"/>
                <a:cs typeface="Times New Roman" panose="02020603050405020304" pitchFamily="18" charset="0"/>
              </a:rPr>
              <a:t>        </a:t>
            </a:r>
            <a:r>
              <a:rPr kumimoji="0" lang="zh-TW" altLang="zh-TW" sz="2200" b="1" dirty="0">
                <a:solidFill>
                  <a:srgbClr val="00007D"/>
                </a:solidFill>
                <a:ea typeface="標楷體" pitchFamily="65" charset="-120"/>
                <a:cs typeface="Times New Roman" panose="02020603050405020304" pitchFamily="18" charset="0"/>
              </a:rPr>
              <a:t>有關山坡地範圍之農業用地，因從事農、林、漁、牧之開發利用所需之整坡作業申設擋土牆，應由水土保持義務人擬具水土保持計畫或簡易水土保持申報書，依水土保持法相關規定辦理，</a:t>
            </a:r>
            <a:r>
              <a:rPr kumimoji="0" lang="zh-TW" altLang="zh-TW" sz="2200" b="1" dirty="0">
                <a:solidFill>
                  <a:srgbClr val="FF0000"/>
                </a:solidFill>
                <a:ea typeface="標楷體" pitchFamily="65" charset="-120"/>
                <a:cs typeface="Times New Roman" panose="02020603050405020304" pitchFamily="18" charset="0"/>
              </a:rPr>
              <a:t>免再由申請人</a:t>
            </a:r>
            <a:r>
              <a:rPr kumimoji="0" lang="zh-TW" altLang="zh-TW" sz="2200" b="1" dirty="0">
                <a:solidFill>
                  <a:srgbClr val="00007D"/>
                </a:solidFill>
                <a:ea typeface="標楷體" pitchFamily="65" charset="-120"/>
                <a:cs typeface="Times New Roman" panose="02020603050405020304" pitchFamily="18" charset="0"/>
              </a:rPr>
              <a:t>重複依容許辦法之規定，</a:t>
            </a:r>
            <a:r>
              <a:rPr kumimoji="0" lang="zh-TW" altLang="zh-TW" sz="2200" b="1" dirty="0">
                <a:solidFill>
                  <a:srgbClr val="FF0000"/>
                </a:solidFill>
                <a:ea typeface="標楷體" pitchFamily="65" charset="-120"/>
                <a:cs typeface="Times New Roman" panose="02020603050405020304" pitchFamily="18" charset="0"/>
              </a:rPr>
              <a:t>申請農業設施之容許使用</a:t>
            </a:r>
            <a:r>
              <a:rPr kumimoji="0" lang="zh-TW" altLang="zh-TW" sz="2200" b="1" dirty="0">
                <a:solidFill>
                  <a:srgbClr val="00007D"/>
                </a:solidFill>
                <a:ea typeface="標楷體" pitchFamily="65" charset="-120"/>
                <a:cs typeface="Times New Roman" panose="02020603050405020304" pitchFamily="18" charset="0"/>
              </a:rPr>
              <a:t>。惟仍應</a:t>
            </a:r>
            <a:r>
              <a:rPr kumimoji="0" lang="zh-TW" altLang="zh-TW" sz="2200" b="1" dirty="0">
                <a:solidFill>
                  <a:srgbClr val="FF0000"/>
                </a:solidFill>
                <a:ea typeface="標楷體" pitchFamily="65" charset="-120"/>
                <a:cs typeface="Times New Roman" panose="02020603050405020304" pitchFamily="18" charset="0"/>
              </a:rPr>
              <a:t>由目的事業主管機關受理</a:t>
            </a:r>
            <a:r>
              <a:rPr kumimoji="0" lang="zh-TW" altLang="zh-TW" sz="2200" b="1" dirty="0">
                <a:solidFill>
                  <a:srgbClr val="00007D"/>
                </a:solidFill>
                <a:ea typeface="標楷體" pitchFamily="65" charset="-120"/>
                <a:cs typeface="Times New Roman" panose="02020603050405020304" pitchFamily="18" charset="0"/>
              </a:rPr>
              <a:t>後，再</a:t>
            </a:r>
            <a:r>
              <a:rPr kumimoji="0" lang="zh-TW" altLang="zh-TW" sz="2200" b="1" dirty="0">
                <a:solidFill>
                  <a:srgbClr val="FF0000"/>
                </a:solidFill>
                <a:ea typeface="標楷體" pitchFamily="65" charset="-120"/>
                <a:cs typeface="Times New Roman" panose="02020603050405020304" pitchFamily="18" charset="0"/>
              </a:rPr>
              <a:t>送請水土保持計畫主管機關審核</a:t>
            </a:r>
            <a:r>
              <a:rPr kumimoji="0" lang="zh-TW" altLang="zh-TW" sz="2200" b="1" dirty="0">
                <a:solidFill>
                  <a:srgbClr val="00007D"/>
                </a:solidFill>
                <a:ea typeface="標楷體" pitchFamily="65" charset="-120"/>
                <a:cs typeface="Times New Roman" panose="02020603050405020304" pitchFamily="18" charset="0"/>
              </a:rPr>
              <a:t>。</a:t>
            </a:r>
            <a:endParaRPr kumimoji="0" lang="en-US" altLang="zh-TW" sz="2200" b="1" dirty="0">
              <a:solidFill>
                <a:srgbClr val="00007D"/>
              </a:solidFill>
              <a:ea typeface="標楷體" pitchFamily="65" charset="-120"/>
              <a:cs typeface="Times New Roman" panose="02020603050405020304" pitchFamily="18" charset="0"/>
            </a:endParaRPr>
          </a:p>
        </p:txBody>
      </p:sp>
      <p:sp>
        <p:nvSpPr>
          <p:cNvPr id="83975" name="Rectangle 9"/>
          <p:cNvSpPr>
            <a:spLocks noChangeArrowheads="1"/>
          </p:cNvSpPr>
          <p:nvPr/>
        </p:nvSpPr>
        <p:spPr bwMode="auto">
          <a:xfrm>
            <a:off x="179388" y="3573463"/>
            <a:ext cx="1152525" cy="557212"/>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a:solidFill>
                  <a:srgbClr val="006600"/>
                </a:solidFill>
                <a:latin typeface="微軟正黑體" pitchFamily="34" charset="-120"/>
                <a:ea typeface="微軟正黑體" pitchFamily="34" charset="-120"/>
              </a:rPr>
              <a:t>補充</a:t>
            </a:r>
            <a:endParaRPr lang="zh-TW" altLang="en-US" sz="2800">
              <a:solidFill>
                <a:srgbClr val="006600"/>
              </a:solidFill>
            </a:endParaRPr>
          </a:p>
        </p:txBody>
      </p:sp>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68</a:t>
            </a:fld>
            <a:endParaRPr lang="en-US" altLang="zh-TW" dirty="0"/>
          </a:p>
        </p:txBody>
      </p:sp>
    </p:spTree>
    <p:extLst>
      <p:ext uri="{BB962C8B-B14F-4D97-AF65-F5344CB8AC3E}">
        <p14:creationId xmlns:p14="http://schemas.microsoft.com/office/powerpoint/2010/main" val="38195333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AutoShape 4"/>
          <p:cNvSpPr>
            <a:spLocks noChangeArrowheads="1"/>
          </p:cNvSpPr>
          <p:nvPr/>
        </p:nvSpPr>
        <p:spPr bwMode="auto">
          <a:xfrm>
            <a:off x="107504" y="224613"/>
            <a:ext cx="8928992" cy="576262"/>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lgn="ctr">
              <a:defRPr/>
            </a:pPr>
            <a:r>
              <a:rPr lang="zh-TW" altLang="en-US" sz="2800" b="1" dirty="0">
                <a:ea typeface="微軟正黑體" pitchFamily="34" charset="-120"/>
              </a:rPr>
              <a:t>農業設施完工檢查、建築執照、綠能設施同意備案之規定</a:t>
            </a:r>
          </a:p>
        </p:txBody>
      </p:sp>
      <p:sp>
        <p:nvSpPr>
          <p:cNvPr id="84995" name="Text Box 8"/>
          <p:cNvSpPr txBox="1">
            <a:spLocks noChangeArrowheads="1"/>
          </p:cNvSpPr>
          <p:nvPr/>
        </p:nvSpPr>
        <p:spPr bwMode="auto">
          <a:xfrm>
            <a:off x="210282" y="967100"/>
            <a:ext cx="8723436" cy="4755148"/>
          </a:xfrm>
          <a:prstGeom prst="rect">
            <a:avLst/>
          </a:prstGeom>
          <a:noFill/>
          <a:ln w="19050">
            <a:solidFill>
              <a:schemeClr val="tx1"/>
            </a:solidFill>
            <a:miter lim="800000"/>
            <a:headEnd/>
            <a:tailEnd/>
          </a:ln>
        </p:spPr>
        <p:txBody>
          <a:bodyPr wrap="square">
            <a:spAutoFit/>
          </a:bodyPr>
          <a:lstStyle/>
          <a:p>
            <a:pPr algn="just" eaLnBrk="0">
              <a:spcBef>
                <a:spcPts val="600"/>
              </a:spcBef>
              <a:spcAft>
                <a:spcPts val="0"/>
              </a:spcAft>
              <a:tabLst>
                <a:tab pos="-26670" algn="l"/>
              </a:tabLst>
            </a:pPr>
            <a:r>
              <a:rPr lang="zh-TW" altLang="en-US" b="1" dirty="0">
                <a:solidFill>
                  <a:srgbClr val="006600"/>
                </a:solidFill>
                <a:ea typeface="標楷體" pitchFamily="65" charset="-120"/>
              </a:rPr>
              <a:t>第三十二條</a:t>
            </a:r>
          </a:p>
          <a:p>
            <a:pPr algn="just" eaLnBrk="0">
              <a:spcBef>
                <a:spcPts val="600"/>
              </a:spcBef>
              <a:spcAft>
                <a:spcPts val="0"/>
              </a:spcAft>
              <a:tabLst>
                <a:tab pos="-26670" algn="l"/>
              </a:tabLst>
            </a:pPr>
            <a:r>
              <a:rPr lang="zh-TW" altLang="zh-TW" b="1" kern="100" dirty="0">
                <a:solidFill>
                  <a:srgbClr val="0D0D0D"/>
                </a:solidFill>
                <a:ea typeface="標楷體"/>
                <a:cs typeface="Times New Roman" panose="02020603050405020304" pitchFamily="18" charset="0"/>
              </a:rPr>
              <a:t>依本辦法取得同意容許使用之農業設施，</a:t>
            </a:r>
            <a:r>
              <a:rPr lang="zh-TW" altLang="zh-TW" b="1" u="sng" kern="100" dirty="0">
                <a:solidFill>
                  <a:srgbClr val="0000FF"/>
                </a:solidFill>
                <a:ea typeface="標楷體"/>
                <a:cs typeface="Times New Roman" panose="02020603050405020304" pitchFamily="18" charset="0"/>
              </a:rPr>
              <a:t>依法得免申請建築執照者</a:t>
            </a:r>
            <a:r>
              <a:rPr lang="zh-TW" altLang="zh-TW" b="1" kern="100" dirty="0">
                <a:solidFill>
                  <a:srgbClr val="0D0D0D"/>
                </a:solidFill>
                <a:ea typeface="標楷體"/>
                <a:cs typeface="Times New Roman" panose="02020603050405020304" pitchFamily="18" charset="0"/>
              </a:rPr>
              <a:t>，除第三項另有規定外，應於</a:t>
            </a:r>
            <a:r>
              <a:rPr lang="zh-TW" altLang="zh-TW" b="1" u="sng" kern="100" dirty="0">
                <a:solidFill>
                  <a:srgbClr val="FF0000"/>
                </a:solidFill>
                <a:ea typeface="標楷體"/>
                <a:cs typeface="Times New Roman" panose="02020603050405020304" pitchFamily="18" charset="0"/>
              </a:rPr>
              <a:t>一年內完成興建使用，且報請原核定機關進行完工檢查</a:t>
            </a:r>
            <a:r>
              <a:rPr lang="zh-TW" altLang="zh-TW" b="1" kern="100" dirty="0">
                <a:solidFill>
                  <a:srgbClr val="0D0D0D"/>
                </a:solidFill>
                <a:ea typeface="標楷體"/>
                <a:cs typeface="Times New Roman" panose="02020603050405020304" pitchFamily="18" charset="0"/>
              </a:rPr>
              <a:t>。</a:t>
            </a:r>
            <a:endParaRPr lang="zh-TW" altLang="zh-TW" b="1" kern="100" dirty="0">
              <a:ea typeface="新細明體"/>
              <a:cs typeface="Times New Roman" panose="02020603050405020304" pitchFamily="18" charset="0"/>
            </a:endParaRPr>
          </a:p>
          <a:p>
            <a:pPr algn="just" eaLnBrk="0">
              <a:spcBef>
                <a:spcPts val="600"/>
              </a:spcBef>
              <a:spcAft>
                <a:spcPts val="0"/>
              </a:spcAft>
              <a:tabLst>
                <a:tab pos="-26670" algn="l"/>
              </a:tabLst>
            </a:pPr>
            <a:r>
              <a:rPr lang="zh-TW" altLang="zh-TW" b="1" kern="100" dirty="0">
                <a:solidFill>
                  <a:srgbClr val="0D0D0D"/>
                </a:solidFill>
                <a:ea typeface="標楷體"/>
                <a:cs typeface="Times New Roman" panose="02020603050405020304" pitchFamily="18" charset="0"/>
              </a:rPr>
              <a:t>前項農業設施屆期未興建或未報請完工檢查，或經檢查不合格，</a:t>
            </a:r>
            <a:r>
              <a:rPr lang="zh-TW" altLang="zh-TW" b="1" kern="100" dirty="0">
                <a:solidFill>
                  <a:srgbClr val="FF0000"/>
                </a:solidFill>
                <a:ea typeface="標楷體"/>
                <a:cs typeface="Times New Roman" panose="02020603050405020304" pitchFamily="18" charset="0"/>
              </a:rPr>
              <a:t>原核定機關得廢止其許可</a:t>
            </a:r>
            <a:r>
              <a:rPr lang="zh-TW" altLang="zh-TW" b="1" kern="100" dirty="0">
                <a:solidFill>
                  <a:srgbClr val="0D0D0D"/>
                </a:solidFill>
                <a:ea typeface="標楷體"/>
                <a:cs typeface="Times New Roman" panose="02020603050405020304" pitchFamily="18" charset="0"/>
              </a:rPr>
              <a:t>。</a:t>
            </a:r>
            <a:endParaRPr lang="zh-TW" altLang="zh-TW" b="1" kern="100" dirty="0">
              <a:ea typeface="新細明體"/>
              <a:cs typeface="Times New Roman" panose="02020603050405020304" pitchFamily="18" charset="0"/>
            </a:endParaRPr>
          </a:p>
          <a:p>
            <a:pPr algn="just" eaLnBrk="0">
              <a:spcBef>
                <a:spcPts val="600"/>
              </a:spcBef>
              <a:spcAft>
                <a:spcPts val="0"/>
              </a:spcAft>
              <a:tabLst>
                <a:tab pos="-26670" algn="l"/>
              </a:tabLst>
            </a:pPr>
            <a:r>
              <a:rPr lang="zh-TW" altLang="zh-TW" b="1" kern="100" dirty="0">
                <a:solidFill>
                  <a:srgbClr val="0D0D0D"/>
                </a:solidFill>
                <a:ea typeface="標楷體"/>
                <a:cs typeface="Times New Roman" panose="02020603050405020304" pitchFamily="18" charset="0"/>
              </a:rPr>
              <a:t>依本辦法取得同意容許使用之</a:t>
            </a:r>
            <a:r>
              <a:rPr lang="zh-TW" altLang="zh-TW" b="1" u="sng" kern="100" dirty="0">
                <a:solidFill>
                  <a:srgbClr val="0000FF"/>
                </a:solidFill>
                <a:ea typeface="標楷體"/>
                <a:cs typeface="Times New Roman" panose="02020603050405020304" pitchFamily="18" charset="0"/>
              </a:rPr>
              <a:t>綠能設施</a:t>
            </a:r>
            <a:r>
              <a:rPr lang="zh-TW" altLang="zh-TW" b="1" kern="100" dirty="0">
                <a:solidFill>
                  <a:srgbClr val="0D0D0D"/>
                </a:solidFill>
                <a:ea typeface="標楷體"/>
                <a:cs typeface="Times New Roman" panose="02020603050405020304" pitchFamily="18" charset="0"/>
              </a:rPr>
              <a:t>，</a:t>
            </a:r>
            <a:r>
              <a:rPr lang="zh-TW" altLang="zh-TW" b="1" u="sng" kern="100" dirty="0">
                <a:solidFill>
                  <a:srgbClr val="FF0000"/>
                </a:solidFill>
                <a:ea typeface="標楷體"/>
                <a:cs typeface="Times New Roman" panose="02020603050405020304" pitchFamily="18" charset="0"/>
              </a:rPr>
              <a:t>應於六個月內，向能源主管機關依能源相關法令規定申請同意備案</a:t>
            </a:r>
            <a:r>
              <a:rPr lang="zh-TW" altLang="zh-TW" b="1" kern="100" dirty="0">
                <a:solidFill>
                  <a:srgbClr val="0D0D0D"/>
                </a:solidFill>
                <a:ea typeface="標楷體"/>
                <a:cs typeface="Times New Roman" panose="02020603050405020304" pitchFamily="18" charset="0"/>
              </a:rPr>
              <a:t>，未能於六個月內申請者，得敘明理由向原申請機關申請展延，展延期限不得超過六個月；屆期未申請同意備案，或未向原申請機關申請展延，</a:t>
            </a:r>
            <a:r>
              <a:rPr lang="zh-TW" altLang="zh-TW" b="1" kern="100" dirty="0">
                <a:solidFill>
                  <a:srgbClr val="FF0000"/>
                </a:solidFill>
                <a:ea typeface="標楷體"/>
                <a:cs typeface="Times New Roman" panose="02020603050405020304" pitchFamily="18" charset="0"/>
              </a:rPr>
              <a:t>原核定機關得廢止其許可</a:t>
            </a:r>
            <a:r>
              <a:rPr lang="zh-TW" altLang="zh-TW" b="1" kern="100" dirty="0">
                <a:solidFill>
                  <a:srgbClr val="0D0D0D"/>
                </a:solidFill>
                <a:ea typeface="標楷體"/>
                <a:cs typeface="Times New Roman" panose="02020603050405020304" pitchFamily="18" charset="0"/>
              </a:rPr>
              <a:t>。</a:t>
            </a:r>
            <a:r>
              <a:rPr lang="zh-TW" altLang="zh-TW" b="1" kern="100" dirty="0">
                <a:solidFill>
                  <a:srgbClr val="FF0000"/>
                </a:solidFill>
                <a:ea typeface="標楷體"/>
                <a:cs typeface="Times New Roman" panose="02020603050405020304" pitchFamily="18" charset="0"/>
              </a:rPr>
              <a:t>綠能設施屬依法得免申請雜項執照者，應依設置再生能源設施免請領雜項執照標準規定辦理。</a:t>
            </a:r>
            <a:endParaRPr lang="zh-TW" altLang="zh-TW" b="1" kern="100" dirty="0">
              <a:solidFill>
                <a:srgbClr val="FF0000"/>
              </a:solidFill>
              <a:ea typeface="新細明體"/>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69</a:t>
            </a:fld>
            <a:endParaRPr lang="en-US" altLang="zh-TW" dirty="0"/>
          </a:p>
        </p:txBody>
      </p:sp>
      <p:sp>
        <p:nvSpPr>
          <p:cNvPr id="3" name="矩形 2">
            <a:extLst>
              <a:ext uri="{FF2B5EF4-FFF2-40B4-BE49-F238E27FC236}">
                <a16:creationId xmlns:a16="http://schemas.microsoft.com/office/drawing/2014/main" xmlns="" id="{944D0EAC-9860-4AAE-A07D-373226B70E08}"/>
              </a:ext>
            </a:extLst>
          </p:cNvPr>
          <p:cNvSpPr/>
          <p:nvPr/>
        </p:nvSpPr>
        <p:spPr>
          <a:xfrm>
            <a:off x="1362807" y="5722248"/>
            <a:ext cx="7632848" cy="1138773"/>
          </a:xfrm>
          <a:prstGeom prst="rect">
            <a:avLst/>
          </a:prstGeom>
        </p:spPr>
        <p:txBody>
          <a:bodyPr wrap="square">
            <a:spAutoFit/>
          </a:bodyPr>
          <a:lstStyle/>
          <a:p>
            <a:pPr marL="268288" indent="-268288" algn="just"/>
            <a:r>
              <a:rPr kumimoji="0" lang="zh-TW" altLang="zh-TW" sz="2000" b="1" dirty="0">
                <a:solidFill>
                  <a:srgbClr val="00007D"/>
                </a:solidFill>
                <a:ea typeface="標楷體" pitchFamily="65" charset="-120"/>
                <a:cs typeface="Times New Roman" panose="02020603050405020304" pitchFamily="18" charset="0"/>
              </a:rPr>
              <a:t>＊</a:t>
            </a:r>
            <a:r>
              <a:rPr kumimoji="0" lang="zh-TW" altLang="en-US" sz="2200" b="1" dirty="0">
                <a:solidFill>
                  <a:srgbClr val="00007D"/>
                </a:solidFill>
                <a:ea typeface="標楷體" pitchFamily="65" charset="-120"/>
                <a:cs typeface="Times New Roman" panose="02020603050405020304" pitchFamily="18" charset="0"/>
              </a:rPr>
              <a:t>基於得免申請建築執照之農業設施係一定面積以下小規模或未涉及申請建築執照之行為，1年期間已足供申請人完成興建使用，爰無得辦理展延之規定。</a:t>
            </a:r>
          </a:p>
        </p:txBody>
      </p:sp>
      <p:sp>
        <p:nvSpPr>
          <p:cNvPr id="6" name="Rectangle 9">
            <a:extLst>
              <a:ext uri="{FF2B5EF4-FFF2-40B4-BE49-F238E27FC236}">
                <a16:creationId xmlns:a16="http://schemas.microsoft.com/office/drawing/2014/main" xmlns="" id="{8F1EAC24-EB78-4CBA-95B3-895599CF237B}"/>
              </a:ext>
            </a:extLst>
          </p:cNvPr>
          <p:cNvSpPr>
            <a:spLocks noChangeArrowheads="1"/>
          </p:cNvSpPr>
          <p:nvPr/>
        </p:nvSpPr>
        <p:spPr bwMode="auto">
          <a:xfrm>
            <a:off x="210282" y="5888473"/>
            <a:ext cx="1152525" cy="557212"/>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a:solidFill>
                  <a:srgbClr val="006600"/>
                </a:solidFill>
                <a:latin typeface="微軟正黑體" pitchFamily="34" charset="-120"/>
                <a:ea typeface="微軟正黑體" pitchFamily="34" charset="-120"/>
              </a:rPr>
              <a:t>補充</a:t>
            </a:r>
            <a:endParaRPr lang="zh-TW" altLang="en-US" sz="2800">
              <a:solidFill>
                <a:srgbClr val="0066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9"/>
          <p:cNvSpPr txBox="1">
            <a:spLocks noChangeArrowheads="1"/>
          </p:cNvSpPr>
          <p:nvPr/>
        </p:nvSpPr>
        <p:spPr bwMode="auto">
          <a:xfrm>
            <a:off x="179388" y="188913"/>
            <a:ext cx="936228" cy="523220"/>
          </a:xfrm>
          <a:prstGeom prst="rect">
            <a:avLst/>
          </a:prstGeom>
          <a:solidFill>
            <a:srgbClr val="FFFFCC"/>
          </a:solidFill>
          <a:ln w="9525">
            <a:solidFill>
              <a:schemeClr val="tx1"/>
            </a:solidFill>
            <a:miter lim="800000"/>
            <a:headEnd/>
            <a:tailEnd/>
          </a:ln>
        </p:spPr>
        <p:txBody>
          <a:bodyPr wrap="square">
            <a:spAutoFit/>
          </a:bodyPr>
          <a:lstStyle/>
          <a:p>
            <a:pPr>
              <a:spcBef>
                <a:spcPct val="50000"/>
              </a:spcBef>
            </a:pPr>
            <a:r>
              <a:rPr lang="zh-TW" altLang="en-US" sz="2800" b="1" dirty="0">
                <a:solidFill>
                  <a:srgbClr val="008000"/>
                </a:solidFill>
                <a:ea typeface="微軟正黑體" pitchFamily="34" charset="-120"/>
              </a:rPr>
              <a:t>圖例</a:t>
            </a:r>
            <a:endParaRPr lang="en-US" altLang="zh-TW" sz="2800" b="1" dirty="0">
              <a:solidFill>
                <a:srgbClr val="008000"/>
              </a:solidFill>
              <a:ea typeface="微軟正黑體" pitchFamily="34" charset="-120"/>
            </a:endParaRPr>
          </a:p>
        </p:txBody>
      </p:sp>
      <p:sp>
        <p:nvSpPr>
          <p:cNvPr id="37890" name="文字方塊 1"/>
          <p:cNvSpPr txBox="1">
            <a:spLocks noChangeArrowheads="1"/>
          </p:cNvSpPr>
          <p:nvPr/>
        </p:nvSpPr>
        <p:spPr bwMode="auto">
          <a:xfrm>
            <a:off x="1403350" y="260350"/>
            <a:ext cx="7515225" cy="447675"/>
          </a:xfrm>
          <a:prstGeom prst="rect">
            <a:avLst/>
          </a:prstGeom>
          <a:noFill/>
          <a:ln w="9525">
            <a:noFill/>
            <a:miter lim="800000"/>
            <a:headEnd/>
            <a:tailEnd/>
          </a:ln>
        </p:spPr>
        <p:txBody>
          <a:bodyPr>
            <a:spAutoFit/>
          </a:bodyPr>
          <a:lstStyle/>
          <a:p>
            <a:pPr>
              <a:lnSpc>
                <a:spcPts val="2800"/>
              </a:lnSpc>
            </a:pPr>
            <a:r>
              <a:rPr lang="zh-TW" altLang="en-US" sz="2000" b="1">
                <a:latin typeface="微軟正黑體" pitchFamily="34" charset="-120"/>
                <a:ea typeface="微軟正黑體" pitchFamily="34" charset="-120"/>
              </a:rPr>
              <a:t>「</a:t>
            </a:r>
            <a:r>
              <a:rPr lang="zh-TW" altLang="en-US" sz="2000" b="1">
                <a:solidFill>
                  <a:srgbClr val="FF0000"/>
                </a:solidFill>
                <a:latin typeface="微軟正黑體" pitchFamily="34" charset="-120"/>
                <a:ea typeface="微軟正黑體" pitchFamily="34" charset="-120"/>
              </a:rPr>
              <a:t>無固定基礎</a:t>
            </a:r>
            <a:r>
              <a:rPr lang="zh-TW" altLang="en-US" sz="2000" b="1">
                <a:latin typeface="微軟正黑體" pitchFamily="34" charset="-120"/>
                <a:ea typeface="微軟正黑體" pitchFamily="34" charset="-120"/>
              </a:rPr>
              <a:t>」之農業設施，</a:t>
            </a:r>
            <a:r>
              <a:rPr lang="zh-TW" altLang="en-US" sz="2000" b="1">
                <a:solidFill>
                  <a:srgbClr val="FF0000"/>
                </a:solidFill>
                <a:latin typeface="微軟正黑體" pitchFamily="34" charset="-120"/>
                <a:ea typeface="微軟正黑體" pitchFamily="34" charset="-120"/>
              </a:rPr>
              <a:t>得免申請容許使用及免建築執照</a:t>
            </a:r>
          </a:p>
        </p:txBody>
      </p:sp>
      <p:sp>
        <p:nvSpPr>
          <p:cNvPr id="37891" name="文字方塊 3"/>
          <p:cNvSpPr txBox="1">
            <a:spLocks noChangeArrowheads="1"/>
          </p:cNvSpPr>
          <p:nvPr/>
        </p:nvSpPr>
        <p:spPr bwMode="auto">
          <a:xfrm>
            <a:off x="450850" y="1103313"/>
            <a:ext cx="492125" cy="2181225"/>
          </a:xfrm>
          <a:prstGeom prst="rect">
            <a:avLst/>
          </a:prstGeom>
          <a:noFill/>
          <a:ln w="9525">
            <a:solidFill>
              <a:srgbClr val="000000"/>
            </a:solidFill>
            <a:miter lim="800000"/>
            <a:headEnd/>
            <a:tailEnd/>
          </a:ln>
        </p:spPr>
        <p:txBody>
          <a:bodyPr vert="eaVert">
            <a:spAutoFit/>
          </a:bodyPr>
          <a:lstStyle/>
          <a:p>
            <a:r>
              <a:rPr lang="zh-TW" altLang="en-US" sz="2000" b="1">
                <a:latin typeface="微軟正黑體" pitchFamily="34" charset="-120"/>
                <a:ea typeface="微軟正黑體" pitchFamily="34" charset="-120"/>
              </a:rPr>
              <a:t>簡易式塑膠布網室</a:t>
            </a:r>
          </a:p>
        </p:txBody>
      </p:sp>
      <p:sp>
        <p:nvSpPr>
          <p:cNvPr id="37892" name="文字方塊 10"/>
          <p:cNvSpPr txBox="1">
            <a:spLocks noChangeArrowheads="1"/>
          </p:cNvSpPr>
          <p:nvPr/>
        </p:nvSpPr>
        <p:spPr bwMode="auto">
          <a:xfrm>
            <a:off x="8429625" y="1135063"/>
            <a:ext cx="493713" cy="1789112"/>
          </a:xfrm>
          <a:prstGeom prst="rect">
            <a:avLst/>
          </a:prstGeom>
          <a:noFill/>
          <a:ln w="9525">
            <a:solidFill>
              <a:srgbClr val="000000"/>
            </a:solidFill>
            <a:miter lim="800000"/>
            <a:headEnd/>
            <a:tailEnd/>
          </a:ln>
        </p:spPr>
        <p:txBody>
          <a:bodyPr vert="eaVert">
            <a:spAutoFit/>
          </a:bodyPr>
          <a:lstStyle/>
          <a:p>
            <a:r>
              <a:rPr lang="zh-TW" altLang="en-US" sz="2000" b="1">
                <a:latin typeface="微軟正黑體" pitchFamily="34" charset="-120"/>
                <a:ea typeface="微軟正黑體" pitchFamily="34" charset="-120"/>
              </a:rPr>
              <a:t>水平棚架網室</a:t>
            </a:r>
          </a:p>
        </p:txBody>
      </p:sp>
      <p:sp>
        <p:nvSpPr>
          <p:cNvPr id="37893" name="文字方塊 11"/>
          <p:cNvSpPr txBox="1">
            <a:spLocks noChangeArrowheads="1"/>
          </p:cNvSpPr>
          <p:nvPr/>
        </p:nvSpPr>
        <p:spPr bwMode="auto">
          <a:xfrm>
            <a:off x="450850" y="4078288"/>
            <a:ext cx="492125" cy="1438275"/>
          </a:xfrm>
          <a:prstGeom prst="rect">
            <a:avLst/>
          </a:prstGeom>
          <a:noFill/>
          <a:ln w="9525">
            <a:solidFill>
              <a:srgbClr val="000000"/>
            </a:solidFill>
            <a:miter lim="800000"/>
            <a:headEnd/>
            <a:tailEnd/>
          </a:ln>
        </p:spPr>
        <p:txBody>
          <a:bodyPr vert="eaVert">
            <a:spAutoFit/>
          </a:bodyPr>
          <a:lstStyle/>
          <a:p>
            <a:r>
              <a:rPr lang="zh-TW" altLang="en-US" sz="2000" b="1">
                <a:latin typeface="微軟正黑體" pitchFamily="34" charset="-120"/>
                <a:ea typeface="微軟正黑體" pitchFamily="34" charset="-120"/>
              </a:rPr>
              <a:t>菇類栽培場</a:t>
            </a:r>
          </a:p>
        </p:txBody>
      </p:sp>
      <p:sp>
        <p:nvSpPr>
          <p:cNvPr id="37894" name="文字方塊 12"/>
          <p:cNvSpPr txBox="1">
            <a:spLocks noChangeArrowheads="1"/>
          </p:cNvSpPr>
          <p:nvPr/>
        </p:nvSpPr>
        <p:spPr bwMode="auto">
          <a:xfrm>
            <a:off x="8451850" y="4049713"/>
            <a:ext cx="492125" cy="1466850"/>
          </a:xfrm>
          <a:prstGeom prst="rect">
            <a:avLst/>
          </a:prstGeom>
          <a:noFill/>
          <a:ln w="9525">
            <a:solidFill>
              <a:srgbClr val="000000"/>
            </a:solidFill>
            <a:miter lim="800000"/>
            <a:headEnd/>
            <a:tailEnd/>
          </a:ln>
        </p:spPr>
        <p:txBody>
          <a:bodyPr vert="eaVert">
            <a:spAutoFit/>
          </a:bodyPr>
          <a:lstStyle/>
          <a:p>
            <a:r>
              <a:rPr lang="zh-TW" altLang="en-US" sz="2000" b="1">
                <a:latin typeface="微軟正黑體" pitchFamily="34" charset="-120"/>
                <a:ea typeface="微軟正黑體" pitchFamily="34" charset="-120"/>
              </a:rPr>
              <a:t>竹木育苗室</a:t>
            </a:r>
          </a:p>
        </p:txBody>
      </p:sp>
      <p:pic>
        <p:nvPicPr>
          <p:cNvPr id="37895" name="圖片 9"/>
          <p:cNvPicPr>
            <a:picLocks noChangeAspect="1" noChangeArrowheads="1"/>
          </p:cNvPicPr>
          <p:nvPr/>
        </p:nvPicPr>
        <p:blipFill>
          <a:blip r:embed="rId2"/>
          <a:srcRect/>
          <a:stretch>
            <a:fillRect/>
          </a:stretch>
        </p:blipFill>
        <p:spPr bwMode="auto">
          <a:xfrm>
            <a:off x="1249363" y="1108075"/>
            <a:ext cx="3300412" cy="2713038"/>
          </a:xfrm>
          <a:prstGeom prst="rect">
            <a:avLst/>
          </a:prstGeom>
          <a:noFill/>
          <a:ln w="9525">
            <a:noFill/>
            <a:miter lim="800000"/>
            <a:headEnd/>
            <a:tailEnd/>
          </a:ln>
        </p:spPr>
      </p:pic>
      <p:pic>
        <p:nvPicPr>
          <p:cNvPr id="37896" name="圖片 19"/>
          <p:cNvPicPr>
            <a:picLocks noChangeAspect="1" noChangeArrowheads="1"/>
          </p:cNvPicPr>
          <p:nvPr/>
        </p:nvPicPr>
        <p:blipFill>
          <a:blip r:embed="rId3"/>
          <a:srcRect/>
          <a:stretch>
            <a:fillRect/>
          </a:stretch>
        </p:blipFill>
        <p:spPr bwMode="auto">
          <a:xfrm>
            <a:off x="4824413" y="1103313"/>
            <a:ext cx="3375025" cy="2713037"/>
          </a:xfrm>
          <a:prstGeom prst="rect">
            <a:avLst/>
          </a:prstGeom>
          <a:noFill/>
          <a:ln w="9525">
            <a:noFill/>
            <a:miter lim="800000"/>
            <a:headEnd/>
            <a:tailEnd/>
          </a:ln>
        </p:spPr>
      </p:pic>
      <p:pic>
        <p:nvPicPr>
          <p:cNvPr id="37897" name="圖片 13"/>
          <p:cNvPicPr>
            <a:picLocks noChangeAspect="1" noChangeArrowheads="1"/>
          </p:cNvPicPr>
          <p:nvPr/>
        </p:nvPicPr>
        <p:blipFill>
          <a:blip r:embed="rId4"/>
          <a:srcRect/>
          <a:stretch>
            <a:fillRect/>
          </a:stretch>
        </p:blipFill>
        <p:spPr bwMode="auto">
          <a:xfrm>
            <a:off x="1249363" y="4152900"/>
            <a:ext cx="3300412" cy="2513013"/>
          </a:xfrm>
          <a:prstGeom prst="rect">
            <a:avLst/>
          </a:prstGeom>
          <a:noFill/>
          <a:ln w="9525">
            <a:noFill/>
            <a:miter lim="800000"/>
            <a:headEnd/>
            <a:tailEnd/>
          </a:ln>
        </p:spPr>
      </p:pic>
      <p:pic>
        <p:nvPicPr>
          <p:cNvPr id="37898" name="圖片 3"/>
          <p:cNvPicPr>
            <a:picLocks noChangeAspect="1" noChangeArrowheads="1"/>
          </p:cNvPicPr>
          <p:nvPr/>
        </p:nvPicPr>
        <p:blipFill>
          <a:blip r:embed="rId5"/>
          <a:srcRect/>
          <a:stretch>
            <a:fillRect/>
          </a:stretch>
        </p:blipFill>
        <p:spPr bwMode="auto">
          <a:xfrm>
            <a:off x="4906963" y="4152900"/>
            <a:ext cx="3292475" cy="2473325"/>
          </a:xfrm>
          <a:prstGeom prst="rect">
            <a:avLst/>
          </a:prstGeom>
          <a:noFill/>
          <a:ln w="9525">
            <a:noFill/>
            <a:miter lim="800000"/>
            <a:headEnd/>
            <a:tailEnd/>
          </a:ln>
        </p:spPr>
      </p:pic>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7</a:t>
            </a:fld>
            <a:endParaRPr lang="en-US" altLang="zh-TW" dirty="0"/>
          </a:p>
        </p:txBody>
      </p:sp>
    </p:spTree>
    <p:extLst>
      <p:ext uri="{BB962C8B-B14F-4D97-AF65-F5344CB8AC3E}">
        <p14:creationId xmlns:p14="http://schemas.microsoft.com/office/powerpoint/2010/main" val="17189783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Text Box 8"/>
          <p:cNvSpPr txBox="1">
            <a:spLocks noChangeArrowheads="1"/>
          </p:cNvSpPr>
          <p:nvPr/>
        </p:nvSpPr>
        <p:spPr bwMode="auto">
          <a:xfrm>
            <a:off x="179512" y="965041"/>
            <a:ext cx="8856984" cy="5632311"/>
          </a:xfrm>
          <a:prstGeom prst="rect">
            <a:avLst/>
          </a:prstGeom>
          <a:noFill/>
          <a:ln w="19050">
            <a:solidFill>
              <a:schemeClr val="tx1"/>
            </a:solidFill>
            <a:miter lim="800000"/>
            <a:headEnd/>
            <a:tailEnd/>
          </a:ln>
        </p:spPr>
        <p:txBody>
          <a:bodyPr wrap="square">
            <a:spAutoFit/>
          </a:bodyPr>
          <a:lstStyle/>
          <a:p>
            <a:pPr algn="just">
              <a:spcBef>
                <a:spcPts val="600"/>
              </a:spcBef>
            </a:pPr>
            <a:r>
              <a:rPr lang="zh-TW" altLang="en-US" sz="2200" b="1" dirty="0">
                <a:solidFill>
                  <a:srgbClr val="006600"/>
                </a:solidFill>
                <a:ea typeface="標楷體" pitchFamily="65" charset="-120"/>
              </a:rPr>
              <a:t>第三十二條（續）</a:t>
            </a:r>
          </a:p>
          <a:p>
            <a:pPr algn="just">
              <a:spcBef>
                <a:spcPts val="600"/>
              </a:spcBef>
            </a:pPr>
            <a:r>
              <a:rPr lang="zh-TW" altLang="en-US" sz="2200" b="1" dirty="0">
                <a:ea typeface="標楷體" pitchFamily="65" charset="-120"/>
                <a:cs typeface="Times New Roman" panose="02020603050405020304" pitchFamily="18" charset="0"/>
              </a:rPr>
              <a:t>依本辦法取得同意容許使用之農業設施，</a:t>
            </a:r>
            <a:r>
              <a:rPr lang="zh-TW" altLang="en-US" sz="2200" b="1" u="sng" dirty="0">
                <a:solidFill>
                  <a:srgbClr val="0000FF"/>
                </a:solidFill>
                <a:ea typeface="標楷體" pitchFamily="65" charset="-120"/>
                <a:cs typeface="Times New Roman" panose="02020603050405020304" pitchFamily="18" charset="0"/>
              </a:rPr>
              <a:t>依建築相關法令規定須申請建築執照者</a:t>
            </a:r>
            <a:r>
              <a:rPr lang="zh-TW" altLang="en-US" sz="2200" b="1" dirty="0">
                <a:ea typeface="標楷體" pitchFamily="65" charset="-120"/>
                <a:cs typeface="Times New Roman" panose="02020603050405020304" pitchFamily="18" charset="0"/>
              </a:rPr>
              <a:t>，應於</a:t>
            </a:r>
            <a:r>
              <a:rPr lang="zh-TW" altLang="en-US" sz="2200" b="1" u="sng" dirty="0">
                <a:solidFill>
                  <a:srgbClr val="FF0000"/>
                </a:solidFill>
                <a:ea typeface="標楷體" pitchFamily="65" charset="-120"/>
                <a:cs typeface="Times New Roman" panose="02020603050405020304" pitchFamily="18" charset="0"/>
              </a:rPr>
              <a:t>六個月內向建築主管機關提出申請</a:t>
            </a:r>
            <a:r>
              <a:rPr lang="zh-TW" altLang="en-US" sz="2200" b="1" dirty="0">
                <a:ea typeface="標楷體" pitchFamily="65" charset="-120"/>
                <a:cs typeface="Times New Roman" panose="02020603050405020304" pitchFamily="18" charset="0"/>
              </a:rPr>
              <a:t>，</a:t>
            </a:r>
            <a:r>
              <a:rPr kumimoji="0" lang="zh-TW" altLang="en-US" sz="2200" b="1" dirty="0">
                <a:ea typeface="標楷體" pitchFamily="65" charset="-120"/>
                <a:cs typeface="Times New Roman" panose="02020603050405020304" pitchFamily="18" charset="0"/>
              </a:rPr>
              <a:t>未</a:t>
            </a:r>
            <a:r>
              <a:rPr lang="zh-TW" altLang="en-US" sz="2200" b="1" dirty="0">
                <a:ea typeface="標楷體" pitchFamily="65" charset="-120"/>
                <a:cs typeface="Times New Roman" panose="02020603050405020304" pitchFamily="18" charset="0"/>
              </a:rPr>
              <a:t>能於六個月內申請者，得敘明理由向原申請機關申請展延，展延期限不得超過六個月，並以一次為限。</a:t>
            </a:r>
          </a:p>
          <a:p>
            <a:pPr algn="just">
              <a:spcBef>
                <a:spcPts val="600"/>
              </a:spcBef>
            </a:pPr>
            <a:r>
              <a:rPr lang="zh-TW" altLang="en-US" sz="2200" b="1" u="sng" dirty="0">
                <a:ea typeface="標楷體" pitchFamily="65" charset="-120"/>
                <a:cs typeface="Times New Roman" panose="02020603050405020304" pitchFamily="18" charset="0"/>
              </a:rPr>
              <a:t>依建築相關法令規定須申請建築執照，有下列情形之一者，原核准之農業用地作農業設施容許使用同意書失其效力</a:t>
            </a:r>
            <a:r>
              <a:rPr lang="zh-TW" altLang="en-US" sz="2200" b="1" dirty="0">
                <a:ea typeface="標楷體" pitchFamily="65" charset="-120"/>
                <a:cs typeface="Times New Roman" panose="02020603050405020304" pitchFamily="18" charset="0"/>
              </a:rPr>
              <a:t>。但本辦法中華民國</a:t>
            </a:r>
            <a:r>
              <a:rPr lang="en-US" altLang="zh-TW" sz="2200" b="1" dirty="0">
                <a:ea typeface="標楷體" pitchFamily="65" charset="-120"/>
                <a:cs typeface="Times New Roman" panose="02020603050405020304" pitchFamily="18" charset="0"/>
              </a:rPr>
              <a:t>98</a:t>
            </a:r>
            <a:r>
              <a:rPr lang="zh-TW" altLang="en-US" sz="2200" b="1" dirty="0">
                <a:ea typeface="標楷體" pitchFamily="65" charset="-120"/>
                <a:cs typeface="Times New Roman" panose="02020603050405020304" pitchFamily="18" charset="0"/>
              </a:rPr>
              <a:t>年</a:t>
            </a:r>
            <a:r>
              <a:rPr lang="en-US" altLang="zh-TW" sz="2200" b="1" dirty="0">
                <a:ea typeface="標楷體" pitchFamily="65" charset="-120"/>
                <a:cs typeface="Times New Roman" panose="02020603050405020304" pitchFamily="18" charset="0"/>
              </a:rPr>
              <a:t>3</a:t>
            </a:r>
            <a:r>
              <a:rPr lang="zh-TW" altLang="en-US" sz="2200" b="1" dirty="0">
                <a:ea typeface="標楷體" pitchFamily="65" charset="-120"/>
                <a:cs typeface="Times New Roman" panose="02020603050405020304" pitchFamily="18" charset="0"/>
              </a:rPr>
              <a:t>月</a:t>
            </a:r>
            <a:r>
              <a:rPr lang="en-US" altLang="zh-TW" sz="2200" b="1" dirty="0">
                <a:ea typeface="標楷體" pitchFamily="65" charset="-120"/>
                <a:cs typeface="Times New Roman" panose="02020603050405020304" pitchFamily="18" charset="0"/>
              </a:rPr>
              <a:t>16</a:t>
            </a:r>
            <a:r>
              <a:rPr lang="zh-TW" altLang="en-US" sz="2200" b="1" dirty="0">
                <a:ea typeface="標楷體" pitchFamily="65" charset="-120"/>
                <a:cs typeface="Times New Roman" panose="02020603050405020304" pitchFamily="18" charset="0"/>
              </a:rPr>
              <a:t>日修正施行前已申請容許使用，並依原容許使用同意之內容建築使用者，得依原農業用地容許作農業設施使用同意書申請建築執照：</a:t>
            </a:r>
            <a:endParaRPr lang="en-US" altLang="zh-TW" sz="2200" b="1" dirty="0">
              <a:ea typeface="標楷體" pitchFamily="65" charset="-120"/>
              <a:cs typeface="Times New Roman" panose="02020603050405020304" pitchFamily="18" charset="0"/>
            </a:endParaRPr>
          </a:p>
          <a:p>
            <a:pPr algn="just">
              <a:spcBef>
                <a:spcPts val="600"/>
              </a:spcBef>
            </a:pPr>
            <a:r>
              <a:rPr lang="zh-TW" altLang="en-US" sz="2200" b="1" u="sng" dirty="0">
                <a:ea typeface="標楷體" pitchFamily="65" charset="-120"/>
                <a:cs typeface="Times New Roman" panose="02020603050405020304" pitchFamily="18" charset="0"/>
              </a:rPr>
              <a:t>一、未依期限向建築主管機關申請建築執照。</a:t>
            </a:r>
          </a:p>
          <a:p>
            <a:pPr algn="just">
              <a:spcBef>
                <a:spcPts val="600"/>
              </a:spcBef>
            </a:pPr>
            <a:r>
              <a:rPr lang="zh-TW" altLang="en-US" sz="2200" b="1" u="sng" dirty="0">
                <a:ea typeface="標楷體" pitchFamily="65" charset="-120"/>
                <a:cs typeface="Times New Roman" panose="02020603050405020304" pitchFamily="18" charset="0"/>
              </a:rPr>
              <a:t>二、原核准之農業用地作農業設施容許使用同意書屆期未申請展延。</a:t>
            </a:r>
          </a:p>
          <a:p>
            <a:pPr algn="just">
              <a:spcBef>
                <a:spcPts val="600"/>
              </a:spcBef>
            </a:pPr>
            <a:r>
              <a:rPr lang="zh-TW" altLang="en-US" sz="2200" b="1" u="sng" dirty="0">
                <a:ea typeface="標楷體" pitchFamily="65" charset="-120"/>
                <a:cs typeface="Times New Roman" panose="02020603050405020304" pitchFamily="18" charset="0"/>
              </a:rPr>
              <a:t>三、原核准之農業用地作農業設施容許使用同意書申請展延未經同意</a:t>
            </a:r>
            <a:r>
              <a:rPr lang="zh-TW" altLang="en-US" sz="2200" b="1" dirty="0">
                <a:ea typeface="標楷體" pitchFamily="65" charset="-120"/>
                <a:cs typeface="Times New Roman" panose="02020603050405020304" pitchFamily="18" charset="0"/>
              </a:rPr>
              <a:t>。</a:t>
            </a:r>
            <a:endParaRPr lang="en-US" altLang="zh-TW" sz="2200" b="1" dirty="0">
              <a:ea typeface="標楷體" pitchFamily="65" charset="-120"/>
              <a:cs typeface="Times New Roman" panose="02020603050405020304" pitchFamily="18" charset="0"/>
            </a:endParaRPr>
          </a:p>
          <a:p>
            <a:pPr algn="just">
              <a:spcBef>
                <a:spcPts val="600"/>
              </a:spcBef>
            </a:pPr>
            <a:r>
              <a:rPr lang="zh-TW" altLang="zh-TW" sz="2200" b="1" kern="100" dirty="0">
                <a:ea typeface="標楷體"/>
                <a:cs typeface="Times New Roman" panose="02020603050405020304" pitchFamily="18" charset="0"/>
              </a:rPr>
              <a:t>依法應申請建築執照之農業設施，直轄市、縣</a:t>
            </a:r>
            <a:r>
              <a:rPr lang="zh-TW" altLang="en-US" sz="2200" b="1" kern="100" dirty="0">
                <a:ea typeface="標楷體"/>
                <a:cs typeface="Times New Roman" panose="02020603050405020304" pitchFamily="18" charset="0"/>
              </a:rPr>
              <a:t>（</a:t>
            </a:r>
            <a:r>
              <a:rPr lang="zh-TW" altLang="zh-TW" sz="2200" b="1" kern="100" dirty="0">
                <a:ea typeface="標楷體"/>
                <a:cs typeface="Times New Roman" panose="02020603050405020304" pitchFamily="18" charset="0"/>
              </a:rPr>
              <a:t>市</a:t>
            </a:r>
            <a:r>
              <a:rPr lang="zh-TW" altLang="en-US" sz="2200" b="1" kern="100" dirty="0">
                <a:ea typeface="標楷體"/>
                <a:cs typeface="Times New Roman" panose="02020603050405020304" pitchFamily="18" charset="0"/>
              </a:rPr>
              <a:t>）</a:t>
            </a:r>
            <a:r>
              <a:rPr lang="zh-TW" altLang="zh-TW" sz="2200" b="1" kern="100" dirty="0">
                <a:ea typeface="標楷體"/>
                <a:cs typeface="Times New Roman" panose="02020603050405020304" pitchFamily="18" charset="0"/>
              </a:rPr>
              <a:t>建築主管機關於發給使用執照之審查階段，應通知直轄市、縣</a:t>
            </a:r>
            <a:r>
              <a:rPr lang="zh-TW" altLang="en-US" sz="2200" b="1" kern="100" dirty="0">
                <a:ea typeface="標楷體"/>
                <a:cs typeface="Times New Roman" panose="02020603050405020304" pitchFamily="18" charset="0"/>
              </a:rPr>
              <a:t>（</a:t>
            </a:r>
            <a:r>
              <a:rPr lang="zh-TW" altLang="zh-TW" sz="2200" b="1" kern="100" dirty="0">
                <a:ea typeface="標楷體"/>
                <a:cs typeface="Times New Roman" panose="02020603050405020304" pitchFamily="18" charset="0"/>
              </a:rPr>
              <a:t>市</a:t>
            </a:r>
            <a:r>
              <a:rPr lang="zh-TW" altLang="en-US" sz="2200" b="1" kern="100" dirty="0">
                <a:ea typeface="標楷體"/>
                <a:cs typeface="Times New Roman" panose="02020603050405020304" pitchFamily="18" charset="0"/>
              </a:rPr>
              <a:t>）</a:t>
            </a:r>
            <a:r>
              <a:rPr lang="zh-TW" altLang="zh-TW" sz="2200" b="1" kern="100" dirty="0">
                <a:ea typeface="標楷體"/>
                <a:cs typeface="Times New Roman" panose="02020603050405020304" pitchFamily="18" charset="0"/>
              </a:rPr>
              <a:t>農業主管機關會審建築物是否依原核定之經營計畫內容興建。</a:t>
            </a:r>
            <a:endParaRPr lang="en-US" altLang="zh-TW" sz="2200" b="1" dirty="0">
              <a:ea typeface="標楷體" pitchFamily="65" charset="-12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pPr>
              <a:defRPr/>
            </a:pPr>
            <a:fld id="{134A2387-EBFD-423B-9A2C-CAFA9904E6D7}" type="slidenum">
              <a:rPr lang="en-US" altLang="zh-TW" smtClean="0"/>
              <a:pPr>
                <a:defRPr/>
              </a:pPr>
              <a:t>70</a:t>
            </a:fld>
            <a:endParaRPr lang="en-US" altLang="zh-TW" dirty="0"/>
          </a:p>
        </p:txBody>
      </p:sp>
      <p:sp>
        <p:nvSpPr>
          <p:cNvPr id="5" name="AutoShape 4">
            <a:extLst>
              <a:ext uri="{FF2B5EF4-FFF2-40B4-BE49-F238E27FC236}">
                <a16:creationId xmlns:a16="http://schemas.microsoft.com/office/drawing/2014/main" xmlns="" id="{D69EF1E2-BD85-4CF5-8684-942D227AB681}"/>
              </a:ext>
            </a:extLst>
          </p:cNvPr>
          <p:cNvSpPr>
            <a:spLocks noChangeArrowheads="1"/>
          </p:cNvSpPr>
          <p:nvPr/>
        </p:nvSpPr>
        <p:spPr bwMode="auto">
          <a:xfrm>
            <a:off x="107504" y="188442"/>
            <a:ext cx="8928992" cy="576262"/>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lgn="ctr">
              <a:defRPr/>
            </a:pPr>
            <a:r>
              <a:rPr lang="zh-TW" altLang="en-US" sz="2800" b="1" dirty="0">
                <a:ea typeface="微軟正黑體" pitchFamily="34" charset="-120"/>
              </a:rPr>
              <a:t>農業設施完工檢查、建築執照、綠能設施同意備案之規定</a:t>
            </a:r>
          </a:p>
        </p:txBody>
      </p:sp>
    </p:spTree>
    <p:extLst>
      <p:ext uri="{BB962C8B-B14F-4D97-AF65-F5344CB8AC3E}">
        <p14:creationId xmlns:p14="http://schemas.microsoft.com/office/powerpoint/2010/main" val="21704976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276" t="27826" r="14035" b="9275"/>
          <a:stretch/>
        </p:blipFill>
        <p:spPr bwMode="auto">
          <a:xfrm>
            <a:off x="77525" y="77336"/>
            <a:ext cx="8958971" cy="6015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2116857"/>
            <a:ext cx="8956498" cy="4741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文字方塊 2"/>
          <p:cNvSpPr txBox="1">
            <a:spLocks noChangeArrowheads="1"/>
          </p:cNvSpPr>
          <p:nvPr/>
        </p:nvSpPr>
        <p:spPr bwMode="auto">
          <a:xfrm>
            <a:off x="516091" y="2708920"/>
            <a:ext cx="8448397" cy="3139321"/>
          </a:xfrm>
          <a:prstGeom prst="rect">
            <a:avLst/>
          </a:prstGeom>
          <a:noFill/>
          <a:ln w="28575">
            <a:solidFill>
              <a:srgbClr val="0000FF"/>
            </a:solidFill>
            <a:miter lim="800000"/>
            <a:headEnd/>
            <a:tailEnd/>
          </a:ln>
        </p:spPr>
        <p:txBody>
          <a:bodyPr wrap="square">
            <a:spAutoFit/>
          </a:bodyPr>
          <a:lstStyle/>
          <a:p>
            <a:pPr algn="ctr"/>
            <a:endParaRPr lang="en-US" altLang="zh-TW" sz="2200" dirty="0">
              <a:ea typeface="標楷體" pitchFamily="65" charset="-120"/>
            </a:endParaRPr>
          </a:p>
          <a:p>
            <a:pPr algn="ctr"/>
            <a:endParaRPr lang="en-US" altLang="zh-TW" sz="2200" dirty="0">
              <a:ea typeface="標楷體" pitchFamily="65" charset="-120"/>
            </a:endParaRPr>
          </a:p>
          <a:p>
            <a:pPr algn="ctr"/>
            <a:endParaRPr lang="en-US" altLang="zh-TW" sz="2200" dirty="0">
              <a:ea typeface="標楷體" pitchFamily="65" charset="-120"/>
            </a:endParaRPr>
          </a:p>
          <a:p>
            <a:pPr algn="ctr"/>
            <a:endParaRPr lang="en-US" altLang="zh-TW" sz="2200" dirty="0">
              <a:ea typeface="標楷體" pitchFamily="65" charset="-120"/>
            </a:endParaRPr>
          </a:p>
          <a:p>
            <a:pPr algn="ctr"/>
            <a:endParaRPr lang="en-US" altLang="zh-TW" sz="2200" dirty="0">
              <a:ea typeface="標楷體" pitchFamily="65" charset="-120"/>
            </a:endParaRPr>
          </a:p>
          <a:p>
            <a:pPr algn="ctr"/>
            <a:endParaRPr lang="en-US" altLang="zh-TW" sz="2200" dirty="0">
              <a:ea typeface="標楷體" pitchFamily="65" charset="-120"/>
            </a:endParaRPr>
          </a:p>
          <a:p>
            <a:pPr algn="ctr"/>
            <a:endParaRPr lang="en-US" altLang="zh-TW" sz="2200" dirty="0">
              <a:ea typeface="標楷體" pitchFamily="65" charset="-120"/>
            </a:endParaRPr>
          </a:p>
          <a:p>
            <a:pPr algn="ctr"/>
            <a:endParaRPr lang="en-US" altLang="zh-TW" sz="2200" dirty="0">
              <a:ea typeface="標楷體" pitchFamily="65" charset="-120"/>
            </a:endParaRPr>
          </a:p>
          <a:p>
            <a:pPr algn="ctr"/>
            <a:endParaRPr lang="en-US" altLang="zh-TW" sz="2200" dirty="0">
              <a:ea typeface="標楷體" pitchFamily="65" charset="-120"/>
            </a:endParaRPr>
          </a:p>
        </p:txBody>
      </p:sp>
      <p:sp>
        <p:nvSpPr>
          <p:cNvPr id="3" name="投影片編號版面配置區 2"/>
          <p:cNvSpPr>
            <a:spLocks noGrp="1"/>
          </p:cNvSpPr>
          <p:nvPr>
            <p:ph type="sldNum" sz="quarter" idx="12"/>
          </p:nvPr>
        </p:nvSpPr>
        <p:spPr/>
        <p:txBody>
          <a:bodyPr/>
          <a:lstStyle/>
          <a:p>
            <a:pPr>
              <a:defRPr/>
            </a:pPr>
            <a:fld id="{134A2387-EBFD-423B-9A2C-CAFA9904E6D7}" type="slidenum">
              <a:rPr lang="en-US" altLang="zh-TW" smtClean="0"/>
              <a:pPr>
                <a:defRPr/>
              </a:pPr>
              <a:t>71</a:t>
            </a:fld>
            <a:endParaRPr lang="en-US" altLang="zh-TW"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AutoShape 4"/>
          <p:cNvSpPr>
            <a:spLocks noChangeArrowheads="1"/>
          </p:cNvSpPr>
          <p:nvPr/>
        </p:nvSpPr>
        <p:spPr bwMode="auto">
          <a:xfrm>
            <a:off x="755650" y="332656"/>
            <a:ext cx="7777163" cy="647700"/>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lgn="ctr">
              <a:defRPr/>
            </a:pPr>
            <a:r>
              <a:rPr lang="zh-TW" altLang="en-US" sz="3200" b="1" dirty="0">
                <a:ea typeface="微軟正黑體" pitchFamily="34" charset="-120"/>
              </a:rPr>
              <a:t>農業設施容許使用案件應造冊列管抽查</a:t>
            </a:r>
          </a:p>
        </p:txBody>
      </p:sp>
      <p:sp>
        <p:nvSpPr>
          <p:cNvPr id="86019" name="Text Box 6"/>
          <p:cNvSpPr txBox="1">
            <a:spLocks noChangeArrowheads="1"/>
          </p:cNvSpPr>
          <p:nvPr/>
        </p:nvSpPr>
        <p:spPr bwMode="auto">
          <a:xfrm>
            <a:off x="323725" y="1296271"/>
            <a:ext cx="8640763" cy="4801314"/>
          </a:xfrm>
          <a:prstGeom prst="rect">
            <a:avLst/>
          </a:prstGeom>
          <a:noFill/>
          <a:ln w="19050">
            <a:solidFill>
              <a:schemeClr val="tx1"/>
            </a:solidFill>
            <a:miter lim="800000"/>
            <a:headEnd/>
            <a:tailEnd/>
          </a:ln>
        </p:spPr>
        <p:txBody>
          <a:bodyPr wrap="square">
            <a:spAutoFit/>
          </a:bodyPr>
          <a:lstStyle/>
          <a:p>
            <a:pPr algn="just">
              <a:spcBef>
                <a:spcPts val="600"/>
              </a:spcBef>
            </a:pPr>
            <a:r>
              <a:rPr lang="zh-TW" altLang="en-US" sz="2200" b="1" dirty="0">
                <a:solidFill>
                  <a:srgbClr val="006600"/>
                </a:solidFill>
                <a:ea typeface="標楷體" pitchFamily="65" charset="-120"/>
              </a:rPr>
              <a:t>第三十三條</a:t>
            </a:r>
            <a:endParaRPr lang="en-US" altLang="zh-TW" sz="2200" b="1" dirty="0">
              <a:solidFill>
                <a:srgbClr val="006600"/>
              </a:solidFill>
              <a:ea typeface="標楷體" pitchFamily="65" charset="-120"/>
            </a:endParaRPr>
          </a:p>
          <a:p>
            <a:pPr algn="just">
              <a:spcBef>
                <a:spcPts val="600"/>
              </a:spcBef>
            </a:pPr>
            <a:r>
              <a:rPr lang="zh-TW" altLang="en-US" sz="2200" b="1" dirty="0">
                <a:ea typeface="標楷體" pitchFamily="65" charset="-120"/>
                <a:cs typeface="Times New Roman" panose="02020603050405020304" pitchFamily="18" charset="0"/>
              </a:rPr>
              <a:t>依本辦法取得農業用地作農業設施容許使用者，</a:t>
            </a:r>
            <a:r>
              <a:rPr lang="zh-TW" altLang="en-US" sz="2200" b="1" u="sng" dirty="0">
                <a:solidFill>
                  <a:srgbClr val="FF0000"/>
                </a:solidFill>
                <a:ea typeface="標楷體" pitchFamily="65" charset="-120"/>
                <a:cs typeface="Times New Roman" panose="02020603050405020304" pitchFamily="18" charset="0"/>
              </a:rPr>
              <a:t>應依原核定之計畫內容使用</a:t>
            </a:r>
            <a:r>
              <a:rPr lang="zh-TW" altLang="en-US" sz="2200" b="1" dirty="0">
                <a:ea typeface="標楷體" pitchFamily="65" charset="-120"/>
                <a:cs typeface="Times New Roman" panose="02020603050405020304" pitchFamily="18" charset="0"/>
              </a:rPr>
              <a:t>，並不得作為住宅、工廠或其他非農業使用。</a:t>
            </a:r>
            <a:r>
              <a:rPr lang="zh-TW" altLang="zh-TW" sz="2200" b="1" dirty="0">
                <a:ea typeface="標楷體" pitchFamily="65" charset="-120"/>
                <a:cs typeface="Times New Roman" panose="02020603050405020304" pitchFamily="18" charset="0"/>
              </a:rPr>
              <a:t>但經核准工廠登記之農業設施，不在此限。</a:t>
            </a:r>
            <a:endParaRPr lang="zh-TW" altLang="en-US" sz="2200" b="1" dirty="0">
              <a:ea typeface="標楷體" pitchFamily="65" charset="-120"/>
              <a:cs typeface="Times New Roman" panose="02020603050405020304" pitchFamily="18" charset="0"/>
            </a:endParaRPr>
          </a:p>
          <a:p>
            <a:pPr algn="just">
              <a:spcBef>
                <a:spcPts val="600"/>
              </a:spcBef>
            </a:pPr>
            <a:r>
              <a:rPr lang="zh-TW" altLang="en-US" sz="2200" b="1" dirty="0">
                <a:ea typeface="標楷體" pitchFamily="65" charset="-120"/>
                <a:cs typeface="Times New Roman" panose="02020603050405020304" pitchFamily="18" charset="0"/>
              </a:rPr>
              <a:t>直轄市或縣（市）主管機關應對取得容許使用之農業設施及其坐落之農業用地造冊列管，並視實際需要抽查是否依核定計畫內容使用；</a:t>
            </a:r>
            <a:r>
              <a:rPr lang="zh-TW" altLang="en-US" sz="2200" b="1" u="sng" dirty="0">
                <a:solidFill>
                  <a:srgbClr val="FF0000"/>
                </a:solidFill>
                <a:ea typeface="標楷體" pitchFamily="65" charset="-120"/>
                <a:cs typeface="Times New Roman" panose="02020603050405020304" pitchFamily="18" charset="0"/>
              </a:rPr>
              <a:t>未依計畫內容使用者，原核定機關得廢止其許可</a:t>
            </a:r>
            <a:r>
              <a:rPr lang="zh-TW" altLang="en-US" sz="2200" b="1" dirty="0">
                <a:ea typeface="標楷體" pitchFamily="65" charset="-120"/>
                <a:cs typeface="Times New Roman" panose="02020603050405020304" pitchFamily="18" charset="0"/>
              </a:rPr>
              <a:t>，並通知區域計畫或都市計畫主管機關依相關規定處理。但配合政策休耕、休養、停養者，不在此限。</a:t>
            </a:r>
            <a:endParaRPr lang="en-US" altLang="zh-TW" sz="2200" b="1" dirty="0">
              <a:ea typeface="標楷體" pitchFamily="65" charset="-120"/>
              <a:cs typeface="Times New Roman" panose="02020603050405020304" pitchFamily="18" charset="0"/>
            </a:endParaRPr>
          </a:p>
          <a:p>
            <a:pPr algn="just">
              <a:spcBef>
                <a:spcPts val="600"/>
              </a:spcBef>
            </a:pPr>
            <a:r>
              <a:rPr lang="zh-TW" altLang="zh-TW" sz="2200" b="1" dirty="0">
                <a:ea typeface="標楷體" pitchFamily="65" charset="-120"/>
                <a:cs typeface="Times New Roman" panose="02020603050405020304" pitchFamily="18" charset="0"/>
              </a:rPr>
              <a:t>前項農業設施已依法領有建築執照者，原核定機關於廢止許可時，應一併通知建築主管機關處理。</a:t>
            </a:r>
            <a:endParaRPr lang="en-US" altLang="zh-TW" sz="2200" b="1" dirty="0">
              <a:ea typeface="標楷體" pitchFamily="65" charset="-120"/>
              <a:cs typeface="Times New Roman" panose="02020603050405020304" pitchFamily="18" charset="0"/>
            </a:endParaRPr>
          </a:p>
          <a:p>
            <a:pPr algn="just">
              <a:spcBef>
                <a:spcPts val="600"/>
              </a:spcBef>
            </a:pPr>
            <a:r>
              <a:rPr lang="zh-TW" altLang="zh-TW" sz="2200" b="1" dirty="0">
                <a:ea typeface="標楷體" panose="03000509000000000000" pitchFamily="65" charset="-120"/>
                <a:cs typeface="Times New Roman" panose="02020603050405020304" pitchFamily="18" charset="0"/>
              </a:rPr>
              <a:t>第二項農業設施含綠能設施者，原核定機關於廢止許可時，應一併通知能源主管機關處理。</a:t>
            </a:r>
            <a:endParaRPr lang="en-US" altLang="zh-TW" sz="2200" b="1" dirty="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72</a:t>
            </a:fld>
            <a:endParaRPr lang="en-US" altLang="zh-TW"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矩形 2"/>
          <p:cNvSpPr>
            <a:spLocks noChangeArrowheads="1"/>
          </p:cNvSpPr>
          <p:nvPr/>
        </p:nvSpPr>
        <p:spPr bwMode="auto">
          <a:xfrm>
            <a:off x="468313" y="1124744"/>
            <a:ext cx="8137525" cy="4968875"/>
          </a:xfrm>
          <a:prstGeom prst="rect">
            <a:avLst/>
          </a:prstGeom>
          <a:noFill/>
          <a:ln w="9525">
            <a:noFill/>
            <a:miter lim="800000"/>
            <a:headEnd/>
            <a:tailEnd/>
          </a:ln>
        </p:spPr>
        <p:txBody>
          <a:bodyPr>
            <a:spAutoFit/>
          </a:bodyPr>
          <a:lstStyle/>
          <a:p>
            <a:pPr marL="357188" indent="-358775" algn="just">
              <a:lnSpc>
                <a:spcPts val="3200"/>
              </a:lnSpc>
            </a:pPr>
            <a:r>
              <a:rPr kumimoji="0" lang="zh-TW" altLang="en-US" b="1" dirty="0">
                <a:solidFill>
                  <a:srgbClr val="00007D"/>
                </a:solidFill>
                <a:ea typeface="標楷體" pitchFamily="65" charset="-120"/>
                <a:cs typeface="Times New Roman" panose="02020603050405020304" pitchFamily="18" charset="0"/>
              </a:rPr>
              <a:t>＊注意事項：容許使用同意書建議應以公函檢送，並將相關附款內容（保留行政處分之廢止權）及教示內容載明。</a:t>
            </a:r>
            <a:endParaRPr kumimoji="0" lang="en-US" altLang="zh-TW" b="1" dirty="0">
              <a:solidFill>
                <a:srgbClr val="00007D"/>
              </a:solidFill>
              <a:ea typeface="標楷體" pitchFamily="65" charset="-120"/>
              <a:cs typeface="Times New Roman" panose="02020603050405020304" pitchFamily="18" charset="0"/>
            </a:endParaRPr>
          </a:p>
          <a:p>
            <a:pPr marL="357188" indent="-358775" algn="just">
              <a:lnSpc>
                <a:spcPts val="3200"/>
              </a:lnSpc>
            </a:pPr>
            <a:r>
              <a:rPr lang="zh-TW" altLang="en-US" b="1" dirty="0">
                <a:solidFill>
                  <a:srgbClr val="000000"/>
                </a:solidFill>
                <a:ea typeface="標楷體" pitchFamily="65" charset="-120"/>
                <a:cs typeface="Times New Roman" panose="02020603050405020304" pitchFamily="18" charset="0"/>
              </a:rPr>
              <a:t>例如：</a:t>
            </a:r>
            <a:endParaRPr lang="en-US" altLang="zh-TW" b="1" dirty="0">
              <a:solidFill>
                <a:srgbClr val="000000"/>
              </a:solidFill>
              <a:ea typeface="標楷體" pitchFamily="65" charset="-120"/>
              <a:cs typeface="Times New Roman" panose="02020603050405020304" pitchFamily="18" charset="0"/>
            </a:endParaRPr>
          </a:p>
          <a:p>
            <a:pPr marL="357188" indent="-358775" algn="just">
              <a:lnSpc>
                <a:spcPts val="3200"/>
              </a:lnSpc>
            </a:pPr>
            <a:r>
              <a:rPr lang="zh-TW" altLang="en-US" b="1" dirty="0">
                <a:solidFill>
                  <a:srgbClr val="006600"/>
                </a:solidFill>
                <a:ea typeface="標楷體" pitchFamily="65" charset="-120"/>
                <a:cs typeface="Times New Roman" panose="02020603050405020304" pitchFamily="18" charset="0"/>
              </a:rPr>
              <a:t>「副本抄送本府建設局，請於核發建築使用執照時，依行政程序法規定，增列附款保留行政處分之廢止權；如農業設施有未依計畫內容使用之情形者，經廢止容許使用同意書後，建請應即廢止其建築使用執照，並依建築相關法令處理。」</a:t>
            </a:r>
            <a:endParaRPr lang="en-US" altLang="zh-TW" b="1" dirty="0">
              <a:solidFill>
                <a:srgbClr val="006600"/>
              </a:solidFill>
              <a:ea typeface="標楷體" pitchFamily="65" charset="-120"/>
              <a:cs typeface="Times New Roman" panose="02020603050405020304" pitchFamily="18" charset="0"/>
            </a:endParaRPr>
          </a:p>
          <a:p>
            <a:pPr marL="357188" indent="-358775" algn="just">
              <a:lnSpc>
                <a:spcPts val="3200"/>
              </a:lnSpc>
            </a:pPr>
            <a:r>
              <a:rPr lang="zh-TW" altLang="en-US" b="1" dirty="0">
                <a:solidFill>
                  <a:srgbClr val="0000FF"/>
                </a:solidFill>
                <a:ea typeface="標楷體" pitchFamily="65" charset="-120"/>
                <a:cs typeface="Times New Roman" panose="02020603050405020304" pitchFamily="18" charset="0"/>
              </a:rPr>
              <a:t>「對本處分書如有不服，自本件處分書送達之次日起</a:t>
            </a:r>
            <a:r>
              <a:rPr lang="en-US" altLang="zh-TW" b="1" dirty="0">
                <a:solidFill>
                  <a:srgbClr val="0000FF"/>
                </a:solidFill>
                <a:ea typeface="標楷體" pitchFamily="65" charset="-120"/>
                <a:cs typeface="Times New Roman" panose="02020603050405020304" pitchFamily="18" charset="0"/>
              </a:rPr>
              <a:t>30</a:t>
            </a:r>
            <a:r>
              <a:rPr lang="zh-TW" altLang="en-US" b="1" dirty="0">
                <a:solidFill>
                  <a:srgbClr val="0000FF"/>
                </a:solidFill>
                <a:ea typeface="標楷體" pitchFamily="65" charset="-120"/>
                <a:cs typeface="Times New Roman" panose="02020603050405020304" pitchFamily="18" charset="0"/>
              </a:rPr>
              <a:t>日內，依訴願法規定繕具訴願書，</a:t>
            </a:r>
            <a:r>
              <a:rPr lang="zh-TW" altLang="zh-TW" b="1" dirty="0">
                <a:solidFill>
                  <a:srgbClr val="0000FF"/>
                </a:solidFill>
                <a:ea typeface="標楷體" pitchFamily="65" charset="-120"/>
                <a:cs typeface="Times New Roman" panose="02020603050405020304" pitchFamily="18" charset="0"/>
              </a:rPr>
              <a:t>送交本府核轉</a:t>
            </a:r>
            <a:r>
              <a:rPr lang="zh-TW" altLang="en-US" b="1" dirty="0">
                <a:solidFill>
                  <a:srgbClr val="0000FF"/>
                </a:solidFill>
                <a:ea typeface="標楷體" pitchFamily="65" charset="-120"/>
                <a:cs typeface="Times New Roman" panose="02020603050405020304" pitchFamily="18" charset="0"/>
              </a:rPr>
              <a:t>行政院農業委員會</a:t>
            </a:r>
            <a:r>
              <a:rPr lang="zh-TW" altLang="en-US" sz="1400" b="1" dirty="0">
                <a:solidFill>
                  <a:srgbClr val="0000FF"/>
                </a:solidFill>
                <a:ea typeface="標楷體" pitchFamily="65" charset="-120"/>
                <a:cs typeface="Times New Roman" panose="02020603050405020304" pitchFamily="18" charset="0"/>
              </a:rPr>
              <a:t>（直轄市、縣（市）政府核發者）</a:t>
            </a:r>
            <a:r>
              <a:rPr lang="zh-TW" altLang="en-US" b="1" dirty="0">
                <a:solidFill>
                  <a:srgbClr val="0000FF"/>
                </a:solidFill>
                <a:ea typeface="標楷體" pitchFamily="65" charset="-120"/>
                <a:cs typeface="Times New Roman" panose="02020603050405020304" pitchFamily="18" charset="0"/>
              </a:rPr>
              <a:t>或本所核轉○○○政府</a:t>
            </a:r>
            <a:r>
              <a:rPr lang="zh-TW" altLang="en-US" sz="1400" b="1" dirty="0">
                <a:solidFill>
                  <a:srgbClr val="0000FF"/>
                </a:solidFill>
                <a:ea typeface="標楷體" pitchFamily="65" charset="-120"/>
                <a:cs typeface="Times New Roman" panose="02020603050405020304" pitchFamily="18" charset="0"/>
              </a:rPr>
              <a:t>（公所核發者）</a:t>
            </a:r>
            <a:r>
              <a:rPr lang="zh-TW" altLang="zh-TW" b="1" dirty="0">
                <a:solidFill>
                  <a:srgbClr val="0000FF"/>
                </a:solidFill>
                <a:ea typeface="標楷體" pitchFamily="65" charset="-120"/>
                <a:cs typeface="Times New Roman" panose="02020603050405020304" pitchFamily="18" charset="0"/>
              </a:rPr>
              <a:t>提起訴願</a:t>
            </a:r>
            <a:r>
              <a:rPr lang="zh-TW" altLang="en-US" b="1" dirty="0">
                <a:solidFill>
                  <a:srgbClr val="0000FF"/>
                </a:solidFill>
                <a:ea typeface="標楷體" pitchFamily="65" charset="-120"/>
                <a:cs typeface="Times New Roman" panose="02020603050405020304" pitchFamily="18" charset="0"/>
              </a:rPr>
              <a:t>」</a:t>
            </a:r>
          </a:p>
        </p:txBody>
      </p:sp>
      <p:sp>
        <p:nvSpPr>
          <p:cNvPr id="5" name="Rectangle 6"/>
          <p:cNvSpPr>
            <a:spLocks noChangeArrowheads="1"/>
          </p:cNvSpPr>
          <p:nvPr/>
        </p:nvSpPr>
        <p:spPr bwMode="auto">
          <a:xfrm>
            <a:off x="308710" y="420485"/>
            <a:ext cx="1152525" cy="557213"/>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a:solidFill>
                  <a:srgbClr val="006600"/>
                </a:solidFill>
                <a:latin typeface="微軟正黑體" pitchFamily="34" charset="-120"/>
                <a:ea typeface="微軟正黑體" pitchFamily="34" charset="-120"/>
              </a:rPr>
              <a:t>補充</a:t>
            </a:r>
            <a:endParaRPr lang="zh-TW" altLang="en-US" sz="2800">
              <a:solidFill>
                <a:srgbClr val="006600"/>
              </a:solidFill>
            </a:endParaRPr>
          </a:p>
        </p:txBody>
      </p:sp>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73</a:t>
            </a:fld>
            <a:endParaRPr lang="en-US" altLang="zh-TW"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矩形 4"/>
          <p:cNvSpPr>
            <a:spLocks noChangeArrowheads="1"/>
          </p:cNvSpPr>
          <p:nvPr/>
        </p:nvSpPr>
        <p:spPr bwMode="auto">
          <a:xfrm>
            <a:off x="828675" y="1412776"/>
            <a:ext cx="7848600" cy="2015936"/>
          </a:xfrm>
          <a:prstGeom prst="rect">
            <a:avLst/>
          </a:prstGeom>
          <a:noFill/>
          <a:ln w="19050">
            <a:solidFill>
              <a:schemeClr val="tx1"/>
            </a:solidFill>
            <a:miter lim="800000"/>
            <a:headEnd/>
            <a:tailEnd/>
          </a:ln>
        </p:spPr>
        <p:txBody>
          <a:bodyPr wrap="square">
            <a:spAutoFit/>
          </a:bodyPr>
          <a:lstStyle/>
          <a:p>
            <a:pPr algn="just">
              <a:spcBef>
                <a:spcPts val="600"/>
              </a:spcBef>
            </a:pPr>
            <a:r>
              <a:rPr lang="zh-TW" altLang="zh-TW" b="1" dirty="0">
                <a:solidFill>
                  <a:srgbClr val="006600"/>
                </a:solidFill>
                <a:ea typeface="標楷體" pitchFamily="65" charset="-120"/>
              </a:rPr>
              <a:t>第三十四條</a:t>
            </a:r>
            <a:endParaRPr lang="en-US" altLang="zh-TW" b="1" dirty="0">
              <a:solidFill>
                <a:srgbClr val="006600"/>
              </a:solidFill>
              <a:ea typeface="標楷體" pitchFamily="65" charset="-120"/>
            </a:endParaRPr>
          </a:p>
          <a:p>
            <a:pPr algn="just">
              <a:spcBef>
                <a:spcPts val="600"/>
              </a:spcBef>
            </a:pPr>
            <a:r>
              <a:rPr lang="zh-TW" altLang="zh-TW" b="1" dirty="0">
                <a:solidFill>
                  <a:srgbClr val="000000"/>
                </a:solidFill>
                <a:ea typeface="標楷體" panose="03000509000000000000" pitchFamily="65" charset="-120"/>
                <a:cs typeface="Times New Roman" panose="02020603050405020304" pitchFamily="18" charset="0"/>
              </a:rPr>
              <a:t>依第九條、第十條、第十四條規定取得容許使用之農業設施及依前條第一項但書規定核准工廠登記之農業設施，</a:t>
            </a:r>
            <a:r>
              <a:rPr lang="zh-TW" altLang="zh-TW" b="1" dirty="0">
                <a:solidFill>
                  <a:srgbClr val="FF0000"/>
                </a:solidFill>
                <a:ea typeface="標楷體" panose="03000509000000000000" pitchFamily="65" charset="-120"/>
                <a:cs typeface="Times New Roman" panose="02020603050405020304" pitchFamily="18" charset="0"/>
              </a:rPr>
              <a:t>中央主管機關應督導直轄市或縣</a:t>
            </a:r>
            <a:r>
              <a:rPr lang="zh-TW" altLang="en-US" b="1" dirty="0">
                <a:solidFill>
                  <a:srgbClr val="FF0000"/>
                </a:solidFill>
                <a:ea typeface="標楷體" panose="03000509000000000000" pitchFamily="65" charset="-120"/>
                <a:cs typeface="Times New Roman" panose="02020603050405020304" pitchFamily="18" charset="0"/>
              </a:rPr>
              <a:t>（</a:t>
            </a:r>
            <a:r>
              <a:rPr lang="zh-TW" altLang="zh-TW" b="1" dirty="0">
                <a:solidFill>
                  <a:srgbClr val="FF0000"/>
                </a:solidFill>
                <a:ea typeface="標楷體" panose="03000509000000000000" pitchFamily="65" charset="-120"/>
                <a:cs typeface="Times New Roman" panose="02020603050405020304" pitchFamily="18" charset="0"/>
              </a:rPr>
              <a:t>市</a:t>
            </a:r>
            <a:r>
              <a:rPr lang="zh-TW" altLang="en-US" b="1" dirty="0">
                <a:solidFill>
                  <a:srgbClr val="FF0000"/>
                </a:solidFill>
                <a:ea typeface="標楷體" panose="03000509000000000000" pitchFamily="65" charset="-120"/>
                <a:cs typeface="Times New Roman" panose="02020603050405020304" pitchFamily="18" charset="0"/>
              </a:rPr>
              <a:t>）</a:t>
            </a:r>
            <a:r>
              <a:rPr lang="zh-TW" altLang="zh-TW" b="1" dirty="0">
                <a:solidFill>
                  <a:srgbClr val="FF0000"/>
                </a:solidFill>
                <a:ea typeface="標楷體" panose="03000509000000000000" pitchFamily="65" charset="-120"/>
                <a:cs typeface="Times New Roman" panose="02020603050405020304" pitchFamily="18" charset="0"/>
              </a:rPr>
              <a:t>主管機關依前條規定專案列管，並進行抽查作業。</a:t>
            </a:r>
            <a:endParaRPr lang="zh-TW" altLang="en-US" b="1" dirty="0">
              <a:solidFill>
                <a:srgbClr val="FF0000"/>
              </a:solidFill>
              <a:ea typeface="標楷體" panose="03000509000000000000" pitchFamily="65" charset="-120"/>
              <a:cs typeface="Times New Roman" panose="02020603050405020304" pitchFamily="18" charset="0"/>
            </a:endParaRPr>
          </a:p>
        </p:txBody>
      </p:sp>
      <p:sp>
        <p:nvSpPr>
          <p:cNvPr id="6" name="AutoShape 4"/>
          <p:cNvSpPr>
            <a:spLocks noChangeArrowheads="1"/>
          </p:cNvSpPr>
          <p:nvPr/>
        </p:nvSpPr>
        <p:spPr bwMode="auto">
          <a:xfrm>
            <a:off x="755650" y="404813"/>
            <a:ext cx="7777163" cy="720725"/>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lgn="ctr">
              <a:defRPr/>
            </a:pPr>
            <a:r>
              <a:rPr lang="zh-TW" altLang="en-US" sz="3200" b="1" dirty="0">
                <a:ea typeface="微軟正黑體" pitchFamily="34" charset="-120"/>
              </a:rPr>
              <a:t>強化農業設施之稽查與管理</a:t>
            </a:r>
          </a:p>
        </p:txBody>
      </p:sp>
      <p:sp>
        <p:nvSpPr>
          <p:cNvPr id="91141" name="矩形 4"/>
          <p:cNvSpPr>
            <a:spLocks noChangeArrowheads="1"/>
          </p:cNvSpPr>
          <p:nvPr/>
        </p:nvSpPr>
        <p:spPr bwMode="auto">
          <a:xfrm>
            <a:off x="828675" y="4460798"/>
            <a:ext cx="7775575" cy="2015936"/>
          </a:xfrm>
          <a:prstGeom prst="rect">
            <a:avLst/>
          </a:prstGeom>
          <a:noFill/>
          <a:ln w="19050">
            <a:solidFill>
              <a:schemeClr val="tx1"/>
            </a:solidFill>
            <a:miter lim="800000"/>
            <a:headEnd/>
            <a:tailEnd/>
          </a:ln>
        </p:spPr>
        <p:txBody>
          <a:bodyPr wrap="square">
            <a:spAutoFit/>
          </a:bodyPr>
          <a:lstStyle/>
          <a:p>
            <a:pPr algn="just">
              <a:spcBef>
                <a:spcPts val="600"/>
              </a:spcBef>
            </a:pPr>
            <a:r>
              <a:rPr lang="zh-TW" altLang="zh-TW" b="1" dirty="0">
                <a:solidFill>
                  <a:srgbClr val="006600"/>
                </a:solidFill>
                <a:ea typeface="標楷體" pitchFamily="65" charset="-120"/>
              </a:rPr>
              <a:t>第三十五條</a:t>
            </a:r>
            <a:endParaRPr lang="en-US" altLang="zh-TW" b="1" dirty="0">
              <a:solidFill>
                <a:srgbClr val="006600"/>
              </a:solidFill>
              <a:ea typeface="標楷體" pitchFamily="65" charset="-120"/>
            </a:endParaRPr>
          </a:p>
          <a:p>
            <a:pPr algn="just">
              <a:spcBef>
                <a:spcPts val="600"/>
              </a:spcBef>
            </a:pPr>
            <a:r>
              <a:rPr lang="zh-TW" altLang="zh-TW" b="1" dirty="0">
                <a:solidFill>
                  <a:srgbClr val="000000"/>
                </a:solidFill>
                <a:ea typeface="標楷體" panose="03000509000000000000" pitchFamily="65" charset="-120"/>
                <a:cs typeface="Times New Roman" panose="02020603050405020304" pitchFamily="18" charset="0"/>
              </a:rPr>
              <a:t>直轄市或縣（市）主管機關為執行本辦法規定事項，得將權限之一部分委任或委辦所轄鄉（鎮、市、區）公所辦理，並依法公告。其作業方式由直轄市或縣（市）政府定之</a:t>
            </a:r>
            <a:r>
              <a:rPr lang="zh-TW" altLang="en-US" b="1" dirty="0">
                <a:solidFill>
                  <a:srgbClr val="000000"/>
                </a:solidFill>
                <a:ea typeface="標楷體" panose="03000509000000000000" pitchFamily="65" charset="-120"/>
                <a:cs typeface="Times New Roman" panose="02020603050405020304" pitchFamily="18" charset="0"/>
              </a:rPr>
              <a:t>。</a:t>
            </a:r>
            <a:endParaRPr lang="en-US" altLang="zh-TW" b="1" dirty="0">
              <a:solidFill>
                <a:srgbClr val="000000"/>
              </a:solidFill>
              <a:ea typeface="標楷體" panose="03000509000000000000" pitchFamily="65" charset="-120"/>
              <a:cs typeface="Times New Roman" panose="02020603050405020304" pitchFamily="18" charset="0"/>
            </a:endParaRPr>
          </a:p>
        </p:txBody>
      </p:sp>
      <p:sp>
        <p:nvSpPr>
          <p:cNvPr id="91142" name="矩形 4"/>
          <p:cNvSpPr>
            <a:spLocks noChangeArrowheads="1"/>
          </p:cNvSpPr>
          <p:nvPr/>
        </p:nvSpPr>
        <p:spPr bwMode="auto">
          <a:xfrm>
            <a:off x="755650" y="3645024"/>
            <a:ext cx="7848600" cy="461665"/>
          </a:xfrm>
          <a:prstGeom prst="rect">
            <a:avLst/>
          </a:prstGeom>
          <a:noFill/>
          <a:ln w="9525">
            <a:noFill/>
            <a:miter lim="800000"/>
            <a:headEnd/>
            <a:tailEnd/>
          </a:ln>
        </p:spPr>
        <p:txBody>
          <a:bodyPr wrap="square">
            <a:spAutoFit/>
          </a:bodyPr>
          <a:lstStyle/>
          <a:p>
            <a:pPr marL="536575" indent="-536575"/>
            <a:r>
              <a:rPr lang="zh-TW" altLang="en-US" b="1" dirty="0">
                <a:solidFill>
                  <a:srgbClr val="0000FF"/>
                </a:solidFill>
                <a:ea typeface="標楷體" panose="03000509000000000000" pitchFamily="65" charset="-120"/>
                <a:cs typeface="Times New Roman" panose="02020603050405020304" pitchFamily="18" charset="0"/>
              </a:rPr>
              <a:t>（註：請善用農地管理資訊系統處理申請案件並列管查核）</a:t>
            </a:r>
            <a:endParaRPr lang="en-US" altLang="zh-TW" b="1" dirty="0">
              <a:solidFill>
                <a:srgbClr val="0000FF"/>
              </a:solidFill>
              <a:ea typeface="標楷體" panose="03000509000000000000"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6A1CE729-A07A-4976-ABDF-B03CC4741252}" type="slidenum">
              <a:rPr lang="en-US" altLang="zh-TW" sz="1600" b="0"/>
              <a:pPr>
                <a:defRPr/>
              </a:pPr>
              <a:t>74</a:t>
            </a:fld>
            <a:endParaRPr lang="en-US" altLang="zh-TW" sz="1600" b="0" dirty="0"/>
          </a:p>
        </p:txBody>
      </p:sp>
    </p:spTree>
  </p:cSld>
  <p:clrMapOvr>
    <a:overrideClrMapping bg1="lt1" tx1="dk1" bg2="lt2" tx2="dk2" accent1="accent1" accent2="accent2" accent3="accent3" accent4="accent4" accent5="accent5" accent6="accent6" hlink="hlink" folHlink="folHlink"/>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6A1CE729-A07A-4976-ABDF-B03CC4741252}" type="slidenum">
              <a:rPr lang="en-US" altLang="zh-TW" sz="1600" b="0"/>
              <a:pPr>
                <a:defRPr/>
              </a:pPr>
              <a:t>75</a:t>
            </a:fld>
            <a:endParaRPr lang="en-US" altLang="zh-TW" sz="1600" b="0" dirty="0"/>
          </a:p>
        </p:txBody>
      </p:sp>
      <p:sp>
        <p:nvSpPr>
          <p:cNvPr id="5" name="AutoShape 4"/>
          <p:cNvSpPr>
            <a:spLocks noChangeArrowheads="1"/>
          </p:cNvSpPr>
          <p:nvPr/>
        </p:nvSpPr>
        <p:spPr bwMode="auto">
          <a:xfrm>
            <a:off x="755649" y="404812"/>
            <a:ext cx="7777163" cy="720725"/>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lgn="ctr">
              <a:defRPr/>
            </a:pPr>
            <a:r>
              <a:rPr lang="zh-TW" altLang="en-US" sz="3200" b="1" dirty="0">
                <a:ea typeface="微軟正黑體" pitchFamily="34" charset="-120"/>
              </a:rPr>
              <a:t>申請農業設施容許使用規費收取</a:t>
            </a:r>
          </a:p>
        </p:txBody>
      </p:sp>
      <p:sp>
        <p:nvSpPr>
          <p:cNvPr id="7" name="矩形 6"/>
          <p:cNvSpPr/>
          <p:nvPr/>
        </p:nvSpPr>
        <p:spPr>
          <a:xfrm>
            <a:off x="755648" y="1724494"/>
            <a:ext cx="7777163" cy="1704506"/>
          </a:xfrm>
          <a:prstGeom prst="rect">
            <a:avLst/>
          </a:prstGeom>
          <a:ln w="19050">
            <a:solidFill>
              <a:schemeClr val="tx1"/>
            </a:solidFill>
          </a:ln>
        </p:spPr>
        <p:txBody>
          <a:bodyPr wrap="square">
            <a:spAutoFit/>
          </a:bodyPr>
          <a:lstStyle/>
          <a:p>
            <a:pPr algn="just">
              <a:spcBef>
                <a:spcPts val="600"/>
              </a:spcBef>
            </a:pPr>
            <a:r>
              <a:rPr lang="zh-TW" altLang="zh-TW" b="1" dirty="0">
                <a:solidFill>
                  <a:srgbClr val="006600"/>
                </a:solidFill>
                <a:ea typeface="標楷體" pitchFamily="65" charset="-120"/>
              </a:rPr>
              <a:t>第三十</a:t>
            </a:r>
            <a:r>
              <a:rPr lang="zh-TW" altLang="en-US" b="1" dirty="0">
                <a:solidFill>
                  <a:srgbClr val="006600"/>
                </a:solidFill>
                <a:ea typeface="標楷體" pitchFamily="65" charset="-120"/>
              </a:rPr>
              <a:t>六</a:t>
            </a:r>
            <a:r>
              <a:rPr lang="zh-TW" altLang="zh-TW" b="1" dirty="0">
                <a:solidFill>
                  <a:srgbClr val="006600"/>
                </a:solidFill>
                <a:ea typeface="標楷體" pitchFamily="65" charset="-120"/>
              </a:rPr>
              <a:t>條</a:t>
            </a:r>
            <a:endParaRPr lang="en-US" altLang="zh-TW" b="1" dirty="0">
              <a:solidFill>
                <a:srgbClr val="006600"/>
              </a:solidFill>
              <a:ea typeface="標楷體" pitchFamily="65" charset="-120"/>
            </a:endParaRPr>
          </a:p>
          <a:p>
            <a:pPr algn="just">
              <a:spcBef>
                <a:spcPts val="600"/>
              </a:spcBef>
            </a:pPr>
            <a:r>
              <a:rPr lang="zh-TW" altLang="en-US" b="1" dirty="0">
                <a:solidFill>
                  <a:srgbClr val="000000"/>
                </a:solidFill>
                <a:ea typeface="標楷體" panose="03000509000000000000" pitchFamily="65" charset="-120"/>
                <a:cs typeface="Times New Roman" panose="02020603050405020304" pitchFamily="18" charset="0"/>
              </a:rPr>
              <a:t>申請農業用地作農業設施容許使用者，應依農業主管機關受理申請許可案件及核發證明文件收費標準繳納相關費用。</a:t>
            </a:r>
          </a:p>
        </p:txBody>
      </p:sp>
      <p:sp>
        <p:nvSpPr>
          <p:cNvPr id="8" name="Rectangle 9"/>
          <p:cNvSpPr>
            <a:spLocks noChangeArrowheads="1"/>
          </p:cNvSpPr>
          <p:nvPr/>
        </p:nvSpPr>
        <p:spPr bwMode="auto">
          <a:xfrm>
            <a:off x="827620" y="3789040"/>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1</a:t>
            </a:r>
            <a:endParaRPr lang="zh-TW" altLang="en-US" sz="2800" dirty="0">
              <a:solidFill>
                <a:srgbClr val="006600"/>
              </a:solidFill>
            </a:endParaRPr>
          </a:p>
        </p:txBody>
      </p:sp>
      <p:sp>
        <p:nvSpPr>
          <p:cNvPr id="9" name="矩形 8"/>
          <p:cNvSpPr/>
          <p:nvPr/>
        </p:nvSpPr>
        <p:spPr>
          <a:xfrm>
            <a:off x="2214585" y="3789040"/>
            <a:ext cx="6318226" cy="1200329"/>
          </a:xfrm>
          <a:prstGeom prst="rect">
            <a:avLst/>
          </a:prstGeom>
        </p:spPr>
        <p:txBody>
          <a:bodyPr wrap="square">
            <a:spAutoFit/>
          </a:bodyPr>
          <a:lstStyle/>
          <a:p>
            <a:pPr marL="268288" indent="-268288"/>
            <a:r>
              <a:rPr kumimoji="0" lang="zh-TW" altLang="en-US" b="1" dirty="0">
                <a:solidFill>
                  <a:srgbClr val="00007D"/>
                </a:solidFill>
                <a:ea typeface="標楷體" pitchFamily="65" charset="-120"/>
                <a:cs typeface="Times New Roman" panose="02020603050405020304" pitchFamily="18" charset="0"/>
              </a:rPr>
              <a:t>＊申請農業設施之容許使用者，每件收取新臺幣</a:t>
            </a:r>
            <a:r>
              <a:rPr kumimoji="0" lang="en-US" altLang="zh-TW" b="1" dirty="0">
                <a:solidFill>
                  <a:srgbClr val="00007D"/>
                </a:solidFill>
                <a:ea typeface="標楷體" pitchFamily="65" charset="-120"/>
                <a:cs typeface="Times New Roman" panose="02020603050405020304" pitchFamily="18" charset="0"/>
              </a:rPr>
              <a:t>200</a:t>
            </a:r>
            <a:r>
              <a:rPr kumimoji="0" lang="zh-TW" altLang="en-US" b="1" dirty="0">
                <a:solidFill>
                  <a:srgbClr val="00007D"/>
                </a:solidFill>
                <a:ea typeface="標楷體" pitchFamily="65" charset="-120"/>
                <a:cs typeface="Times New Roman" panose="02020603050405020304" pitchFamily="18" charset="0"/>
              </a:rPr>
              <a:t>元，應依申請農業設施容許使用之種類細目之數量為計算基準。</a:t>
            </a:r>
          </a:p>
        </p:txBody>
      </p:sp>
      <p:sp>
        <p:nvSpPr>
          <p:cNvPr id="10" name="Rectangle 9"/>
          <p:cNvSpPr>
            <a:spLocks noChangeArrowheads="1"/>
          </p:cNvSpPr>
          <p:nvPr/>
        </p:nvSpPr>
        <p:spPr bwMode="auto">
          <a:xfrm>
            <a:off x="827619" y="5229200"/>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2</a:t>
            </a:r>
            <a:endParaRPr lang="zh-TW" altLang="en-US" sz="2800" dirty="0">
              <a:solidFill>
                <a:srgbClr val="006600"/>
              </a:solidFill>
            </a:endParaRPr>
          </a:p>
        </p:txBody>
      </p:sp>
      <p:sp>
        <p:nvSpPr>
          <p:cNvPr id="11" name="矩形 10"/>
          <p:cNvSpPr/>
          <p:nvPr/>
        </p:nvSpPr>
        <p:spPr>
          <a:xfrm>
            <a:off x="2214585" y="5200238"/>
            <a:ext cx="6390456" cy="1200329"/>
          </a:xfrm>
          <a:prstGeom prst="rect">
            <a:avLst/>
          </a:prstGeom>
        </p:spPr>
        <p:txBody>
          <a:bodyPr wrap="square">
            <a:spAutoFit/>
          </a:bodyPr>
          <a:lstStyle/>
          <a:p>
            <a:pPr marL="268288" indent="-268288"/>
            <a:r>
              <a:rPr kumimoji="0" lang="zh-TW" altLang="en-US" b="1" dirty="0">
                <a:solidFill>
                  <a:srgbClr val="00007D"/>
                </a:solidFill>
                <a:ea typeface="標楷體" pitchFamily="65" charset="-120"/>
                <a:cs typeface="Times New Roman" panose="02020603050405020304" pitchFamily="18" charset="0"/>
              </a:rPr>
              <a:t>＊申請補發其收費標準得參照農業用地作農業使用認定及核發證明辦法第</a:t>
            </a:r>
            <a:r>
              <a:rPr kumimoji="0" lang="en-US" altLang="zh-TW" b="1" dirty="0">
                <a:solidFill>
                  <a:srgbClr val="00007D"/>
                </a:solidFill>
                <a:ea typeface="標楷體" pitchFamily="65" charset="-120"/>
                <a:cs typeface="Times New Roman" panose="02020603050405020304" pitchFamily="18" charset="0"/>
              </a:rPr>
              <a:t>14</a:t>
            </a:r>
            <a:r>
              <a:rPr kumimoji="0" lang="zh-TW" altLang="en-US" b="1" dirty="0">
                <a:solidFill>
                  <a:srgbClr val="00007D"/>
                </a:solidFill>
                <a:ea typeface="標楷體" pitchFamily="65" charset="-120"/>
                <a:cs typeface="Times New Roman" panose="02020603050405020304" pitchFamily="18" charset="0"/>
              </a:rPr>
              <a:t>條第</a:t>
            </a:r>
            <a:r>
              <a:rPr kumimoji="0" lang="en-US" altLang="zh-TW" b="1" dirty="0">
                <a:solidFill>
                  <a:srgbClr val="00007D"/>
                </a:solidFill>
                <a:ea typeface="標楷體" pitchFamily="65" charset="-120"/>
                <a:cs typeface="Times New Roman" panose="02020603050405020304" pitchFamily="18" charset="0"/>
              </a:rPr>
              <a:t>2</a:t>
            </a:r>
            <a:r>
              <a:rPr kumimoji="0" lang="zh-TW" altLang="en-US" b="1" dirty="0">
                <a:solidFill>
                  <a:srgbClr val="00007D"/>
                </a:solidFill>
                <a:ea typeface="標楷體" pitchFamily="65" charset="-120"/>
                <a:cs typeface="Times New Roman" panose="02020603050405020304" pitchFamily="18" charset="0"/>
              </a:rPr>
              <a:t>項之規定，每一份以新臺幣</a:t>
            </a:r>
            <a:r>
              <a:rPr kumimoji="0" lang="en-US" altLang="zh-TW" b="1" dirty="0">
                <a:solidFill>
                  <a:srgbClr val="00007D"/>
                </a:solidFill>
                <a:ea typeface="標楷體" pitchFamily="65" charset="-120"/>
                <a:cs typeface="Times New Roman" panose="02020603050405020304" pitchFamily="18" charset="0"/>
              </a:rPr>
              <a:t>100</a:t>
            </a:r>
            <a:r>
              <a:rPr kumimoji="0" lang="zh-TW" altLang="en-US" b="1" dirty="0">
                <a:solidFill>
                  <a:srgbClr val="00007D"/>
                </a:solidFill>
                <a:ea typeface="標楷體" pitchFamily="65" charset="-120"/>
                <a:cs typeface="Times New Roman" panose="02020603050405020304" pitchFamily="18" charset="0"/>
              </a:rPr>
              <a:t>元計算之。</a:t>
            </a:r>
          </a:p>
        </p:txBody>
      </p:sp>
    </p:spTree>
    <p:extLst>
      <p:ext uri="{BB962C8B-B14F-4D97-AF65-F5344CB8AC3E}">
        <p14:creationId xmlns:p14="http://schemas.microsoft.com/office/powerpoint/2010/main" val="21966311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5" descr="a18"/>
          <p:cNvPicPr>
            <a:picLocks noChangeAspect="1" noChangeArrowheads="1"/>
          </p:cNvPicPr>
          <p:nvPr/>
        </p:nvPicPr>
        <p:blipFill>
          <a:blip r:embed="rId2">
            <a:lum bright="24000" contrast="6000"/>
          </a:blip>
          <a:srcRect/>
          <a:stretch>
            <a:fillRect/>
          </a:stretch>
        </p:blipFill>
        <p:spPr bwMode="auto">
          <a:xfrm>
            <a:off x="0" y="0"/>
            <a:ext cx="9144000" cy="6858000"/>
          </a:xfrm>
          <a:prstGeom prst="rect">
            <a:avLst/>
          </a:prstGeom>
          <a:noFill/>
          <a:ln w="9525">
            <a:noFill/>
            <a:miter lim="800000"/>
            <a:headEnd/>
            <a:tailEnd/>
          </a:ln>
        </p:spPr>
      </p:pic>
      <p:sp>
        <p:nvSpPr>
          <p:cNvPr id="93186" name="矩形 25601"/>
          <p:cNvSpPr>
            <a:spLocks/>
          </p:cNvSpPr>
          <p:nvPr/>
        </p:nvSpPr>
        <p:spPr bwMode="auto">
          <a:xfrm>
            <a:off x="0" y="2492375"/>
            <a:ext cx="9153525" cy="1008063"/>
          </a:xfrm>
          <a:prstGeom prst="rect">
            <a:avLst/>
          </a:prstGeom>
          <a:noFill/>
          <a:ln w="9525">
            <a:noFill/>
            <a:miter lim="800000"/>
            <a:headEnd/>
            <a:tailEnd/>
          </a:ln>
        </p:spPr>
        <p:txBody>
          <a:bodyPr/>
          <a:lstStyle/>
          <a:p>
            <a:pPr algn="ctr" eaLnBrk="0" hangingPunct="0"/>
            <a:r>
              <a:rPr lang="en-US" altLang="en-US" sz="5900" b="1">
                <a:solidFill>
                  <a:srgbClr val="0000FF"/>
                </a:solidFill>
                <a:latin typeface="微軟正黑體" pitchFamily="34" charset="-120"/>
                <a:ea typeface="微軟正黑體" pitchFamily="34" charset="-120"/>
              </a:rPr>
              <a:t>簡</a:t>
            </a:r>
            <a:r>
              <a:rPr lang="zh-TW" altLang="en-US" sz="5900" b="1">
                <a:solidFill>
                  <a:srgbClr val="0000FF"/>
                </a:solidFill>
                <a:latin typeface="微軟正黑體" pitchFamily="34" charset="-120"/>
                <a:ea typeface="微軟正黑體" pitchFamily="34" charset="-120"/>
              </a:rPr>
              <a:t> </a:t>
            </a:r>
            <a:r>
              <a:rPr lang="en-US" altLang="en-US" sz="5900" b="1">
                <a:solidFill>
                  <a:srgbClr val="0000FF"/>
                </a:solidFill>
                <a:latin typeface="微軟正黑體" pitchFamily="34" charset="-120"/>
                <a:ea typeface="微軟正黑體" pitchFamily="34" charset="-120"/>
              </a:rPr>
              <a:t>報</a:t>
            </a:r>
            <a:r>
              <a:rPr lang="zh-TW" altLang="en-US" sz="5900" b="1">
                <a:solidFill>
                  <a:srgbClr val="0000FF"/>
                </a:solidFill>
                <a:latin typeface="微軟正黑體" pitchFamily="34" charset="-120"/>
                <a:ea typeface="微軟正黑體" pitchFamily="34" charset="-120"/>
              </a:rPr>
              <a:t> </a:t>
            </a:r>
            <a:r>
              <a:rPr lang="en-US" altLang="en-US" sz="5900" b="1">
                <a:solidFill>
                  <a:srgbClr val="0000FF"/>
                </a:solidFill>
                <a:latin typeface="微軟正黑體" pitchFamily="34" charset="-120"/>
                <a:ea typeface="微軟正黑體" pitchFamily="34" charset="-120"/>
              </a:rPr>
              <a:t>結</a:t>
            </a:r>
            <a:r>
              <a:rPr lang="zh-TW" altLang="en-US" sz="5900" b="1">
                <a:solidFill>
                  <a:srgbClr val="0000FF"/>
                </a:solidFill>
                <a:latin typeface="微軟正黑體" pitchFamily="34" charset="-120"/>
                <a:ea typeface="微軟正黑體" pitchFamily="34" charset="-120"/>
              </a:rPr>
              <a:t> </a:t>
            </a:r>
            <a:r>
              <a:rPr lang="en-US" altLang="en-US" sz="5900" b="1">
                <a:solidFill>
                  <a:srgbClr val="0000FF"/>
                </a:solidFill>
                <a:latin typeface="微軟正黑體" pitchFamily="34" charset="-120"/>
                <a:ea typeface="微軟正黑體" pitchFamily="34" charset="-120"/>
              </a:rPr>
              <a:t>束  </a:t>
            </a:r>
          </a:p>
        </p:txBody>
      </p:sp>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76</a:t>
            </a:fld>
            <a:endParaRPr lang="en-US" altLang="zh-TW"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BD14718_"/>
          <p:cNvPicPr>
            <a:picLocks noChangeAspect="1" noChangeArrowheads="1"/>
          </p:cNvPicPr>
          <p:nvPr/>
        </p:nvPicPr>
        <p:blipFill>
          <a:blip r:embed="rId2"/>
          <a:srcRect/>
          <a:stretch>
            <a:fillRect/>
          </a:stretch>
        </p:blipFill>
        <p:spPr bwMode="auto">
          <a:xfrm>
            <a:off x="251521" y="788870"/>
            <a:ext cx="8712964" cy="119850"/>
          </a:xfrm>
          <a:prstGeom prst="rect">
            <a:avLst/>
          </a:prstGeom>
          <a:noFill/>
          <a:ln w="9525">
            <a:noFill/>
            <a:miter lim="800000"/>
            <a:headEnd/>
            <a:tailEnd/>
          </a:ln>
        </p:spPr>
      </p:pic>
      <p:sp>
        <p:nvSpPr>
          <p:cNvPr id="2" name="矩形 1"/>
          <p:cNvSpPr/>
          <p:nvPr/>
        </p:nvSpPr>
        <p:spPr>
          <a:xfrm>
            <a:off x="435744" y="188640"/>
            <a:ext cx="2852063" cy="492443"/>
          </a:xfrm>
          <a:prstGeom prst="rect">
            <a:avLst/>
          </a:prstGeom>
        </p:spPr>
        <p:txBody>
          <a:bodyPr wrap="none">
            <a:spAutoFit/>
          </a:bodyPr>
          <a:lstStyle/>
          <a:p>
            <a:pPr algn="ctr"/>
            <a:r>
              <a:rPr lang="zh-TW" altLang="en-US" sz="2600" b="1" dirty="0">
                <a:solidFill>
                  <a:srgbClr val="0000CC"/>
                </a:solidFill>
                <a:latin typeface="微軟正黑體" panose="020B0604030504040204" pitchFamily="34" charset="-120"/>
                <a:ea typeface="微軟正黑體" panose="020B0604030504040204" pitchFamily="34" charset="-120"/>
                <a:cs typeface="+mj-cs"/>
              </a:rPr>
              <a:t>附錄    審查簽辦單</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908719"/>
            <a:ext cx="7920682" cy="5915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134A2387-EBFD-423B-9A2C-CAFA9904E6D7}" type="slidenum">
              <a:rPr lang="en-US" altLang="zh-TW" smtClean="0"/>
              <a:pPr>
                <a:defRPr/>
              </a:pPr>
              <a:t>77</a:t>
            </a:fld>
            <a:endParaRPr lang="en-US" altLang="zh-TW" dirty="0"/>
          </a:p>
        </p:txBody>
      </p:sp>
    </p:spTree>
    <p:extLst>
      <p:ext uri="{BB962C8B-B14F-4D97-AF65-F5344CB8AC3E}">
        <p14:creationId xmlns:p14="http://schemas.microsoft.com/office/powerpoint/2010/main" val="10538061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16633"/>
            <a:ext cx="7992888" cy="2376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2420888"/>
            <a:ext cx="7776864" cy="4365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78</a:t>
            </a:fld>
            <a:endParaRPr lang="en-US" altLang="zh-TW" dirty="0"/>
          </a:p>
        </p:txBody>
      </p:sp>
    </p:spTree>
    <p:extLst>
      <p:ext uri="{BB962C8B-B14F-4D97-AF65-F5344CB8AC3E}">
        <p14:creationId xmlns:p14="http://schemas.microsoft.com/office/powerpoint/2010/main" val="298601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611560" y="188664"/>
            <a:ext cx="8135938" cy="2808288"/>
          </a:xfrm>
          <a:ln w="19050">
            <a:solidFill>
              <a:schemeClr val="tx1"/>
            </a:solidFill>
          </a:ln>
        </p:spPr>
        <p:txBody>
          <a:bodyPr/>
          <a:lstStyle/>
          <a:p>
            <a:pPr marL="0" indent="0" algn="just" eaLnBrk="1" hangingPunct="1">
              <a:spcBef>
                <a:spcPts val="600"/>
              </a:spcBef>
              <a:buClr>
                <a:srgbClr val="FF3300"/>
              </a:buClr>
              <a:buSzTx/>
              <a:buNone/>
            </a:pPr>
            <a:r>
              <a:rPr lang="zh-TW" altLang="en-US" sz="2400" b="1" dirty="0">
                <a:solidFill>
                  <a:srgbClr val="0000FF"/>
                </a:solidFill>
                <a:latin typeface="標楷體" pitchFamily="65" charset="-120"/>
                <a:ea typeface="標楷體" pitchFamily="65" charset="-120"/>
              </a:rPr>
              <a:t>農業發展條例第八條之一</a:t>
            </a:r>
            <a:endParaRPr lang="en-US" altLang="zh-TW" sz="2400" b="1" u="sng" dirty="0">
              <a:solidFill>
                <a:srgbClr val="000000"/>
              </a:solidFill>
              <a:latin typeface="Times New Roman" panose="02020603050405020304" pitchFamily="18" charset="0"/>
              <a:ea typeface="標楷體" pitchFamily="65" charset="-120"/>
              <a:cs typeface="Times New Roman" panose="02020603050405020304" pitchFamily="18" charset="0"/>
            </a:endParaRPr>
          </a:p>
          <a:p>
            <a:pPr marL="0" indent="0" algn="just" eaLnBrk="1" hangingPunct="1">
              <a:spcBef>
                <a:spcPts val="600"/>
              </a:spcBef>
              <a:buClr>
                <a:srgbClr val="FF3300"/>
              </a:buClr>
              <a:buSzTx/>
              <a:buNone/>
            </a:pPr>
            <a:r>
              <a:rPr lang="zh-TW" altLang="en-US" sz="2400" b="1" u="sng" dirty="0">
                <a:solidFill>
                  <a:srgbClr val="000000"/>
                </a:solidFill>
                <a:latin typeface="Times New Roman" panose="02020603050405020304" pitchFamily="18" charset="0"/>
                <a:ea typeface="標楷體" pitchFamily="65" charset="-120"/>
                <a:cs typeface="Times New Roman" panose="02020603050405020304" pitchFamily="18" charset="0"/>
              </a:rPr>
              <a:t>農業用地上</a:t>
            </a:r>
            <a:r>
              <a:rPr lang="zh-TW" altLang="en-US" sz="2400" b="1" u="sng" dirty="0">
                <a:latin typeface="Times New Roman" panose="02020603050405020304" pitchFamily="18" charset="0"/>
                <a:ea typeface="標楷體" pitchFamily="65" charset="-120"/>
                <a:cs typeface="Times New Roman" panose="02020603050405020304" pitchFamily="18" charset="0"/>
              </a:rPr>
              <a:t>興建有固定基礎之農業設施，應先申請農業設施之容許使用，並依法申請建築執照。</a:t>
            </a:r>
            <a:r>
              <a:rPr lang="zh-TW" altLang="en-US" sz="2400" b="1" dirty="0">
                <a:latin typeface="Times New Roman" panose="02020603050405020304" pitchFamily="18" charset="0"/>
                <a:ea typeface="標楷體" pitchFamily="65" charset="-120"/>
                <a:cs typeface="Times New Roman" panose="02020603050405020304" pitchFamily="18" charset="0"/>
              </a:rPr>
              <a:t>但農業設施面積在</a:t>
            </a:r>
            <a:r>
              <a:rPr lang="en-US" altLang="zh-TW" sz="2400" b="1" dirty="0">
                <a:solidFill>
                  <a:srgbClr val="FF0000"/>
                </a:solidFill>
                <a:latin typeface="Times New Roman" panose="02020603050405020304" pitchFamily="18" charset="0"/>
                <a:ea typeface="標楷體" pitchFamily="65" charset="-120"/>
                <a:cs typeface="Times New Roman" panose="02020603050405020304" pitchFamily="18" charset="0"/>
              </a:rPr>
              <a:t>45</a:t>
            </a:r>
            <a:r>
              <a:rPr lang="zh-TW" altLang="en-US" sz="2400" b="1" dirty="0">
                <a:solidFill>
                  <a:srgbClr val="FF0000"/>
                </a:solidFill>
                <a:latin typeface="Times New Roman" panose="02020603050405020304" pitchFamily="18" charset="0"/>
                <a:ea typeface="標楷體" pitchFamily="65" charset="-120"/>
                <a:cs typeface="Times New Roman" panose="02020603050405020304" pitchFamily="18" charset="0"/>
              </a:rPr>
              <a:t>平方公尺</a:t>
            </a:r>
            <a:r>
              <a:rPr lang="zh-TW" altLang="en-US" sz="2400" b="1" dirty="0">
                <a:latin typeface="Times New Roman" panose="02020603050405020304" pitchFamily="18" charset="0"/>
                <a:ea typeface="標楷體" pitchFamily="65" charset="-120"/>
                <a:cs typeface="Times New Roman" panose="02020603050405020304" pitchFamily="18" charset="0"/>
              </a:rPr>
              <a:t>以下，且屬</a:t>
            </a:r>
            <a:r>
              <a:rPr lang="en-US" altLang="zh-TW" sz="2400" b="1" dirty="0">
                <a:solidFill>
                  <a:srgbClr val="FF0000"/>
                </a:solidFill>
                <a:latin typeface="Times New Roman" panose="02020603050405020304" pitchFamily="18" charset="0"/>
                <a:ea typeface="標楷體" pitchFamily="65" charset="-120"/>
                <a:cs typeface="Times New Roman" panose="02020603050405020304" pitchFamily="18" charset="0"/>
              </a:rPr>
              <a:t>1</a:t>
            </a:r>
            <a:r>
              <a:rPr lang="zh-TW" altLang="en-US" sz="2400" b="1" dirty="0">
                <a:solidFill>
                  <a:srgbClr val="FF0000"/>
                </a:solidFill>
                <a:latin typeface="Times New Roman" panose="02020603050405020304" pitchFamily="18" charset="0"/>
                <a:ea typeface="標楷體" pitchFamily="65" charset="-120"/>
                <a:cs typeface="Times New Roman" panose="02020603050405020304" pitchFamily="18" charset="0"/>
              </a:rPr>
              <a:t>層樓</a:t>
            </a:r>
            <a:r>
              <a:rPr lang="zh-TW" altLang="en-US" sz="2400" b="1" dirty="0">
                <a:latin typeface="Times New Roman" panose="02020603050405020304" pitchFamily="18" charset="0"/>
                <a:ea typeface="標楷體" pitchFamily="65" charset="-120"/>
                <a:cs typeface="Times New Roman" panose="02020603050405020304" pitchFamily="18" charset="0"/>
              </a:rPr>
              <a:t>之建築者，免申請建築執照。本</a:t>
            </a:r>
            <a:r>
              <a:rPr lang="zh-TW" altLang="en-US" sz="2400" b="1" dirty="0">
                <a:solidFill>
                  <a:srgbClr val="000000"/>
                </a:solidFill>
                <a:latin typeface="Times New Roman" panose="02020603050405020304" pitchFamily="18" charset="0"/>
                <a:ea typeface="標楷體" pitchFamily="65" charset="-120"/>
                <a:cs typeface="Times New Roman" panose="02020603050405020304" pitchFamily="18" charset="0"/>
              </a:rPr>
              <a:t>條例</a:t>
            </a:r>
            <a:r>
              <a:rPr lang="en-US" altLang="zh-TW" sz="2400" b="1" baseline="30000" dirty="0">
                <a:solidFill>
                  <a:srgbClr val="000000"/>
                </a:solidFill>
                <a:latin typeface="Times New Roman" panose="02020603050405020304" pitchFamily="18" charset="0"/>
                <a:ea typeface="標楷體" pitchFamily="65" charset="-120"/>
                <a:cs typeface="Times New Roman" panose="02020603050405020304" pitchFamily="18" charset="0"/>
              </a:rPr>
              <a:t>1.</a:t>
            </a:r>
            <a:r>
              <a:rPr lang="zh-TW" altLang="en-US" sz="2400" b="1" dirty="0">
                <a:solidFill>
                  <a:srgbClr val="FF0000"/>
                </a:solidFill>
                <a:latin typeface="Times New Roman" panose="02020603050405020304" pitchFamily="18" charset="0"/>
                <a:ea typeface="標楷體" pitchFamily="65" charset="-120"/>
                <a:cs typeface="Times New Roman" panose="02020603050405020304" pitchFamily="18" charset="0"/>
              </a:rPr>
              <a:t>中華民國</a:t>
            </a:r>
            <a:r>
              <a:rPr lang="en-US" altLang="zh-TW" sz="2400" b="1" dirty="0">
                <a:solidFill>
                  <a:srgbClr val="FF0000"/>
                </a:solidFill>
                <a:latin typeface="Times New Roman" panose="02020603050405020304" pitchFamily="18" charset="0"/>
                <a:ea typeface="標楷體" pitchFamily="65" charset="-120"/>
                <a:cs typeface="Times New Roman" panose="02020603050405020304" pitchFamily="18" charset="0"/>
              </a:rPr>
              <a:t>92</a:t>
            </a:r>
            <a:r>
              <a:rPr lang="zh-TW" altLang="en-US" sz="2400" b="1" dirty="0">
                <a:solidFill>
                  <a:srgbClr val="FF0000"/>
                </a:solidFill>
                <a:latin typeface="Times New Roman" panose="02020603050405020304" pitchFamily="18" charset="0"/>
                <a:ea typeface="標楷體" pitchFamily="65" charset="-120"/>
                <a:cs typeface="Times New Roman" panose="02020603050405020304" pitchFamily="18" charset="0"/>
              </a:rPr>
              <a:t>年</a:t>
            </a:r>
            <a:r>
              <a:rPr lang="en-US" altLang="zh-TW" sz="2400" b="1" dirty="0">
                <a:solidFill>
                  <a:srgbClr val="FF0000"/>
                </a:solidFill>
                <a:latin typeface="Times New Roman" panose="02020603050405020304" pitchFamily="18" charset="0"/>
                <a:ea typeface="標楷體" pitchFamily="65" charset="-120"/>
                <a:cs typeface="Times New Roman" panose="02020603050405020304" pitchFamily="18" charset="0"/>
              </a:rPr>
              <a:t>1</a:t>
            </a:r>
            <a:r>
              <a:rPr lang="zh-TW" altLang="en-US" sz="2400" b="1" dirty="0">
                <a:solidFill>
                  <a:srgbClr val="FF0000"/>
                </a:solidFill>
                <a:latin typeface="Times New Roman" panose="02020603050405020304" pitchFamily="18" charset="0"/>
                <a:ea typeface="標楷體" pitchFamily="65" charset="-120"/>
                <a:cs typeface="Times New Roman" panose="02020603050405020304" pitchFamily="18" charset="0"/>
              </a:rPr>
              <a:t>月</a:t>
            </a:r>
            <a:r>
              <a:rPr lang="en-US" altLang="zh-TW" sz="2400" b="1" dirty="0">
                <a:solidFill>
                  <a:srgbClr val="FF0000"/>
                </a:solidFill>
                <a:latin typeface="Times New Roman" panose="02020603050405020304" pitchFamily="18" charset="0"/>
                <a:ea typeface="標楷體" pitchFamily="65" charset="-120"/>
                <a:cs typeface="Times New Roman" panose="02020603050405020304" pitchFamily="18" charset="0"/>
              </a:rPr>
              <a:t>13</a:t>
            </a:r>
            <a:r>
              <a:rPr lang="zh-TW" altLang="en-US" sz="2400" b="1" dirty="0">
                <a:solidFill>
                  <a:srgbClr val="FF0000"/>
                </a:solidFill>
                <a:latin typeface="Times New Roman" panose="02020603050405020304" pitchFamily="18" charset="0"/>
                <a:ea typeface="標楷體" pitchFamily="65" charset="-120"/>
                <a:cs typeface="Times New Roman" panose="02020603050405020304" pitchFamily="18" charset="0"/>
              </a:rPr>
              <a:t>日修正施行前，已興建</a:t>
            </a:r>
            <a:r>
              <a:rPr lang="zh-TW" altLang="en-US" sz="2400" b="1" dirty="0">
                <a:latin typeface="Times New Roman" panose="02020603050405020304" pitchFamily="18" charset="0"/>
                <a:ea typeface="標楷體" pitchFamily="65" charset="-120"/>
                <a:cs typeface="Times New Roman" panose="02020603050405020304" pitchFamily="18" charset="0"/>
              </a:rPr>
              <a:t>有固定基礎之農業設施， </a:t>
            </a:r>
            <a:r>
              <a:rPr lang="en-US" altLang="zh-TW" sz="2400" b="1" baseline="30000" dirty="0">
                <a:latin typeface="Times New Roman" panose="02020603050405020304" pitchFamily="18" charset="0"/>
                <a:ea typeface="標楷體" pitchFamily="65" charset="-120"/>
                <a:cs typeface="Times New Roman" panose="02020603050405020304" pitchFamily="18" charset="0"/>
              </a:rPr>
              <a:t>2.</a:t>
            </a:r>
            <a:r>
              <a:rPr lang="zh-TW" altLang="en-US" sz="2400" b="1" dirty="0">
                <a:latin typeface="Times New Roman" panose="02020603050405020304" pitchFamily="18" charset="0"/>
                <a:ea typeface="標楷體" pitchFamily="65" charset="-120"/>
                <a:cs typeface="Times New Roman" panose="02020603050405020304" pitchFamily="18" charset="0"/>
              </a:rPr>
              <a:t>面積在</a:t>
            </a:r>
            <a:r>
              <a:rPr lang="en-US" altLang="zh-TW" sz="2400" b="1" dirty="0">
                <a:solidFill>
                  <a:srgbClr val="FF0000"/>
                </a:solidFill>
                <a:latin typeface="Times New Roman" panose="02020603050405020304" pitchFamily="18" charset="0"/>
                <a:ea typeface="標楷體" pitchFamily="65" charset="-120"/>
                <a:cs typeface="Times New Roman" panose="02020603050405020304" pitchFamily="18" charset="0"/>
              </a:rPr>
              <a:t>250</a:t>
            </a:r>
            <a:r>
              <a:rPr lang="zh-TW" altLang="en-US" sz="2400" b="1" dirty="0">
                <a:solidFill>
                  <a:srgbClr val="FF0000"/>
                </a:solidFill>
                <a:latin typeface="Times New Roman" panose="02020603050405020304" pitchFamily="18" charset="0"/>
                <a:ea typeface="標楷體" pitchFamily="65" charset="-120"/>
                <a:cs typeface="Times New Roman" panose="02020603050405020304" pitchFamily="18" charset="0"/>
              </a:rPr>
              <a:t>平方公尺以下</a:t>
            </a:r>
            <a:r>
              <a:rPr lang="zh-TW" altLang="en-US" sz="2400" b="1" dirty="0">
                <a:latin typeface="Times New Roman" panose="02020603050405020304" pitchFamily="18" charset="0"/>
                <a:ea typeface="標楷體" pitchFamily="65" charset="-120"/>
                <a:cs typeface="Times New Roman" panose="02020603050405020304" pitchFamily="18" charset="0"/>
              </a:rPr>
              <a:t>而</a:t>
            </a:r>
            <a:r>
              <a:rPr lang="en-US" altLang="zh-TW" sz="2400" b="1" baseline="30000" dirty="0">
                <a:latin typeface="Times New Roman" panose="02020603050405020304" pitchFamily="18" charset="0"/>
                <a:ea typeface="標楷體" pitchFamily="65" charset="-120"/>
                <a:cs typeface="Times New Roman" panose="02020603050405020304" pitchFamily="18" charset="0"/>
              </a:rPr>
              <a:t>3</a:t>
            </a:r>
            <a:r>
              <a:rPr lang="en-US" altLang="zh-TW" sz="2400" b="1" baseline="30000" dirty="0">
                <a:solidFill>
                  <a:schemeClr val="tx2"/>
                </a:solidFill>
                <a:latin typeface="Times New Roman" panose="02020603050405020304" pitchFamily="18" charset="0"/>
                <a:ea typeface="標楷體" pitchFamily="65" charset="-120"/>
                <a:cs typeface="Times New Roman" panose="02020603050405020304" pitchFamily="18" charset="0"/>
              </a:rPr>
              <a:t>.</a:t>
            </a:r>
            <a:r>
              <a:rPr lang="zh-TW" altLang="en-US" sz="2400" b="1" dirty="0">
                <a:solidFill>
                  <a:srgbClr val="FF0000"/>
                </a:solidFill>
                <a:latin typeface="Times New Roman" panose="02020603050405020304" pitchFamily="18" charset="0"/>
                <a:ea typeface="標楷體" pitchFamily="65" charset="-120"/>
                <a:cs typeface="Times New Roman" panose="02020603050405020304" pitchFamily="18" charset="0"/>
              </a:rPr>
              <a:t>無安全顧慮</a:t>
            </a:r>
            <a:r>
              <a:rPr lang="zh-TW" altLang="en-US" sz="2400" b="1" dirty="0">
                <a:latin typeface="Times New Roman" panose="02020603050405020304" pitchFamily="18" charset="0"/>
                <a:ea typeface="標楷體" pitchFamily="65" charset="-120"/>
                <a:cs typeface="Times New Roman" panose="02020603050405020304" pitchFamily="18" charset="0"/>
              </a:rPr>
              <a:t>者，得</a:t>
            </a:r>
            <a:r>
              <a:rPr lang="zh-TW" altLang="en-US" sz="2400" b="1" u="sng" dirty="0">
                <a:solidFill>
                  <a:srgbClr val="FF0000"/>
                </a:solidFill>
                <a:latin typeface="Times New Roman" panose="02020603050405020304" pitchFamily="18" charset="0"/>
                <a:ea typeface="標楷體" pitchFamily="65" charset="-120"/>
                <a:cs typeface="Times New Roman" panose="02020603050405020304" pitchFamily="18" charset="0"/>
              </a:rPr>
              <a:t>免申請建築執照</a:t>
            </a:r>
            <a:r>
              <a:rPr lang="zh-TW" altLang="en-US" sz="2400" b="1" dirty="0">
                <a:solidFill>
                  <a:schemeClr val="tx2"/>
                </a:solidFill>
                <a:latin typeface="Times New Roman" panose="02020603050405020304" pitchFamily="18" charset="0"/>
                <a:ea typeface="標楷體" pitchFamily="65" charset="-120"/>
                <a:cs typeface="Times New Roman" panose="02020603050405020304" pitchFamily="18" charset="0"/>
              </a:rPr>
              <a:t>。</a:t>
            </a:r>
            <a:r>
              <a:rPr lang="zh-TW" altLang="en-US" sz="2000" b="1" dirty="0">
                <a:solidFill>
                  <a:srgbClr val="000000"/>
                </a:solidFill>
                <a:latin typeface="Times New Roman" panose="02020603050405020304" pitchFamily="18" charset="0"/>
                <a:ea typeface="標楷體" pitchFamily="65" charset="-120"/>
                <a:cs typeface="Times New Roman" panose="02020603050405020304" pitchFamily="18" charset="0"/>
              </a:rPr>
              <a:t>（第</a:t>
            </a:r>
            <a:r>
              <a:rPr lang="en-US" altLang="zh-TW" sz="2000" b="1" dirty="0">
                <a:solidFill>
                  <a:srgbClr val="000000"/>
                </a:solidFill>
                <a:latin typeface="Times New Roman" panose="02020603050405020304" pitchFamily="18" charset="0"/>
                <a:ea typeface="標楷體" pitchFamily="65" charset="-120"/>
                <a:cs typeface="Times New Roman" panose="02020603050405020304" pitchFamily="18" charset="0"/>
              </a:rPr>
              <a:t>2</a:t>
            </a:r>
            <a:r>
              <a:rPr lang="zh-TW" altLang="en-US" sz="2000" b="1" dirty="0">
                <a:solidFill>
                  <a:srgbClr val="000000"/>
                </a:solidFill>
                <a:latin typeface="Times New Roman" panose="02020603050405020304" pitchFamily="18" charset="0"/>
                <a:ea typeface="標楷體" pitchFamily="65" charset="-120"/>
                <a:cs typeface="Times New Roman" panose="02020603050405020304" pitchFamily="18" charset="0"/>
              </a:rPr>
              <a:t>項）</a:t>
            </a:r>
            <a:endParaRPr lang="en-US" altLang="zh-TW" sz="2000" b="1" dirty="0">
              <a:solidFill>
                <a:schemeClr val="tx2"/>
              </a:solidFill>
              <a:latin typeface="Times New Roman" panose="02020603050405020304" pitchFamily="18" charset="0"/>
              <a:ea typeface="標楷體" pitchFamily="65" charset="-120"/>
              <a:cs typeface="Times New Roman" panose="02020603050405020304" pitchFamily="18" charset="0"/>
            </a:endParaRPr>
          </a:p>
          <a:p>
            <a:pPr marL="449263" indent="-449263" algn="just" eaLnBrk="1" hangingPunct="1">
              <a:buFont typeface="Wingdings" pitchFamily="2" charset="2"/>
              <a:buNone/>
            </a:pPr>
            <a:endParaRPr lang="en-US" altLang="zh-TW" sz="2400" b="1" dirty="0">
              <a:latin typeface="標楷體" pitchFamily="65" charset="-120"/>
              <a:ea typeface="標楷體" pitchFamily="65" charset="-120"/>
            </a:endParaRPr>
          </a:p>
        </p:txBody>
      </p:sp>
      <p:sp>
        <p:nvSpPr>
          <p:cNvPr id="23555" name="Rectangle 3"/>
          <p:cNvSpPr>
            <a:spLocks noChangeArrowheads="1"/>
          </p:cNvSpPr>
          <p:nvPr/>
        </p:nvSpPr>
        <p:spPr bwMode="auto">
          <a:xfrm>
            <a:off x="622297" y="3102059"/>
            <a:ext cx="8126167" cy="830997"/>
          </a:xfrm>
          <a:prstGeom prst="rect">
            <a:avLst/>
          </a:prstGeom>
          <a:noFill/>
          <a:ln w="9525">
            <a:noFill/>
            <a:miter lim="800000"/>
            <a:headEnd/>
            <a:tailEnd/>
          </a:ln>
        </p:spPr>
        <p:txBody>
          <a:bodyPr wrap="square">
            <a:spAutoFit/>
          </a:bodyPr>
          <a:lstStyle/>
          <a:p>
            <a:pPr marL="355600" lvl="1" indent="-355600" algn="just">
              <a:spcBef>
                <a:spcPts val="600"/>
              </a:spcBef>
            </a:pPr>
            <a:r>
              <a:rPr lang="zh-TW" altLang="en-US" dirty="0">
                <a:solidFill>
                  <a:srgbClr val="006600"/>
                </a:solidFill>
                <a:ea typeface="標楷體" pitchFamily="65" charset="-120"/>
                <a:cs typeface="Times New Roman" pitchFamily="18" charset="0"/>
              </a:rPr>
              <a:t>■</a:t>
            </a:r>
            <a:r>
              <a:rPr lang="zh-TW" altLang="en-US" b="1" dirty="0">
                <a:solidFill>
                  <a:srgbClr val="0000FF"/>
                </a:solidFill>
                <a:ea typeface="標楷體" pitchFamily="65" charset="-120"/>
                <a:cs typeface="Times New Roman" panose="02020603050405020304" pitchFamily="18" charset="0"/>
              </a:rPr>
              <a:t>內政部</a:t>
            </a:r>
            <a:r>
              <a:rPr lang="en-US" altLang="zh-TW" b="1" dirty="0">
                <a:solidFill>
                  <a:srgbClr val="0000FF"/>
                </a:solidFill>
                <a:ea typeface="標楷體" pitchFamily="65" charset="-120"/>
                <a:cs typeface="Times New Roman" panose="02020603050405020304" pitchFamily="18" charset="0"/>
              </a:rPr>
              <a:t>90</a:t>
            </a:r>
            <a:r>
              <a:rPr lang="zh-TW" altLang="en-US" b="1" dirty="0">
                <a:solidFill>
                  <a:srgbClr val="0000FF"/>
                </a:solidFill>
                <a:ea typeface="標楷體" pitchFamily="65" charset="-120"/>
                <a:cs typeface="Times New Roman" panose="02020603050405020304" pitchFamily="18" charset="0"/>
              </a:rPr>
              <a:t>年</a:t>
            </a:r>
            <a:r>
              <a:rPr lang="en-US" altLang="zh-TW" b="1" dirty="0">
                <a:solidFill>
                  <a:srgbClr val="0000FF"/>
                </a:solidFill>
                <a:ea typeface="標楷體" pitchFamily="65" charset="-120"/>
                <a:cs typeface="Times New Roman" panose="02020603050405020304" pitchFamily="18" charset="0"/>
              </a:rPr>
              <a:t>9</a:t>
            </a:r>
            <a:r>
              <a:rPr lang="zh-TW" altLang="en-US" b="1" dirty="0">
                <a:solidFill>
                  <a:srgbClr val="0000FF"/>
                </a:solidFill>
                <a:ea typeface="標楷體" pitchFamily="65" charset="-120"/>
                <a:cs typeface="Times New Roman" panose="02020603050405020304" pitchFamily="18" charset="0"/>
              </a:rPr>
              <a:t>月</a:t>
            </a:r>
            <a:r>
              <a:rPr lang="en-US" altLang="zh-TW" b="1" dirty="0">
                <a:solidFill>
                  <a:srgbClr val="0000FF"/>
                </a:solidFill>
                <a:ea typeface="標楷體" pitchFamily="65" charset="-120"/>
                <a:cs typeface="Times New Roman" panose="02020603050405020304" pitchFamily="18" charset="0"/>
              </a:rPr>
              <a:t>14</a:t>
            </a:r>
            <a:r>
              <a:rPr lang="zh-TW" altLang="en-US" b="1" dirty="0">
                <a:solidFill>
                  <a:srgbClr val="0000FF"/>
                </a:solidFill>
                <a:ea typeface="標楷體" pitchFamily="65" charset="-120"/>
                <a:cs typeface="Times New Roman" panose="02020603050405020304" pitchFamily="18" charset="0"/>
              </a:rPr>
              <a:t>日台</a:t>
            </a:r>
            <a:r>
              <a:rPr lang="en-US" altLang="zh-TW" b="1" dirty="0">
                <a:solidFill>
                  <a:srgbClr val="0000FF"/>
                </a:solidFill>
                <a:ea typeface="標楷體" pitchFamily="65" charset="-120"/>
                <a:cs typeface="Times New Roman" panose="02020603050405020304" pitchFamily="18" charset="0"/>
              </a:rPr>
              <a:t>90</a:t>
            </a:r>
            <a:r>
              <a:rPr lang="zh-TW" altLang="en-US" b="1" dirty="0">
                <a:solidFill>
                  <a:srgbClr val="0000FF"/>
                </a:solidFill>
                <a:ea typeface="標楷體" pitchFamily="65" charset="-120"/>
                <a:cs typeface="Times New Roman" panose="02020603050405020304" pitchFamily="18" charset="0"/>
              </a:rPr>
              <a:t>內營字第</a:t>
            </a:r>
            <a:r>
              <a:rPr lang="en-US" altLang="zh-TW" b="1" dirty="0">
                <a:solidFill>
                  <a:srgbClr val="0000FF"/>
                </a:solidFill>
                <a:ea typeface="標楷體" pitchFamily="65" charset="-120"/>
                <a:cs typeface="Times New Roman" panose="02020603050405020304" pitchFamily="18" charset="0"/>
              </a:rPr>
              <a:t>9012691</a:t>
            </a:r>
            <a:r>
              <a:rPr lang="zh-TW" altLang="en-US" b="1" dirty="0">
                <a:solidFill>
                  <a:srgbClr val="0000FF"/>
                </a:solidFill>
                <a:ea typeface="標楷體" pitchFamily="65" charset="-120"/>
                <a:cs typeface="Times New Roman" panose="02020603050405020304" pitchFamily="18" charset="0"/>
              </a:rPr>
              <a:t>號函釋，如設置</a:t>
            </a:r>
            <a:r>
              <a:rPr lang="en-US" altLang="zh-TW" b="1" dirty="0">
                <a:solidFill>
                  <a:srgbClr val="0000FF"/>
                </a:solidFill>
                <a:ea typeface="標楷體" pitchFamily="65" charset="-120"/>
                <a:cs typeface="Times New Roman" panose="02020603050405020304" pitchFamily="18" charset="0"/>
              </a:rPr>
              <a:t>1</a:t>
            </a:r>
            <a:r>
              <a:rPr lang="zh-TW" altLang="en-US" b="1" dirty="0">
                <a:solidFill>
                  <a:srgbClr val="0000FF"/>
                </a:solidFill>
                <a:ea typeface="標楷體" pitchFamily="65" charset="-120"/>
                <a:cs typeface="Times New Roman" panose="02020603050405020304" pitchFamily="18" charset="0"/>
              </a:rPr>
              <a:t>處以上，其總樓地板面積應合併檢討。</a:t>
            </a:r>
          </a:p>
        </p:txBody>
      </p:sp>
      <p:sp>
        <p:nvSpPr>
          <p:cNvPr id="23557" name="Rectangle 3"/>
          <p:cNvSpPr>
            <a:spLocks noChangeArrowheads="1"/>
          </p:cNvSpPr>
          <p:nvPr/>
        </p:nvSpPr>
        <p:spPr bwMode="auto">
          <a:xfrm>
            <a:off x="611560" y="5099700"/>
            <a:ext cx="8136904" cy="1569660"/>
          </a:xfrm>
          <a:prstGeom prst="rect">
            <a:avLst/>
          </a:prstGeom>
          <a:noFill/>
          <a:ln w="9525">
            <a:noFill/>
            <a:miter lim="800000"/>
            <a:headEnd/>
            <a:tailEnd/>
          </a:ln>
        </p:spPr>
        <p:txBody>
          <a:bodyPr wrap="square">
            <a:spAutoFit/>
          </a:bodyPr>
          <a:lstStyle/>
          <a:p>
            <a:pPr marL="355600" lvl="1" indent="-355600" algn="just">
              <a:spcBef>
                <a:spcPts val="600"/>
              </a:spcBef>
            </a:pPr>
            <a:r>
              <a:rPr lang="zh-TW" altLang="en-US" dirty="0">
                <a:solidFill>
                  <a:srgbClr val="006600"/>
                </a:solidFill>
                <a:ea typeface="標楷體" pitchFamily="65" charset="-120"/>
                <a:cs typeface="Times New Roman" pitchFamily="18" charset="0"/>
              </a:rPr>
              <a:t>■</a:t>
            </a:r>
            <a:r>
              <a:rPr lang="zh-TW" altLang="en-US" b="1" dirty="0">
                <a:solidFill>
                  <a:srgbClr val="0000FF"/>
                </a:solidFill>
                <a:latin typeface="標楷體" pitchFamily="65" charset="-120"/>
                <a:ea typeface="標楷體" pitchFamily="65" charset="-120"/>
              </a:rPr>
              <a:t>農業設施容許使用同意書核准農業設施之興建面積，應與建築相關法令所規定之興建面積一致，即農業設施興建面積之計算方式，應依建築相關法令予以計算，俾利於行政管理及勾稽。</a:t>
            </a:r>
          </a:p>
        </p:txBody>
      </p:sp>
      <p:sp>
        <p:nvSpPr>
          <p:cNvPr id="2" name="投影片編號版面配置區 1"/>
          <p:cNvSpPr>
            <a:spLocks noGrp="1"/>
          </p:cNvSpPr>
          <p:nvPr>
            <p:ph type="sldNum" sz="quarter" idx="12"/>
          </p:nvPr>
        </p:nvSpPr>
        <p:spPr/>
        <p:txBody>
          <a:bodyPr/>
          <a:lstStyle/>
          <a:p>
            <a:pPr>
              <a:defRPr/>
            </a:pPr>
            <a:fld id="{6A1CE729-A07A-4976-ABDF-B03CC4741252}" type="slidenum">
              <a:rPr lang="en-US" altLang="zh-TW" sz="1600" b="0"/>
              <a:pPr>
                <a:defRPr/>
              </a:pPr>
              <a:t>8</a:t>
            </a:fld>
            <a:endParaRPr lang="en-US" altLang="zh-TW" sz="1600" b="0" dirty="0"/>
          </a:p>
        </p:txBody>
      </p:sp>
      <p:sp>
        <p:nvSpPr>
          <p:cNvPr id="8" name="Rectangle 3"/>
          <p:cNvSpPr>
            <a:spLocks noChangeArrowheads="1"/>
          </p:cNvSpPr>
          <p:nvPr/>
        </p:nvSpPr>
        <p:spPr bwMode="auto">
          <a:xfrm>
            <a:off x="616929" y="3884855"/>
            <a:ext cx="8131535" cy="1200329"/>
          </a:xfrm>
          <a:prstGeom prst="rect">
            <a:avLst/>
          </a:prstGeom>
          <a:noFill/>
          <a:ln w="9525">
            <a:noFill/>
            <a:miter lim="800000"/>
            <a:headEnd/>
            <a:tailEnd/>
          </a:ln>
        </p:spPr>
        <p:txBody>
          <a:bodyPr wrap="square">
            <a:spAutoFit/>
          </a:bodyPr>
          <a:lstStyle/>
          <a:p>
            <a:pPr marL="355600" lvl="1" indent="-355600" algn="just">
              <a:spcBef>
                <a:spcPts val="600"/>
              </a:spcBef>
            </a:pPr>
            <a:r>
              <a:rPr lang="zh-TW" altLang="en-US" dirty="0">
                <a:solidFill>
                  <a:srgbClr val="006600"/>
                </a:solidFill>
                <a:ea typeface="標楷體" pitchFamily="65" charset="-120"/>
                <a:cs typeface="Times New Roman" pitchFamily="18" charset="0"/>
              </a:rPr>
              <a:t>■</a:t>
            </a:r>
            <a:r>
              <a:rPr lang="zh-TW" altLang="en-US" b="1" dirty="0">
                <a:solidFill>
                  <a:srgbClr val="0000FF"/>
                </a:solidFill>
                <a:latin typeface="標楷體" pitchFamily="65" charset="-120"/>
                <a:ea typeface="標楷體" pitchFamily="65" charset="-120"/>
              </a:rPr>
              <a:t>農業設施面積在</a:t>
            </a:r>
            <a:r>
              <a:rPr lang="en-US" altLang="zh-TW" b="1" dirty="0">
                <a:solidFill>
                  <a:srgbClr val="0000FF"/>
                </a:solidFill>
                <a:ea typeface="標楷體" pitchFamily="65" charset="-120"/>
                <a:cs typeface="Times New Roman" panose="02020603050405020304" pitchFamily="18" charset="0"/>
              </a:rPr>
              <a:t>45</a:t>
            </a:r>
            <a:r>
              <a:rPr lang="zh-TW" altLang="en-US" b="1" dirty="0">
                <a:solidFill>
                  <a:srgbClr val="0000FF"/>
                </a:solidFill>
                <a:ea typeface="標楷體" pitchFamily="65" charset="-120"/>
                <a:cs typeface="Times New Roman" panose="02020603050405020304" pitchFamily="18" charset="0"/>
              </a:rPr>
              <a:t>平方公尺以下，且屬</a:t>
            </a:r>
            <a:r>
              <a:rPr lang="en-US" altLang="zh-TW" b="1" dirty="0">
                <a:solidFill>
                  <a:srgbClr val="0000FF"/>
                </a:solidFill>
                <a:ea typeface="標楷體" pitchFamily="65" charset="-120"/>
                <a:cs typeface="Times New Roman" panose="02020603050405020304" pitchFamily="18" charset="0"/>
              </a:rPr>
              <a:t>1</a:t>
            </a:r>
            <a:r>
              <a:rPr lang="zh-TW" altLang="en-US" b="1" dirty="0">
                <a:solidFill>
                  <a:srgbClr val="0000FF"/>
                </a:solidFill>
                <a:ea typeface="標楷體" pitchFamily="65" charset="-120"/>
                <a:cs typeface="Times New Roman" panose="02020603050405020304" pitchFamily="18" charset="0"/>
              </a:rPr>
              <a:t>層樓</a:t>
            </a:r>
            <a:r>
              <a:rPr lang="zh-TW" altLang="en-US" b="1" dirty="0">
                <a:solidFill>
                  <a:srgbClr val="0000FF"/>
                </a:solidFill>
                <a:latin typeface="標楷體" pitchFamily="65" charset="-120"/>
                <a:ea typeface="標楷體" pitchFamily="65" charset="-120"/>
              </a:rPr>
              <a:t>建築者之審認，係以該整筆農業用地上興建之所有</a:t>
            </a:r>
            <a:r>
              <a:rPr lang="zh-TW" altLang="en-US" b="1" u="sng" dirty="0">
                <a:solidFill>
                  <a:srgbClr val="0000FF"/>
                </a:solidFill>
                <a:latin typeface="標楷體" pitchFamily="65" charset="-120"/>
                <a:ea typeface="標楷體" pitchFamily="65" charset="-120"/>
              </a:rPr>
              <a:t>具樓地板建築物型態</a:t>
            </a:r>
            <a:r>
              <a:rPr lang="zh-TW" altLang="en-US" b="1" dirty="0">
                <a:solidFill>
                  <a:srgbClr val="0000FF"/>
                </a:solidFill>
                <a:latin typeface="標楷體" pitchFamily="65" charset="-120"/>
                <a:ea typeface="標楷體" pitchFamily="65" charset="-120"/>
              </a:rPr>
              <a:t>之農業設施面積合併計算作為基準。</a:t>
            </a:r>
            <a:endParaRPr lang="zh-TW" altLang="en-US" b="1" dirty="0">
              <a:solidFill>
                <a:srgbClr val="0066FF"/>
              </a:solidFill>
              <a:ea typeface="標楷體" pitchFamily="65" charset="-12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3"/>
          <p:cNvSpPr txBox="1">
            <a:spLocks noChangeArrowheads="1"/>
          </p:cNvSpPr>
          <p:nvPr/>
        </p:nvSpPr>
        <p:spPr bwMode="auto">
          <a:xfrm>
            <a:off x="467544" y="2206188"/>
            <a:ext cx="8569325" cy="2805896"/>
          </a:xfrm>
          <a:prstGeom prst="rect">
            <a:avLst/>
          </a:prstGeom>
          <a:noFill/>
          <a:ln w="9525">
            <a:noFill/>
            <a:miter lim="800000"/>
            <a:headEnd/>
            <a:tailEnd/>
          </a:ln>
        </p:spPr>
        <p:txBody>
          <a:bodyPr>
            <a:spAutoFit/>
          </a:bodyPr>
          <a:lstStyle/>
          <a:p>
            <a:pPr marL="622300" indent="-622300">
              <a:spcBef>
                <a:spcPts val="200"/>
              </a:spcBef>
            </a:pPr>
            <a:r>
              <a:rPr lang="zh-TW" altLang="en-US" b="1" dirty="0">
                <a:solidFill>
                  <a:srgbClr val="2A3D7A"/>
                </a:solidFill>
                <a:latin typeface="標楷體" pitchFamily="65" charset="-120"/>
                <a:ea typeface="標楷體" pitchFamily="65" charset="-120"/>
              </a:rPr>
              <a:t>一</a:t>
            </a:r>
            <a:r>
              <a:rPr lang="zh-TW" altLang="en-US" b="1" dirty="0">
                <a:solidFill>
                  <a:srgbClr val="000000"/>
                </a:solidFill>
                <a:latin typeface="標楷體" pitchFamily="65" charset="-120"/>
                <a:ea typeface="標楷體" pitchFamily="65" charset="-120"/>
              </a:rPr>
              <a:t>、供農作物、菇蕈、林木栽培或培養、育種、育苗使用設施。 </a:t>
            </a:r>
          </a:p>
          <a:p>
            <a:pPr marL="622300" indent="-622300">
              <a:spcBef>
                <a:spcPts val="200"/>
              </a:spcBef>
            </a:pPr>
            <a:r>
              <a:rPr lang="zh-TW" altLang="en-US" b="1" dirty="0">
                <a:solidFill>
                  <a:srgbClr val="000000"/>
                </a:solidFill>
                <a:latin typeface="標楷體" pitchFamily="65" charset="-120"/>
                <a:ea typeface="標楷體" pitchFamily="65" charset="-120"/>
              </a:rPr>
              <a:t>二、供禽畜飼養或撫育、孵育使用之設施。</a:t>
            </a:r>
          </a:p>
          <a:p>
            <a:pPr marL="622300" indent="-622300">
              <a:spcBef>
                <a:spcPts val="200"/>
              </a:spcBef>
            </a:pPr>
            <a:r>
              <a:rPr lang="zh-TW" altLang="en-US" b="1" dirty="0">
                <a:solidFill>
                  <a:srgbClr val="000000"/>
                </a:solidFill>
                <a:latin typeface="標楷體" pitchFamily="65" charset="-120"/>
                <a:ea typeface="標楷體" pitchFamily="65" charset="-120"/>
              </a:rPr>
              <a:t>三、供肥料、飼料、農機具、農產品或農業資材之存放場所。</a:t>
            </a:r>
          </a:p>
          <a:p>
            <a:pPr marL="622300" indent="-622300">
              <a:spcBef>
                <a:spcPts val="200"/>
              </a:spcBef>
            </a:pPr>
            <a:r>
              <a:rPr lang="zh-TW" altLang="en-US" b="1" dirty="0">
                <a:solidFill>
                  <a:srgbClr val="000000"/>
                </a:solidFill>
                <a:latin typeface="標楷體" pitchFamily="65" charset="-120"/>
                <a:ea typeface="標楷體" pitchFamily="65" charset="-120"/>
              </a:rPr>
              <a:t>四、供水產養殖或繁殖生產使用之抽水機房、循環水設施及電力設施。</a:t>
            </a:r>
          </a:p>
          <a:p>
            <a:pPr marL="622300" indent="-622300">
              <a:spcBef>
                <a:spcPts val="200"/>
              </a:spcBef>
            </a:pPr>
            <a:r>
              <a:rPr lang="zh-TW" altLang="en-US" b="1" dirty="0">
                <a:solidFill>
                  <a:srgbClr val="000000"/>
                </a:solidFill>
                <a:latin typeface="標楷體" pitchFamily="65" charset="-120"/>
                <a:ea typeface="標楷體" pitchFamily="65" charset="-120"/>
              </a:rPr>
              <a:t>五、農業事業廢棄物回收、處理、貯存設施。</a:t>
            </a:r>
          </a:p>
          <a:p>
            <a:pPr marL="622300" indent="-622300">
              <a:spcBef>
                <a:spcPts val="200"/>
              </a:spcBef>
            </a:pPr>
            <a:r>
              <a:rPr lang="zh-TW" altLang="en-US" b="1" dirty="0">
                <a:solidFill>
                  <a:srgbClr val="212121"/>
                </a:solidFill>
                <a:latin typeface="標楷體" pitchFamily="65" charset="-120"/>
                <a:ea typeface="標楷體" pitchFamily="65" charset="-120"/>
              </a:rPr>
              <a:t>六、其他經建築師、土木技師或結構技師簽證之農業設施。</a:t>
            </a:r>
          </a:p>
        </p:txBody>
      </p:sp>
      <p:sp>
        <p:nvSpPr>
          <p:cNvPr id="28674" name="Rectangle 4"/>
          <p:cNvSpPr>
            <a:spLocks noChangeArrowheads="1"/>
          </p:cNvSpPr>
          <p:nvPr/>
        </p:nvSpPr>
        <p:spPr bwMode="auto">
          <a:xfrm>
            <a:off x="323528" y="5804173"/>
            <a:ext cx="8713341" cy="865187"/>
          </a:xfrm>
          <a:prstGeom prst="rect">
            <a:avLst/>
          </a:prstGeom>
          <a:noFill/>
          <a:ln w="9525">
            <a:noFill/>
            <a:miter lim="800000"/>
            <a:headEnd/>
            <a:tailEnd/>
          </a:ln>
        </p:spPr>
        <p:txBody>
          <a:bodyPr lIns="95793" tIns="47897" rIns="95793" bIns="47897"/>
          <a:lstStyle/>
          <a:p>
            <a:pPr marL="324000" indent="-324000" algn="just">
              <a:buClr>
                <a:srgbClr val="006600"/>
              </a:buClr>
              <a:buFont typeface="Wingdings" pitchFamily="2" charset="2"/>
              <a:buNone/>
              <a:tabLst>
                <a:tab pos="7707313" algn="l"/>
              </a:tabLst>
            </a:pPr>
            <a:r>
              <a:rPr lang="zh-TW" altLang="en-US" b="1" dirty="0">
                <a:solidFill>
                  <a:srgbClr val="FF0000"/>
                </a:solidFill>
              </a:rPr>
              <a:t>◎</a:t>
            </a:r>
            <a:r>
              <a:rPr lang="zh-TW" altLang="en-US" b="1" dirty="0">
                <a:solidFill>
                  <a:srgbClr val="660066"/>
                </a:solidFill>
                <a:ea typeface="標楷體" pitchFamily="65" charset="-120"/>
              </a:rPr>
              <a:t>免申請建築執照之農業設施，得檢具政府核發之農業用地容許作農業設施使用同意文件影本，申請接水、接電。</a:t>
            </a:r>
            <a:r>
              <a:rPr lang="zh-TW" altLang="en-US" dirty="0">
                <a:solidFill>
                  <a:srgbClr val="660066"/>
                </a:solidFill>
                <a:ea typeface="標楷體" pitchFamily="65" charset="-120"/>
              </a:rPr>
              <a:t> </a:t>
            </a:r>
          </a:p>
        </p:txBody>
      </p:sp>
      <p:sp>
        <p:nvSpPr>
          <p:cNvPr id="28675" name="Rectangle 3"/>
          <p:cNvSpPr>
            <a:spLocks noChangeArrowheads="1"/>
          </p:cNvSpPr>
          <p:nvPr/>
        </p:nvSpPr>
        <p:spPr bwMode="auto">
          <a:xfrm>
            <a:off x="250825" y="980728"/>
            <a:ext cx="8786044" cy="1200329"/>
          </a:xfrm>
          <a:prstGeom prst="rect">
            <a:avLst/>
          </a:prstGeom>
          <a:noFill/>
          <a:ln w="9525">
            <a:noFill/>
            <a:miter lim="800000"/>
            <a:headEnd/>
            <a:tailEnd/>
          </a:ln>
        </p:spPr>
        <p:txBody>
          <a:bodyPr wrap="square">
            <a:spAutoFit/>
          </a:bodyPr>
          <a:lstStyle/>
          <a:p>
            <a:pPr marL="269875" lvl="1" indent="-269875" algn="just">
              <a:buClr>
                <a:srgbClr val="006600"/>
              </a:buClr>
            </a:pPr>
            <a:r>
              <a:rPr lang="zh-TW" altLang="en-US" dirty="0">
                <a:solidFill>
                  <a:srgbClr val="006600"/>
                </a:solidFill>
                <a:ea typeface="標楷體" pitchFamily="65" charset="-120"/>
                <a:cs typeface="Times New Roman" pitchFamily="18" charset="0"/>
              </a:rPr>
              <a:t>■</a:t>
            </a:r>
            <a:r>
              <a:rPr lang="en-US" altLang="zh-TW" b="1" dirty="0">
                <a:solidFill>
                  <a:srgbClr val="0000FF"/>
                </a:solidFill>
                <a:ea typeface="標楷體" pitchFamily="65" charset="-120"/>
                <a:cs typeface="Times New Roman" panose="02020603050405020304" pitchFamily="18" charset="0"/>
              </a:rPr>
              <a:t>92</a:t>
            </a:r>
            <a:r>
              <a:rPr lang="zh-TW" altLang="en-US" b="1" dirty="0">
                <a:solidFill>
                  <a:srgbClr val="0000FF"/>
                </a:solidFill>
                <a:ea typeface="標楷體" pitchFamily="65" charset="-120"/>
                <a:cs typeface="Times New Roman" panose="02020603050405020304" pitchFamily="18" charset="0"/>
              </a:rPr>
              <a:t>年</a:t>
            </a:r>
            <a:r>
              <a:rPr lang="en-US" altLang="zh-TW" b="1" dirty="0">
                <a:solidFill>
                  <a:srgbClr val="0000FF"/>
                </a:solidFill>
                <a:ea typeface="標楷體" pitchFamily="65" charset="-120"/>
                <a:cs typeface="Times New Roman" panose="02020603050405020304" pitchFamily="18" charset="0"/>
              </a:rPr>
              <a:t>1</a:t>
            </a:r>
            <a:r>
              <a:rPr lang="zh-TW" altLang="en-US" b="1" dirty="0">
                <a:solidFill>
                  <a:srgbClr val="0000FF"/>
                </a:solidFill>
                <a:ea typeface="標楷體" pitchFamily="65" charset="-120"/>
                <a:cs typeface="Times New Roman" panose="02020603050405020304" pitchFamily="18" charset="0"/>
              </a:rPr>
              <a:t>月</a:t>
            </a:r>
            <a:r>
              <a:rPr lang="en-US" altLang="zh-TW" b="1" dirty="0">
                <a:solidFill>
                  <a:srgbClr val="0000FF"/>
                </a:solidFill>
                <a:ea typeface="標楷體" pitchFamily="65" charset="-120"/>
                <a:cs typeface="Times New Roman" panose="02020603050405020304" pitchFamily="18" charset="0"/>
              </a:rPr>
              <a:t>13</a:t>
            </a:r>
            <a:r>
              <a:rPr lang="zh-TW" altLang="en-US" b="1" dirty="0">
                <a:solidFill>
                  <a:srgbClr val="0000FF"/>
                </a:solidFill>
                <a:ea typeface="標楷體" pitchFamily="65" charset="-120"/>
                <a:cs typeface="Times New Roman" panose="02020603050405020304" pitchFamily="18" charset="0"/>
              </a:rPr>
              <a:t>日修正施行前，已興建有固定基礎之農業設施，面積在</a:t>
            </a:r>
            <a:r>
              <a:rPr lang="en-US" altLang="zh-TW" b="1" dirty="0">
                <a:solidFill>
                  <a:srgbClr val="0000FF"/>
                </a:solidFill>
                <a:ea typeface="標楷體" pitchFamily="65" charset="-120"/>
                <a:cs typeface="Times New Roman" panose="02020603050405020304" pitchFamily="18" charset="0"/>
              </a:rPr>
              <a:t>250</a:t>
            </a:r>
            <a:r>
              <a:rPr lang="zh-TW" altLang="en-US" b="1" dirty="0">
                <a:solidFill>
                  <a:srgbClr val="0000FF"/>
                </a:solidFill>
                <a:ea typeface="標楷體" pitchFamily="65" charset="-120"/>
                <a:cs typeface="Times New Roman" panose="02020603050405020304" pitchFamily="18" charset="0"/>
              </a:rPr>
              <a:t>平方公尺以下而無安全顧慮者，得免請建築執照，係指下列情形：</a:t>
            </a:r>
            <a:endParaRPr lang="zh-TW" altLang="en-US" sz="2000" dirty="0">
              <a:solidFill>
                <a:srgbClr val="292929"/>
              </a:solidFill>
              <a:ea typeface="標楷體" pitchFamily="65" charset="-120"/>
              <a:cs typeface="Times New Roman" panose="02020603050405020304" pitchFamily="18" charset="0"/>
            </a:endParaRPr>
          </a:p>
        </p:txBody>
      </p:sp>
      <p:sp>
        <p:nvSpPr>
          <p:cNvPr id="28678" name="Rectangle 4"/>
          <p:cNvSpPr>
            <a:spLocks noChangeArrowheads="1"/>
          </p:cNvSpPr>
          <p:nvPr/>
        </p:nvSpPr>
        <p:spPr bwMode="auto">
          <a:xfrm>
            <a:off x="323528" y="5012084"/>
            <a:ext cx="8713341" cy="865188"/>
          </a:xfrm>
          <a:prstGeom prst="rect">
            <a:avLst/>
          </a:prstGeom>
          <a:noFill/>
          <a:ln w="9525">
            <a:noFill/>
            <a:miter lim="800000"/>
            <a:headEnd/>
            <a:tailEnd/>
          </a:ln>
        </p:spPr>
        <p:txBody>
          <a:bodyPr lIns="95793" tIns="47897" rIns="95793" bIns="47897"/>
          <a:lstStyle/>
          <a:p>
            <a:pPr marL="324000" indent="-324000" algn="just">
              <a:buClr>
                <a:srgbClr val="006600"/>
              </a:buClr>
              <a:buFont typeface="Wingdings" pitchFamily="2" charset="2"/>
              <a:buNone/>
              <a:tabLst>
                <a:tab pos="7707313" algn="l"/>
              </a:tabLst>
            </a:pPr>
            <a:r>
              <a:rPr lang="zh-TW" altLang="en-US" b="1" dirty="0">
                <a:solidFill>
                  <a:srgbClr val="FF0000"/>
                </a:solidFill>
                <a:latin typeface="標楷體" pitchFamily="65" charset="-120"/>
                <a:ea typeface="標楷體" pitchFamily="65" charset="-120"/>
                <a:cs typeface="Times New Roman" pitchFamily="18" charset="0"/>
              </a:rPr>
              <a:t>◎</a:t>
            </a:r>
            <a:r>
              <a:rPr lang="zh-TW" altLang="en-US" b="1" dirty="0">
                <a:solidFill>
                  <a:srgbClr val="660066"/>
                </a:solidFill>
                <a:ea typeface="標楷體" pitchFamily="65" charset="-120"/>
                <a:cs typeface="Times New Roman" pitchFamily="18" charset="0"/>
              </a:rPr>
              <a:t>有關建築時點之認定，得以建築主管機關違章查報之資料、或房屋稅籍證明、或航照圖等資料認定之。</a:t>
            </a:r>
            <a:r>
              <a:rPr lang="zh-TW" altLang="en-US" dirty="0">
                <a:solidFill>
                  <a:srgbClr val="2A3D7A"/>
                </a:solidFill>
                <a:ea typeface="標楷體" pitchFamily="65" charset="-120"/>
                <a:cs typeface="Times New Roman" pitchFamily="18" charset="0"/>
              </a:rPr>
              <a:t> </a:t>
            </a:r>
            <a:endParaRPr lang="zh-TW" altLang="en-US" dirty="0">
              <a:solidFill>
                <a:srgbClr val="006600"/>
              </a:solidFill>
              <a:ea typeface="標楷體" pitchFamily="65" charset="-120"/>
              <a:cs typeface="Times New Roman" pitchFamily="18" charset="0"/>
            </a:endParaRPr>
          </a:p>
        </p:txBody>
      </p:sp>
      <p:sp>
        <p:nvSpPr>
          <p:cNvPr id="7" name="Rectangle 9"/>
          <p:cNvSpPr>
            <a:spLocks noChangeArrowheads="1"/>
          </p:cNvSpPr>
          <p:nvPr/>
        </p:nvSpPr>
        <p:spPr bwMode="auto">
          <a:xfrm>
            <a:off x="250825" y="260350"/>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1</a:t>
            </a:r>
          </a:p>
        </p:txBody>
      </p:sp>
      <p:sp>
        <p:nvSpPr>
          <p:cNvPr id="8" name="AutoShape 4"/>
          <p:cNvSpPr>
            <a:spLocks noChangeArrowheads="1"/>
          </p:cNvSpPr>
          <p:nvPr/>
        </p:nvSpPr>
        <p:spPr bwMode="auto">
          <a:xfrm>
            <a:off x="1692275" y="188913"/>
            <a:ext cx="3815829" cy="720725"/>
          </a:xfrm>
          <a:prstGeom prst="roundRect">
            <a:avLst>
              <a:gd name="adj" fmla="val 16667"/>
            </a:avLst>
          </a:prstGeom>
          <a:solidFill>
            <a:schemeClr val="folHlink"/>
          </a:solidFill>
          <a:ln w="9525" algn="ctr">
            <a:solidFill>
              <a:schemeClr val="tx1"/>
            </a:solidFill>
            <a:round/>
            <a:headEnd/>
            <a:tailEnd/>
          </a:ln>
        </p:spPr>
        <p:txBody>
          <a:bodyPr wrap="none" anchor="ctr"/>
          <a:lstStyle/>
          <a:p>
            <a:pPr algn="ctr"/>
            <a:r>
              <a:rPr lang="zh-TW" altLang="en-US" sz="3200" b="1" dirty="0">
                <a:ea typeface="微軟正黑體" pitchFamily="34" charset="-120"/>
              </a:rPr>
              <a:t>無安全顧慮之審認</a:t>
            </a:r>
          </a:p>
        </p:txBody>
      </p:sp>
      <p:sp>
        <p:nvSpPr>
          <p:cNvPr id="2" name="矩形 1"/>
          <p:cNvSpPr/>
          <p:nvPr/>
        </p:nvSpPr>
        <p:spPr>
          <a:xfrm>
            <a:off x="5580112" y="262389"/>
            <a:ext cx="3214963" cy="646331"/>
          </a:xfrm>
          <a:prstGeom prst="rect">
            <a:avLst/>
          </a:prstGeom>
        </p:spPr>
        <p:txBody>
          <a:bodyPr wrap="square">
            <a:spAutoFit/>
          </a:bodyPr>
          <a:lstStyle/>
          <a:p>
            <a:pPr marL="444500" lvl="1" indent="-265113"/>
            <a:r>
              <a:rPr lang="en-US" altLang="zh-TW" sz="1800" b="1" dirty="0">
                <a:solidFill>
                  <a:srgbClr val="006600"/>
                </a:solidFill>
                <a:ea typeface="標楷體" panose="03000509000000000000" pitchFamily="65" charset="-120"/>
                <a:cs typeface="Times New Roman" panose="02020603050405020304" pitchFamily="18" charset="0"/>
              </a:rPr>
              <a:t>92</a:t>
            </a:r>
            <a:r>
              <a:rPr lang="zh-TW" altLang="en-US" sz="1800" b="1" dirty="0">
                <a:solidFill>
                  <a:srgbClr val="006600"/>
                </a:solidFill>
                <a:ea typeface="標楷體" panose="03000509000000000000" pitchFamily="65" charset="-120"/>
                <a:cs typeface="Times New Roman" panose="02020603050405020304" pitchFamily="18" charset="0"/>
              </a:rPr>
              <a:t>年</a:t>
            </a:r>
            <a:r>
              <a:rPr lang="en-US" altLang="zh-TW" sz="1800" b="1" dirty="0">
                <a:solidFill>
                  <a:srgbClr val="006600"/>
                </a:solidFill>
                <a:ea typeface="標楷體" panose="03000509000000000000" pitchFamily="65" charset="-120"/>
                <a:cs typeface="Times New Roman" panose="02020603050405020304" pitchFamily="18" charset="0"/>
              </a:rPr>
              <a:t>12</a:t>
            </a:r>
            <a:r>
              <a:rPr lang="zh-TW" altLang="en-US" sz="1800" b="1" dirty="0">
                <a:solidFill>
                  <a:srgbClr val="006600"/>
                </a:solidFill>
                <a:ea typeface="標楷體" panose="03000509000000000000" pitchFamily="65" charset="-120"/>
                <a:cs typeface="Times New Roman" panose="02020603050405020304" pitchFamily="18" charset="0"/>
              </a:rPr>
              <a:t>月</a:t>
            </a:r>
            <a:r>
              <a:rPr lang="en-US" altLang="zh-TW" sz="1800" b="1" dirty="0">
                <a:solidFill>
                  <a:srgbClr val="006600"/>
                </a:solidFill>
                <a:ea typeface="標楷體" panose="03000509000000000000" pitchFamily="65" charset="-120"/>
                <a:cs typeface="Times New Roman" panose="02020603050405020304" pitchFamily="18" charset="0"/>
              </a:rPr>
              <a:t>15</a:t>
            </a:r>
            <a:r>
              <a:rPr lang="zh-TW" altLang="en-US" sz="1800" b="1" dirty="0">
                <a:solidFill>
                  <a:srgbClr val="006600"/>
                </a:solidFill>
                <a:ea typeface="標楷體" panose="03000509000000000000" pitchFamily="65" charset="-120"/>
                <a:cs typeface="Times New Roman" panose="02020603050405020304" pitchFamily="18" charset="0"/>
              </a:rPr>
              <a:t>日</a:t>
            </a:r>
            <a:endParaRPr lang="en-US" altLang="zh-TW" sz="1800" b="1" dirty="0">
              <a:solidFill>
                <a:srgbClr val="006600"/>
              </a:solidFill>
              <a:ea typeface="標楷體" panose="03000509000000000000" pitchFamily="65" charset="-120"/>
              <a:cs typeface="Times New Roman" panose="02020603050405020304" pitchFamily="18" charset="0"/>
            </a:endParaRPr>
          </a:p>
          <a:p>
            <a:pPr marL="444500" lvl="1" indent="-265113"/>
            <a:r>
              <a:rPr lang="zh-TW" altLang="en-US" sz="1800" b="1" dirty="0">
                <a:solidFill>
                  <a:srgbClr val="006600"/>
                </a:solidFill>
                <a:ea typeface="標楷體" panose="03000509000000000000" pitchFamily="65" charset="-120"/>
                <a:cs typeface="Times New Roman" panose="02020603050405020304" pitchFamily="18" charset="0"/>
              </a:rPr>
              <a:t>農授中字第</a:t>
            </a:r>
            <a:r>
              <a:rPr lang="en-US" altLang="zh-TW" sz="1800" b="1" dirty="0">
                <a:solidFill>
                  <a:srgbClr val="006600"/>
                </a:solidFill>
                <a:ea typeface="標楷體" panose="03000509000000000000" pitchFamily="65" charset="-120"/>
                <a:cs typeface="Times New Roman" panose="02020603050405020304" pitchFamily="18" charset="0"/>
              </a:rPr>
              <a:t>0921070708</a:t>
            </a:r>
            <a:r>
              <a:rPr lang="zh-TW" altLang="en-US" sz="1800" b="1" dirty="0">
                <a:solidFill>
                  <a:srgbClr val="006600"/>
                </a:solidFill>
                <a:ea typeface="標楷體" panose="03000509000000000000" pitchFamily="65" charset="-120"/>
                <a:cs typeface="Times New Roman" panose="02020603050405020304" pitchFamily="18" charset="0"/>
              </a:rPr>
              <a:t>號令</a:t>
            </a:r>
          </a:p>
        </p:txBody>
      </p:sp>
      <p:sp>
        <p:nvSpPr>
          <p:cNvPr id="3" name="投影片編號版面配置區 2"/>
          <p:cNvSpPr>
            <a:spLocks noGrp="1"/>
          </p:cNvSpPr>
          <p:nvPr>
            <p:ph type="sldNum" sz="quarter" idx="12"/>
          </p:nvPr>
        </p:nvSpPr>
        <p:spPr/>
        <p:txBody>
          <a:bodyPr/>
          <a:lstStyle/>
          <a:p>
            <a:pPr>
              <a:defRPr/>
            </a:pPr>
            <a:fld id="{134A2387-EBFD-423B-9A2C-CAFA9904E6D7}" type="slidenum">
              <a:rPr lang="en-US" altLang="zh-TW" smtClean="0"/>
              <a:pPr>
                <a:defRPr/>
              </a:pPr>
              <a:t>9</a:t>
            </a:fld>
            <a:endParaRPr lang="en-US" altLang="zh-TW" dirty="0"/>
          </a:p>
        </p:txBody>
      </p:sp>
    </p:spTree>
    <p:extLst>
      <p:ext uri="{BB962C8B-B14F-4D97-AF65-F5344CB8AC3E}">
        <p14:creationId xmlns:p14="http://schemas.microsoft.com/office/powerpoint/2010/main" val="2224658109"/>
      </p:ext>
    </p:extLst>
  </p:cSld>
  <p:clrMapOvr>
    <a:masterClrMapping/>
  </p:clrMapOvr>
  <p:transition/>
</p:sld>
</file>

<file path=ppt/theme/theme1.xml><?xml version="1.0" encoding="utf-8"?>
<a:theme xmlns:a="http://schemas.openxmlformats.org/drawingml/2006/main" name="Nature">
  <a:themeElements>
    <a:clrScheme name="Nature 8">
      <a:dk1>
        <a:srgbClr val="292929"/>
      </a:dk1>
      <a:lt1>
        <a:srgbClr val="FFFFFF"/>
      </a:lt1>
      <a:dk2>
        <a:srgbClr val="2A3D7A"/>
      </a:dk2>
      <a:lt2>
        <a:srgbClr val="CEC8BA"/>
      </a:lt2>
      <a:accent1>
        <a:srgbClr val="C9DDF1"/>
      </a:accent1>
      <a:accent2>
        <a:srgbClr val="FAC164"/>
      </a:accent2>
      <a:accent3>
        <a:srgbClr val="FFFFFF"/>
      </a:accent3>
      <a:accent4>
        <a:srgbClr val="212121"/>
      </a:accent4>
      <a:accent5>
        <a:srgbClr val="E1EBF7"/>
      </a:accent5>
      <a:accent6>
        <a:srgbClr val="E3AF5A"/>
      </a:accent6>
      <a:hlink>
        <a:srgbClr val="B0AE6A"/>
      </a:hlink>
      <a:folHlink>
        <a:srgbClr val="C3E684"/>
      </a:folHlink>
    </a:clrScheme>
    <a:fontScheme name="Nature">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accent1"/>
            </a:gs>
            <a:gs pos="50000">
              <a:schemeClr val="bg1"/>
            </a:gs>
            <a:gs pos="100000">
              <a:schemeClr val="accent1"/>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標楷體" pitchFamily="65" charset="-120"/>
          </a:defRPr>
        </a:defPPr>
      </a:lstStyle>
    </a:spDef>
    <a:lnDef>
      <a:spPr bwMode="auto">
        <a:xfrm>
          <a:off x="0" y="0"/>
          <a:ext cx="1" cy="1"/>
        </a:xfrm>
        <a:custGeom>
          <a:avLst/>
          <a:gdLst/>
          <a:ahLst/>
          <a:cxnLst/>
          <a:rect l="0" t="0" r="0" b="0"/>
          <a:pathLst/>
        </a:custGeom>
        <a:gradFill rotWithShape="1">
          <a:gsLst>
            <a:gs pos="0">
              <a:schemeClr val="accent1"/>
            </a:gs>
            <a:gs pos="50000">
              <a:schemeClr val="bg1"/>
            </a:gs>
            <a:gs pos="100000">
              <a:schemeClr val="accent1"/>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標楷體" pitchFamily="65" charset="-120"/>
          </a:defRPr>
        </a:defPPr>
      </a:lstStyle>
    </a:lnDef>
  </a:objectDefaults>
  <a:extraClrSchemeLst>
    <a:extraClrScheme>
      <a:clrScheme name="Nature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Nature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Nature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
      <a:clrScheme name="Nature 6">
        <a:dk1>
          <a:srgbClr val="040404"/>
        </a:dk1>
        <a:lt1>
          <a:srgbClr val="FFFFFF"/>
        </a:lt1>
        <a:dk2>
          <a:srgbClr val="2A3D7A"/>
        </a:dk2>
        <a:lt2>
          <a:srgbClr val="CEC8BA"/>
        </a:lt2>
        <a:accent1>
          <a:srgbClr val="C9DDF1"/>
        </a:accent1>
        <a:accent2>
          <a:srgbClr val="FAC164"/>
        </a:accent2>
        <a:accent3>
          <a:srgbClr val="FFFFFF"/>
        </a:accent3>
        <a:accent4>
          <a:srgbClr val="030303"/>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Nature 7">
        <a:dk1>
          <a:srgbClr val="1C1C1C"/>
        </a:dk1>
        <a:lt1>
          <a:srgbClr val="FFFFFF"/>
        </a:lt1>
        <a:dk2>
          <a:srgbClr val="2A3D7A"/>
        </a:dk2>
        <a:lt2>
          <a:srgbClr val="CEC8BA"/>
        </a:lt2>
        <a:accent1>
          <a:srgbClr val="C9DDF1"/>
        </a:accent1>
        <a:accent2>
          <a:srgbClr val="FAC164"/>
        </a:accent2>
        <a:accent3>
          <a:srgbClr val="FFFFFF"/>
        </a:accent3>
        <a:accent4>
          <a:srgbClr val="161616"/>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Nature 8">
        <a:dk1>
          <a:srgbClr val="292929"/>
        </a:dk1>
        <a:lt1>
          <a:srgbClr val="FFFFFF"/>
        </a:lt1>
        <a:dk2>
          <a:srgbClr val="2A3D7A"/>
        </a:dk2>
        <a:lt2>
          <a:srgbClr val="CEC8BA"/>
        </a:lt2>
        <a:accent1>
          <a:srgbClr val="C9DDF1"/>
        </a:accent1>
        <a:accent2>
          <a:srgbClr val="FAC164"/>
        </a:accent2>
        <a:accent3>
          <a:srgbClr val="FFFFFF"/>
        </a:accent3>
        <a:accent4>
          <a:srgbClr val="212121"/>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ature 8">
    <a:dk1>
      <a:srgbClr val="292929"/>
    </a:dk1>
    <a:lt1>
      <a:srgbClr val="FFFFFF"/>
    </a:lt1>
    <a:dk2>
      <a:srgbClr val="2A3D7A"/>
    </a:dk2>
    <a:lt2>
      <a:srgbClr val="CEC8BA"/>
    </a:lt2>
    <a:accent1>
      <a:srgbClr val="C9DDF1"/>
    </a:accent1>
    <a:accent2>
      <a:srgbClr val="FAC164"/>
    </a:accent2>
    <a:accent3>
      <a:srgbClr val="FFFFFF"/>
    </a:accent3>
    <a:accent4>
      <a:srgbClr val="212121"/>
    </a:accent4>
    <a:accent5>
      <a:srgbClr val="E1EBF7"/>
    </a:accent5>
    <a:accent6>
      <a:srgbClr val="E3AF5A"/>
    </a:accent6>
    <a:hlink>
      <a:srgbClr val="B0AE6A"/>
    </a:hlink>
    <a:folHlink>
      <a:srgbClr val="C3E684"/>
    </a:folHlink>
  </a:clrScheme>
</a:themeOverride>
</file>

<file path=docProps/app.xml><?xml version="1.0" encoding="utf-8"?>
<Properties xmlns="http://schemas.openxmlformats.org/officeDocument/2006/extended-properties" xmlns:vt="http://schemas.openxmlformats.org/officeDocument/2006/docPropsVTypes">
  <Template/>
  <TotalTime>11942</TotalTime>
  <Words>14163</Words>
  <Application>Microsoft Office PowerPoint</Application>
  <PresentationFormat>如螢幕大小 (4:3)</PresentationFormat>
  <Paragraphs>681</Paragraphs>
  <Slides>78</Slides>
  <Notes>7</Notes>
  <HiddenSlides>0</HiddenSlides>
  <MMClips>0</MMClips>
  <ScaleCrop>false</ScaleCrop>
  <HeadingPairs>
    <vt:vector size="4" baseType="variant">
      <vt:variant>
        <vt:lpstr>佈景主題</vt:lpstr>
      </vt:variant>
      <vt:variant>
        <vt:i4>1</vt:i4>
      </vt:variant>
      <vt:variant>
        <vt:lpstr>投影片標題</vt:lpstr>
      </vt:variant>
      <vt:variant>
        <vt:i4>78</vt:i4>
      </vt:variant>
    </vt:vector>
  </HeadingPairs>
  <TitlesOfParts>
    <vt:vector size="79" baseType="lpstr">
      <vt:lpstr>Nature</vt:lpstr>
      <vt:lpstr>申請農業用地作農業設施容許使用之法令說明</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   農地附設光電設施涉及回饋金、農保、賦稅等說明</vt:lpstr>
      <vt:lpstr>   農地附設光電設施涉及回饋金、農保、賦稅等說明</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農業用地容許作農業設施使用審查相關法令及注意事項</dc:title>
  <dc:creator>lu6980</dc:creator>
  <cp:lastModifiedBy>農地利用科盧又銘</cp:lastModifiedBy>
  <cp:revision>1143</cp:revision>
  <dcterms:created xsi:type="dcterms:W3CDTF">2006-09-28T07:05:51Z</dcterms:created>
  <dcterms:modified xsi:type="dcterms:W3CDTF">2022-05-03T02:54:33Z</dcterms:modified>
</cp:coreProperties>
</file>