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vsdx" ContentType="application/vnd.ms-visio.drawing"/>
  <Default Extension="wdp" ContentType="image/vnd.ms-photo"/>
  <Default Extension="tiff" ContentType="image/tiff"/>
  <Default Extension="tif" ContentType="image/tif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1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9"/>
  </p:notesMasterIdLst>
  <p:handoutMasterIdLst>
    <p:handoutMasterId r:id="rId20"/>
  </p:handoutMasterIdLst>
  <p:sldIdLst>
    <p:sldId id="256" r:id="rId2"/>
    <p:sldId id="276" r:id="rId3"/>
    <p:sldId id="257" r:id="rId4"/>
    <p:sldId id="280" r:id="rId5"/>
    <p:sldId id="281" r:id="rId6"/>
    <p:sldId id="283" r:id="rId7"/>
    <p:sldId id="284" r:id="rId8"/>
    <p:sldId id="277" r:id="rId9"/>
    <p:sldId id="289" r:id="rId10"/>
    <p:sldId id="290" r:id="rId11"/>
    <p:sldId id="285" r:id="rId12"/>
    <p:sldId id="286" r:id="rId13"/>
    <p:sldId id="282" r:id="rId14"/>
    <p:sldId id="287" r:id="rId15"/>
    <p:sldId id="288" r:id="rId16"/>
    <p:sldId id="278" r:id="rId17"/>
    <p:sldId id="279" r:id="rId18"/>
  </p:sldIdLst>
  <p:sldSz cx="9144000" cy="6858000" type="screen4x3"/>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06332A/洪新富" initials="0" lastIdx="2" clrIdx="0">
    <p:extLst>
      <p:ext uri="{19B8F6BF-5375-455C-9EA6-DF929625EA0E}">
        <p15:presenceInfo xmlns:p15="http://schemas.microsoft.com/office/powerpoint/2012/main" userId="S-1-5-21-2510045607-3870393011-3186380813-13808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45E40"/>
    <a:srgbClr val="41808B"/>
    <a:srgbClr val="62ABB6"/>
    <a:srgbClr val="0000FF"/>
    <a:srgbClr val="0B3E92"/>
    <a:srgbClr val="8FCED7"/>
    <a:srgbClr val="FF0066"/>
    <a:srgbClr val="007D7A"/>
    <a:srgbClr val="3FA2AF"/>
    <a:srgbClr val="F87E3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淺色樣式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073A0DAA-6AF3-43AB-8588-CEC1D06C72B9}" styleName="中等深淺樣式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3296810-A885-4BE3-A3E7-6D5BEEA58F35}" styleName="中等深淺樣式 2 - 輔色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中等深淺樣式 2 - 輔色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中等深淺樣式 2 - 輔色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中等深淺樣式 2 - 輔色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458" autoAdjust="0"/>
    <p:restoredTop sz="90407" autoAdjust="0"/>
  </p:normalViewPr>
  <p:slideViewPr>
    <p:cSldViewPr snapToGrid="0">
      <p:cViewPr varScale="1">
        <p:scale>
          <a:sx n="105" d="100"/>
          <a:sy n="105" d="100"/>
        </p:scale>
        <p:origin x="1032" y="108"/>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67" d="100"/>
          <a:sy n="67" d="100"/>
        </p:scale>
        <p:origin x="2736" y="6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2A98E16-EC75-4A5D-A587-965E3C451109}"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zh-TW" altLang="en-US"/>
        </a:p>
      </dgm:t>
    </dgm:pt>
    <dgm:pt modelId="{9FFCB4CD-E537-4DBA-9856-38BEC3680801}">
      <dgm:prSet phldrT="[文字]" custT="1"/>
      <dgm:spPr/>
      <dgm:t>
        <a:bodyPr/>
        <a:lstStyle/>
        <a:p>
          <a:r>
            <a:rPr lang="en-US" altLang="zh-TW" sz="2800" b="1" dirty="0">
              <a:effectLst>
                <a:outerShdw blurRad="38100" dist="38100" dir="2700000" algn="tl">
                  <a:srgbClr val="000000">
                    <a:alpha val="43137"/>
                  </a:srgbClr>
                </a:outerShdw>
              </a:effectLst>
            </a:rPr>
            <a:t>01</a:t>
          </a:r>
          <a:endParaRPr lang="zh-TW" altLang="en-US" sz="2800" b="1" dirty="0">
            <a:effectLst>
              <a:outerShdw blurRad="38100" dist="38100" dir="2700000" algn="tl">
                <a:srgbClr val="000000">
                  <a:alpha val="43137"/>
                </a:srgbClr>
              </a:outerShdw>
            </a:effectLst>
          </a:endParaRPr>
        </a:p>
      </dgm:t>
    </dgm:pt>
    <dgm:pt modelId="{D876DF75-15C5-4AD9-9830-30AD60AF2921}" type="parTrans" cxnId="{30EBDBB5-3B0D-4DF7-8B97-921487242A4B}">
      <dgm:prSet/>
      <dgm:spPr/>
      <dgm:t>
        <a:bodyPr/>
        <a:lstStyle/>
        <a:p>
          <a:endParaRPr lang="zh-TW" altLang="en-US"/>
        </a:p>
      </dgm:t>
    </dgm:pt>
    <dgm:pt modelId="{98D096AE-9505-4CD1-92B7-BB6832187637}" type="sibTrans" cxnId="{30EBDBB5-3B0D-4DF7-8B97-921487242A4B}">
      <dgm:prSet/>
      <dgm:spPr/>
      <dgm:t>
        <a:bodyPr/>
        <a:lstStyle/>
        <a:p>
          <a:endParaRPr lang="zh-TW" altLang="en-US"/>
        </a:p>
      </dgm:t>
    </dgm:pt>
    <dgm:pt modelId="{17132549-491A-4E0B-847F-33A758D53B9A}">
      <dgm:prSet phldrT="[文字]" custT="1"/>
      <dgm:spPr/>
      <dgm:t>
        <a:bodyPr/>
        <a:lstStyle/>
        <a:p>
          <a:r>
            <a:rPr lang="en-US" altLang="zh-TW" sz="2800" b="1" dirty="0">
              <a:effectLst>
                <a:outerShdw blurRad="38100" dist="38100" dir="2700000" algn="tl">
                  <a:srgbClr val="000000">
                    <a:alpha val="43137"/>
                  </a:srgbClr>
                </a:outerShdw>
              </a:effectLst>
            </a:rPr>
            <a:t>02</a:t>
          </a:r>
          <a:endParaRPr lang="zh-TW" altLang="en-US" sz="2800" b="1" dirty="0">
            <a:effectLst>
              <a:outerShdw blurRad="38100" dist="38100" dir="2700000" algn="tl">
                <a:srgbClr val="000000">
                  <a:alpha val="43137"/>
                </a:srgbClr>
              </a:outerShdw>
            </a:effectLst>
          </a:endParaRPr>
        </a:p>
      </dgm:t>
    </dgm:pt>
    <dgm:pt modelId="{04EA003D-F0E9-4C35-96AA-57CF830FD2DB}" type="parTrans" cxnId="{9F25AFDE-51E8-45C3-83DC-F3F6A595D0B8}">
      <dgm:prSet/>
      <dgm:spPr/>
      <dgm:t>
        <a:bodyPr/>
        <a:lstStyle/>
        <a:p>
          <a:endParaRPr lang="zh-TW" altLang="en-US"/>
        </a:p>
      </dgm:t>
    </dgm:pt>
    <dgm:pt modelId="{11146836-F067-476F-885D-DFDAEC64AD83}" type="sibTrans" cxnId="{9F25AFDE-51E8-45C3-83DC-F3F6A595D0B8}">
      <dgm:prSet/>
      <dgm:spPr/>
      <dgm:t>
        <a:bodyPr/>
        <a:lstStyle/>
        <a:p>
          <a:endParaRPr lang="zh-TW" altLang="en-US"/>
        </a:p>
      </dgm:t>
    </dgm:pt>
    <dgm:pt modelId="{4C68C210-B28A-47C1-A439-EAE6ABEBED6E}">
      <dgm:prSet phldrT="[文字]" custT="1"/>
      <dgm:spPr/>
      <dgm:t>
        <a:bodyPr/>
        <a:lstStyle/>
        <a:p>
          <a:r>
            <a:rPr lang="en-US" altLang="zh-TW" sz="2800" b="1" dirty="0">
              <a:effectLst>
                <a:outerShdw blurRad="38100" dist="38100" dir="2700000" algn="tl">
                  <a:srgbClr val="000000">
                    <a:alpha val="43137"/>
                  </a:srgbClr>
                </a:outerShdw>
              </a:effectLst>
            </a:rPr>
            <a:t>03</a:t>
          </a:r>
          <a:endParaRPr lang="zh-TW" altLang="en-US" sz="2800" b="1" dirty="0">
            <a:effectLst>
              <a:outerShdw blurRad="38100" dist="38100" dir="2700000" algn="tl">
                <a:srgbClr val="000000">
                  <a:alpha val="43137"/>
                </a:srgbClr>
              </a:outerShdw>
            </a:effectLst>
          </a:endParaRPr>
        </a:p>
      </dgm:t>
    </dgm:pt>
    <dgm:pt modelId="{C8BCC5B7-BDE9-44D1-9138-EF072B641D31}" type="parTrans" cxnId="{0D07C597-69BE-4FD6-854C-A4CA28CFFA96}">
      <dgm:prSet/>
      <dgm:spPr/>
      <dgm:t>
        <a:bodyPr/>
        <a:lstStyle/>
        <a:p>
          <a:endParaRPr lang="zh-TW" altLang="en-US"/>
        </a:p>
      </dgm:t>
    </dgm:pt>
    <dgm:pt modelId="{F8CEF8C6-A6A1-4EFA-8511-78AA02912AA0}" type="sibTrans" cxnId="{0D07C597-69BE-4FD6-854C-A4CA28CFFA96}">
      <dgm:prSet/>
      <dgm:spPr/>
      <dgm:t>
        <a:bodyPr/>
        <a:lstStyle/>
        <a:p>
          <a:endParaRPr lang="zh-TW" altLang="en-US"/>
        </a:p>
      </dgm:t>
    </dgm:pt>
    <dgm:pt modelId="{403750D0-74FD-44F9-B5DC-782DDC620152}">
      <dgm:prSet phldrT="[文字]" custT="1"/>
      <dgm:spPr/>
      <dgm:t>
        <a:bodyPr/>
        <a:lstStyle/>
        <a:p>
          <a:r>
            <a:rPr lang="en-US" altLang="zh-TW" sz="2800" b="1" dirty="0">
              <a:effectLst>
                <a:outerShdw blurRad="38100" dist="38100" dir="2700000" algn="tl">
                  <a:srgbClr val="000000">
                    <a:alpha val="43137"/>
                  </a:srgbClr>
                </a:outerShdw>
              </a:effectLst>
            </a:rPr>
            <a:t>04</a:t>
          </a:r>
          <a:endParaRPr lang="zh-TW" altLang="en-US" sz="2800" b="1" dirty="0">
            <a:effectLst>
              <a:outerShdw blurRad="38100" dist="38100" dir="2700000" algn="tl">
                <a:srgbClr val="000000">
                  <a:alpha val="43137"/>
                </a:srgbClr>
              </a:outerShdw>
            </a:effectLst>
          </a:endParaRPr>
        </a:p>
      </dgm:t>
    </dgm:pt>
    <dgm:pt modelId="{44F9544F-9FF8-4044-B194-C56FC938EB15}" type="parTrans" cxnId="{B6DBEF84-5451-4C6E-AC1E-1A08CA4680C6}">
      <dgm:prSet/>
      <dgm:spPr/>
      <dgm:t>
        <a:bodyPr/>
        <a:lstStyle/>
        <a:p>
          <a:endParaRPr lang="zh-TW" altLang="en-US"/>
        </a:p>
      </dgm:t>
    </dgm:pt>
    <dgm:pt modelId="{DD55AAFC-E10F-416C-ACFA-367D3A79FEE2}" type="sibTrans" cxnId="{B6DBEF84-5451-4C6E-AC1E-1A08CA4680C6}">
      <dgm:prSet/>
      <dgm:spPr/>
      <dgm:t>
        <a:bodyPr/>
        <a:lstStyle/>
        <a:p>
          <a:endParaRPr lang="zh-TW" altLang="en-US"/>
        </a:p>
      </dgm:t>
    </dgm:pt>
    <dgm:pt modelId="{75A83A65-6E2F-4A4C-B98E-E901A906B50F}" type="pres">
      <dgm:prSet presAssocID="{A2A98E16-EC75-4A5D-A587-965E3C451109}" presName="linearFlow" presStyleCnt="0">
        <dgm:presLayoutVars>
          <dgm:dir/>
          <dgm:animLvl val="lvl"/>
          <dgm:resizeHandles val="exact"/>
        </dgm:presLayoutVars>
      </dgm:prSet>
      <dgm:spPr/>
      <dgm:t>
        <a:bodyPr/>
        <a:lstStyle/>
        <a:p>
          <a:endParaRPr lang="zh-TW" altLang="en-US"/>
        </a:p>
      </dgm:t>
    </dgm:pt>
    <dgm:pt modelId="{9724D5A2-938B-4DE9-B987-BCAC63BE9FD4}" type="pres">
      <dgm:prSet presAssocID="{9FFCB4CD-E537-4DBA-9856-38BEC3680801}" presName="composite" presStyleCnt="0"/>
      <dgm:spPr/>
    </dgm:pt>
    <dgm:pt modelId="{6FB2AFBC-1F3B-480B-9693-AD8FB61E4DA2}" type="pres">
      <dgm:prSet presAssocID="{9FFCB4CD-E537-4DBA-9856-38BEC3680801}" presName="parentText" presStyleLbl="alignNode1" presStyleIdx="0" presStyleCnt="4">
        <dgm:presLayoutVars>
          <dgm:chMax val="1"/>
          <dgm:bulletEnabled val="1"/>
        </dgm:presLayoutVars>
      </dgm:prSet>
      <dgm:spPr/>
      <dgm:t>
        <a:bodyPr/>
        <a:lstStyle/>
        <a:p>
          <a:endParaRPr lang="zh-TW" altLang="en-US"/>
        </a:p>
      </dgm:t>
    </dgm:pt>
    <dgm:pt modelId="{F4F80BB7-197C-4A13-90A7-F27548B93B7D}" type="pres">
      <dgm:prSet presAssocID="{9FFCB4CD-E537-4DBA-9856-38BEC3680801}" presName="descendantText" presStyleLbl="alignAcc1" presStyleIdx="0" presStyleCnt="4">
        <dgm:presLayoutVars>
          <dgm:bulletEnabled val="1"/>
        </dgm:presLayoutVars>
      </dgm:prSet>
      <dgm:spPr/>
    </dgm:pt>
    <dgm:pt modelId="{381BFB4A-1FF1-4CCC-8E3F-66AADE4F976D}" type="pres">
      <dgm:prSet presAssocID="{98D096AE-9505-4CD1-92B7-BB6832187637}" presName="sp" presStyleCnt="0"/>
      <dgm:spPr/>
    </dgm:pt>
    <dgm:pt modelId="{D86F94A3-35B3-4842-BA37-63623C4DA966}" type="pres">
      <dgm:prSet presAssocID="{17132549-491A-4E0B-847F-33A758D53B9A}" presName="composite" presStyleCnt="0"/>
      <dgm:spPr/>
    </dgm:pt>
    <dgm:pt modelId="{44B9EF39-EF67-4E56-9398-A4937F93EAFE}" type="pres">
      <dgm:prSet presAssocID="{17132549-491A-4E0B-847F-33A758D53B9A}" presName="parentText" presStyleLbl="alignNode1" presStyleIdx="1" presStyleCnt="4">
        <dgm:presLayoutVars>
          <dgm:chMax val="1"/>
          <dgm:bulletEnabled val="1"/>
        </dgm:presLayoutVars>
      </dgm:prSet>
      <dgm:spPr/>
      <dgm:t>
        <a:bodyPr/>
        <a:lstStyle/>
        <a:p>
          <a:endParaRPr lang="zh-TW" altLang="en-US"/>
        </a:p>
      </dgm:t>
    </dgm:pt>
    <dgm:pt modelId="{023573BF-EE54-432E-AF76-B2AA72AEBEC0}" type="pres">
      <dgm:prSet presAssocID="{17132549-491A-4E0B-847F-33A758D53B9A}" presName="descendantText" presStyleLbl="alignAcc1" presStyleIdx="1" presStyleCnt="4">
        <dgm:presLayoutVars>
          <dgm:bulletEnabled val="1"/>
        </dgm:presLayoutVars>
      </dgm:prSet>
      <dgm:spPr/>
    </dgm:pt>
    <dgm:pt modelId="{57E8288A-7748-424A-998E-536C8CE81CF4}" type="pres">
      <dgm:prSet presAssocID="{11146836-F067-476F-885D-DFDAEC64AD83}" presName="sp" presStyleCnt="0"/>
      <dgm:spPr/>
    </dgm:pt>
    <dgm:pt modelId="{A4552B86-E8CC-46D8-A710-FF85E58B55E9}" type="pres">
      <dgm:prSet presAssocID="{4C68C210-B28A-47C1-A439-EAE6ABEBED6E}" presName="composite" presStyleCnt="0"/>
      <dgm:spPr/>
    </dgm:pt>
    <dgm:pt modelId="{700109BF-DAE5-4333-B429-908EAFB54267}" type="pres">
      <dgm:prSet presAssocID="{4C68C210-B28A-47C1-A439-EAE6ABEBED6E}" presName="parentText" presStyleLbl="alignNode1" presStyleIdx="2" presStyleCnt="4">
        <dgm:presLayoutVars>
          <dgm:chMax val="1"/>
          <dgm:bulletEnabled val="1"/>
        </dgm:presLayoutVars>
      </dgm:prSet>
      <dgm:spPr/>
      <dgm:t>
        <a:bodyPr/>
        <a:lstStyle/>
        <a:p>
          <a:endParaRPr lang="zh-TW" altLang="en-US"/>
        </a:p>
      </dgm:t>
    </dgm:pt>
    <dgm:pt modelId="{1F0A5916-2A96-46E0-A3CC-BA4357C937E2}" type="pres">
      <dgm:prSet presAssocID="{4C68C210-B28A-47C1-A439-EAE6ABEBED6E}" presName="descendantText" presStyleLbl="alignAcc1" presStyleIdx="2" presStyleCnt="4">
        <dgm:presLayoutVars>
          <dgm:bulletEnabled val="1"/>
        </dgm:presLayoutVars>
      </dgm:prSet>
      <dgm:spPr/>
    </dgm:pt>
    <dgm:pt modelId="{75641E69-304C-408E-A185-747257E109AD}" type="pres">
      <dgm:prSet presAssocID="{F8CEF8C6-A6A1-4EFA-8511-78AA02912AA0}" presName="sp" presStyleCnt="0"/>
      <dgm:spPr/>
    </dgm:pt>
    <dgm:pt modelId="{B494512A-4454-41F9-8010-AE25F90F5FEB}" type="pres">
      <dgm:prSet presAssocID="{403750D0-74FD-44F9-B5DC-782DDC620152}" presName="composite" presStyleCnt="0"/>
      <dgm:spPr/>
    </dgm:pt>
    <dgm:pt modelId="{0FA353CC-7AEC-47B0-9894-170B49EC6B0C}" type="pres">
      <dgm:prSet presAssocID="{403750D0-74FD-44F9-B5DC-782DDC620152}" presName="parentText" presStyleLbl="alignNode1" presStyleIdx="3" presStyleCnt="4">
        <dgm:presLayoutVars>
          <dgm:chMax val="1"/>
          <dgm:bulletEnabled val="1"/>
        </dgm:presLayoutVars>
      </dgm:prSet>
      <dgm:spPr/>
      <dgm:t>
        <a:bodyPr/>
        <a:lstStyle/>
        <a:p>
          <a:endParaRPr lang="zh-TW" altLang="en-US"/>
        </a:p>
      </dgm:t>
    </dgm:pt>
    <dgm:pt modelId="{2F7090F8-C58F-4412-841F-CBE7AF9EFA77}" type="pres">
      <dgm:prSet presAssocID="{403750D0-74FD-44F9-B5DC-782DDC620152}" presName="descendantText" presStyleLbl="alignAcc1" presStyleIdx="3" presStyleCnt="4" custScaleY="153227">
        <dgm:presLayoutVars>
          <dgm:bulletEnabled val="1"/>
        </dgm:presLayoutVars>
      </dgm:prSet>
      <dgm:spPr/>
    </dgm:pt>
  </dgm:ptLst>
  <dgm:cxnLst>
    <dgm:cxn modelId="{226D6D64-1110-45BD-BB9D-ACFA864131FF}" type="presOf" srcId="{9FFCB4CD-E537-4DBA-9856-38BEC3680801}" destId="{6FB2AFBC-1F3B-480B-9693-AD8FB61E4DA2}" srcOrd="0" destOrd="0" presId="urn:microsoft.com/office/officeart/2005/8/layout/chevron2"/>
    <dgm:cxn modelId="{C352A9C7-5BE7-4F58-8A23-C7665672D0B4}" type="presOf" srcId="{17132549-491A-4E0B-847F-33A758D53B9A}" destId="{44B9EF39-EF67-4E56-9398-A4937F93EAFE}" srcOrd="0" destOrd="0" presId="urn:microsoft.com/office/officeart/2005/8/layout/chevron2"/>
    <dgm:cxn modelId="{739242B2-5DD3-489D-B400-F5F9036C4992}" type="presOf" srcId="{403750D0-74FD-44F9-B5DC-782DDC620152}" destId="{0FA353CC-7AEC-47B0-9894-170B49EC6B0C}" srcOrd="0" destOrd="0" presId="urn:microsoft.com/office/officeart/2005/8/layout/chevron2"/>
    <dgm:cxn modelId="{B6DBEF84-5451-4C6E-AC1E-1A08CA4680C6}" srcId="{A2A98E16-EC75-4A5D-A587-965E3C451109}" destId="{403750D0-74FD-44F9-B5DC-782DDC620152}" srcOrd="3" destOrd="0" parTransId="{44F9544F-9FF8-4044-B194-C56FC938EB15}" sibTransId="{DD55AAFC-E10F-416C-ACFA-367D3A79FEE2}"/>
    <dgm:cxn modelId="{27467950-26DC-45B9-8285-2AFEAFB22CEC}" type="presOf" srcId="{A2A98E16-EC75-4A5D-A587-965E3C451109}" destId="{75A83A65-6E2F-4A4C-B98E-E901A906B50F}" srcOrd="0" destOrd="0" presId="urn:microsoft.com/office/officeart/2005/8/layout/chevron2"/>
    <dgm:cxn modelId="{0D07C597-69BE-4FD6-854C-A4CA28CFFA96}" srcId="{A2A98E16-EC75-4A5D-A587-965E3C451109}" destId="{4C68C210-B28A-47C1-A439-EAE6ABEBED6E}" srcOrd="2" destOrd="0" parTransId="{C8BCC5B7-BDE9-44D1-9138-EF072B641D31}" sibTransId="{F8CEF8C6-A6A1-4EFA-8511-78AA02912AA0}"/>
    <dgm:cxn modelId="{2F31CABD-9D2C-4025-B013-C2BE13E3EA0E}" type="presOf" srcId="{4C68C210-B28A-47C1-A439-EAE6ABEBED6E}" destId="{700109BF-DAE5-4333-B429-908EAFB54267}" srcOrd="0" destOrd="0" presId="urn:microsoft.com/office/officeart/2005/8/layout/chevron2"/>
    <dgm:cxn modelId="{9F25AFDE-51E8-45C3-83DC-F3F6A595D0B8}" srcId="{A2A98E16-EC75-4A5D-A587-965E3C451109}" destId="{17132549-491A-4E0B-847F-33A758D53B9A}" srcOrd="1" destOrd="0" parTransId="{04EA003D-F0E9-4C35-96AA-57CF830FD2DB}" sibTransId="{11146836-F067-476F-885D-DFDAEC64AD83}"/>
    <dgm:cxn modelId="{30EBDBB5-3B0D-4DF7-8B97-921487242A4B}" srcId="{A2A98E16-EC75-4A5D-A587-965E3C451109}" destId="{9FFCB4CD-E537-4DBA-9856-38BEC3680801}" srcOrd="0" destOrd="0" parTransId="{D876DF75-15C5-4AD9-9830-30AD60AF2921}" sibTransId="{98D096AE-9505-4CD1-92B7-BB6832187637}"/>
    <dgm:cxn modelId="{67D6383D-5F97-48AE-A139-14EF851DE594}" type="presParOf" srcId="{75A83A65-6E2F-4A4C-B98E-E901A906B50F}" destId="{9724D5A2-938B-4DE9-B987-BCAC63BE9FD4}" srcOrd="0" destOrd="0" presId="urn:microsoft.com/office/officeart/2005/8/layout/chevron2"/>
    <dgm:cxn modelId="{C556054D-9716-4A31-8994-0A1D8DE60FD7}" type="presParOf" srcId="{9724D5A2-938B-4DE9-B987-BCAC63BE9FD4}" destId="{6FB2AFBC-1F3B-480B-9693-AD8FB61E4DA2}" srcOrd="0" destOrd="0" presId="urn:microsoft.com/office/officeart/2005/8/layout/chevron2"/>
    <dgm:cxn modelId="{4ECB66F5-E570-42D1-AD19-E949CCA2579F}" type="presParOf" srcId="{9724D5A2-938B-4DE9-B987-BCAC63BE9FD4}" destId="{F4F80BB7-197C-4A13-90A7-F27548B93B7D}" srcOrd="1" destOrd="0" presId="urn:microsoft.com/office/officeart/2005/8/layout/chevron2"/>
    <dgm:cxn modelId="{E7FE94D3-BD84-4919-A0AD-2E206BC67814}" type="presParOf" srcId="{75A83A65-6E2F-4A4C-B98E-E901A906B50F}" destId="{381BFB4A-1FF1-4CCC-8E3F-66AADE4F976D}" srcOrd="1" destOrd="0" presId="urn:microsoft.com/office/officeart/2005/8/layout/chevron2"/>
    <dgm:cxn modelId="{AE804C5A-46FC-4A95-992A-110DF1F0E81D}" type="presParOf" srcId="{75A83A65-6E2F-4A4C-B98E-E901A906B50F}" destId="{D86F94A3-35B3-4842-BA37-63623C4DA966}" srcOrd="2" destOrd="0" presId="urn:microsoft.com/office/officeart/2005/8/layout/chevron2"/>
    <dgm:cxn modelId="{5ED39146-387A-47D3-89E5-AF494AAF75A7}" type="presParOf" srcId="{D86F94A3-35B3-4842-BA37-63623C4DA966}" destId="{44B9EF39-EF67-4E56-9398-A4937F93EAFE}" srcOrd="0" destOrd="0" presId="urn:microsoft.com/office/officeart/2005/8/layout/chevron2"/>
    <dgm:cxn modelId="{25EC32D0-4CE5-43B9-AF52-42CB62399D27}" type="presParOf" srcId="{D86F94A3-35B3-4842-BA37-63623C4DA966}" destId="{023573BF-EE54-432E-AF76-B2AA72AEBEC0}" srcOrd="1" destOrd="0" presId="urn:microsoft.com/office/officeart/2005/8/layout/chevron2"/>
    <dgm:cxn modelId="{BA6BB47E-01B2-413F-8521-D1B1762263C7}" type="presParOf" srcId="{75A83A65-6E2F-4A4C-B98E-E901A906B50F}" destId="{57E8288A-7748-424A-998E-536C8CE81CF4}" srcOrd="3" destOrd="0" presId="urn:microsoft.com/office/officeart/2005/8/layout/chevron2"/>
    <dgm:cxn modelId="{AB909452-F343-490E-87DC-473D5B99F7E1}" type="presParOf" srcId="{75A83A65-6E2F-4A4C-B98E-E901A906B50F}" destId="{A4552B86-E8CC-46D8-A710-FF85E58B55E9}" srcOrd="4" destOrd="0" presId="urn:microsoft.com/office/officeart/2005/8/layout/chevron2"/>
    <dgm:cxn modelId="{5430B69E-ADEA-4DAE-B3AF-820FED562859}" type="presParOf" srcId="{A4552B86-E8CC-46D8-A710-FF85E58B55E9}" destId="{700109BF-DAE5-4333-B429-908EAFB54267}" srcOrd="0" destOrd="0" presId="urn:microsoft.com/office/officeart/2005/8/layout/chevron2"/>
    <dgm:cxn modelId="{8E6A81BB-3DB9-4489-AA86-770875FFC7FC}" type="presParOf" srcId="{A4552B86-E8CC-46D8-A710-FF85E58B55E9}" destId="{1F0A5916-2A96-46E0-A3CC-BA4357C937E2}" srcOrd="1" destOrd="0" presId="urn:microsoft.com/office/officeart/2005/8/layout/chevron2"/>
    <dgm:cxn modelId="{6729FE20-C01A-4240-BACC-A7FB6070C484}" type="presParOf" srcId="{75A83A65-6E2F-4A4C-B98E-E901A906B50F}" destId="{75641E69-304C-408E-A185-747257E109AD}" srcOrd="5" destOrd="0" presId="urn:microsoft.com/office/officeart/2005/8/layout/chevron2"/>
    <dgm:cxn modelId="{512A885C-DA57-4F98-B68E-50E4ECCC450B}" type="presParOf" srcId="{75A83A65-6E2F-4A4C-B98E-E901A906B50F}" destId="{B494512A-4454-41F9-8010-AE25F90F5FEB}" srcOrd="6" destOrd="0" presId="urn:microsoft.com/office/officeart/2005/8/layout/chevron2"/>
    <dgm:cxn modelId="{C13FF86D-4AF8-49F0-AF30-EC0E3C2698A9}" type="presParOf" srcId="{B494512A-4454-41F9-8010-AE25F90F5FEB}" destId="{0FA353CC-7AEC-47B0-9894-170B49EC6B0C}" srcOrd="0" destOrd="0" presId="urn:microsoft.com/office/officeart/2005/8/layout/chevron2"/>
    <dgm:cxn modelId="{5817E094-CBB3-4827-A831-EB00DB5FEB42}" type="presParOf" srcId="{B494512A-4454-41F9-8010-AE25F90F5FEB}" destId="{2F7090F8-C58F-4412-841F-CBE7AF9EFA77}" srcOrd="1" destOrd="0" presId="urn:microsoft.com/office/officeart/2005/8/layout/chevron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F58A719-90A5-48A7-A385-534765D84366}" type="doc">
      <dgm:prSet loTypeId="urn:microsoft.com/office/officeart/2005/8/layout/venn3" loCatId="relationship" qsTypeId="urn:microsoft.com/office/officeart/2005/8/quickstyle/3d1" qsCatId="3D" csTypeId="urn:microsoft.com/office/officeart/2005/8/colors/colorful1" csCatId="colorful" phldr="1"/>
      <dgm:spPr/>
      <dgm:t>
        <a:bodyPr/>
        <a:lstStyle/>
        <a:p>
          <a:endParaRPr lang="zh-TW" altLang="en-US"/>
        </a:p>
      </dgm:t>
    </dgm:pt>
    <dgm:pt modelId="{2B86353A-0860-4876-B589-0F99254E1AA7}">
      <dgm:prSet phldrT="[文字]"/>
      <dgm:spPr/>
      <dgm:t>
        <a:bodyPr/>
        <a:lstStyle/>
        <a:p>
          <a:endParaRPr lang="zh-TW" altLang="en-US" dirty="0"/>
        </a:p>
      </dgm:t>
    </dgm:pt>
    <dgm:pt modelId="{9B61B1F3-948E-4E1B-BD18-70D5A763C3B7}" type="parTrans" cxnId="{48CB7434-78C8-4AE4-8448-18C8971E498B}">
      <dgm:prSet/>
      <dgm:spPr/>
      <dgm:t>
        <a:bodyPr/>
        <a:lstStyle/>
        <a:p>
          <a:endParaRPr lang="zh-TW" altLang="en-US"/>
        </a:p>
      </dgm:t>
    </dgm:pt>
    <dgm:pt modelId="{E29A4BF3-BDF7-4042-84EC-842E24D7D446}" type="sibTrans" cxnId="{48CB7434-78C8-4AE4-8448-18C8971E498B}">
      <dgm:prSet/>
      <dgm:spPr/>
      <dgm:t>
        <a:bodyPr/>
        <a:lstStyle/>
        <a:p>
          <a:endParaRPr lang="zh-TW" altLang="en-US"/>
        </a:p>
      </dgm:t>
    </dgm:pt>
    <dgm:pt modelId="{C79FA597-C175-438A-B357-F713624B5096}">
      <dgm:prSet phldrT="[文字]"/>
      <dgm:spPr/>
      <dgm:t>
        <a:bodyPr/>
        <a:lstStyle/>
        <a:p>
          <a:endParaRPr lang="zh-TW" altLang="en-US" dirty="0"/>
        </a:p>
      </dgm:t>
    </dgm:pt>
    <dgm:pt modelId="{83FD44EC-BDF3-4FA4-AAE3-1C11B221B225}" type="parTrans" cxnId="{917F2E1B-2FC1-4272-AFA9-5265C3842DD0}">
      <dgm:prSet/>
      <dgm:spPr/>
      <dgm:t>
        <a:bodyPr/>
        <a:lstStyle/>
        <a:p>
          <a:endParaRPr lang="zh-TW" altLang="en-US"/>
        </a:p>
      </dgm:t>
    </dgm:pt>
    <dgm:pt modelId="{A49F20BF-C7EC-4B98-9D78-DBA3EDEA5790}" type="sibTrans" cxnId="{917F2E1B-2FC1-4272-AFA9-5265C3842DD0}">
      <dgm:prSet/>
      <dgm:spPr/>
      <dgm:t>
        <a:bodyPr/>
        <a:lstStyle/>
        <a:p>
          <a:endParaRPr lang="zh-TW" altLang="en-US"/>
        </a:p>
      </dgm:t>
    </dgm:pt>
    <dgm:pt modelId="{110DA4A8-7E28-4EE3-AA71-4BF72EE8F7FA}" type="pres">
      <dgm:prSet presAssocID="{5F58A719-90A5-48A7-A385-534765D84366}" presName="Name0" presStyleCnt="0">
        <dgm:presLayoutVars>
          <dgm:dir/>
          <dgm:resizeHandles val="exact"/>
        </dgm:presLayoutVars>
      </dgm:prSet>
      <dgm:spPr/>
      <dgm:t>
        <a:bodyPr/>
        <a:lstStyle/>
        <a:p>
          <a:endParaRPr lang="zh-TW" altLang="en-US"/>
        </a:p>
      </dgm:t>
    </dgm:pt>
    <dgm:pt modelId="{8B4E70F0-D5A7-4889-B0B2-13D53285AFC6}" type="pres">
      <dgm:prSet presAssocID="{2B86353A-0860-4876-B589-0F99254E1AA7}" presName="Name5" presStyleLbl="vennNode1" presStyleIdx="0" presStyleCnt="2">
        <dgm:presLayoutVars>
          <dgm:bulletEnabled val="1"/>
        </dgm:presLayoutVars>
      </dgm:prSet>
      <dgm:spPr/>
      <dgm:t>
        <a:bodyPr/>
        <a:lstStyle/>
        <a:p>
          <a:endParaRPr lang="zh-TW" altLang="en-US"/>
        </a:p>
      </dgm:t>
    </dgm:pt>
    <dgm:pt modelId="{F4A8EBA3-1589-481C-8387-6B4EFE88EDEE}" type="pres">
      <dgm:prSet presAssocID="{E29A4BF3-BDF7-4042-84EC-842E24D7D446}" presName="space" presStyleCnt="0"/>
      <dgm:spPr/>
    </dgm:pt>
    <dgm:pt modelId="{2879FC6D-C2E1-406A-97B9-E365894541FD}" type="pres">
      <dgm:prSet presAssocID="{C79FA597-C175-438A-B357-F713624B5096}" presName="Name5" presStyleLbl="vennNode1" presStyleIdx="1" presStyleCnt="2" custLinFactNeighborX="3981" custLinFactNeighborY="398">
        <dgm:presLayoutVars>
          <dgm:bulletEnabled val="1"/>
        </dgm:presLayoutVars>
      </dgm:prSet>
      <dgm:spPr/>
      <dgm:t>
        <a:bodyPr/>
        <a:lstStyle/>
        <a:p>
          <a:endParaRPr lang="zh-TW" altLang="en-US"/>
        </a:p>
      </dgm:t>
    </dgm:pt>
  </dgm:ptLst>
  <dgm:cxnLst>
    <dgm:cxn modelId="{48CB7434-78C8-4AE4-8448-18C8971E498B}" srcId="{5F58A719-90A5-48A7-A385-534765D84366}" destId="{2B86353A-0860-4876-B589-0F99254E1AA7}" srcOrd="0" destOrd="0" parTransId="{9B61B1F3-948E-4E1B-BD18-70D5A763C3B7}" sibTransId="{E29A4BF3-BDF7-4042-84EC-842E24D7D446}"/>
    <dgm:cxn modelId="{B06A74B8-BE6F-49FA-B487-66677E9C6C1E}" type="presOf" srcId="{5F58A719-90A5-48A7-A385-534765D84366}" destId="{110DA4A8-7E28-4EE3-AA71-4BF72EE8F7FA}" srcOrd="0" destOrd="0" presId="urn:microsoft.com/office/officeart/2005/8/layout/venn3"/>
    <dgm:cxn modelId="{917F2E1B-2FC1-4272-AFA9-5265C3842DD0}" srcId="{5F58A719-90A5-48A7-A385-534765D84366}" destId="{C79FA597-C175-438A-B357-F713624B5096}" srcOrd="1" destOrd="0" parTransId="{83FD44EC-BDF3-4FA4-AAE3-1C11B221B225}" sibTransId="{A49F20BF-C7EC-4B98-9D78-DBA3EDEA5790}"/>
    <dgm:cxn modelId="{9B015080-D4C9-42CE-B8EB-A801CBC000FB}" type="presOf" srcId="{2B86353A-0860-4876-B589-0F99254E1AA7}" destId="{8B4E70F0-D5A7-4889-B0B2-13D53285AFC6}" srcOrd="0" destOrd="0" presId="urn:microsoft.com/office/officeart/2005/8/layout/venn3"/>
    <dgm:cxn modelId="{0ADA3D46-CA9A-48BC-B75D-6929DAA85623}" type="presOf" srcId="{C79FA597-C175-438A-B357-F713624B5096}" destId="{2879FC6D-C2E1-406A-97B9-E365894541FD}" srcOrd="0" destOrd="0" presId="urn:microsoft.com/office/officeart/2005/8/layout/venn3"/>
    <dgm:cxn modelId="{9CE752EB-DC77-4281-859A-9EF7B3E7C08B}" type="presParOf" srcId="{110DA4A8-7E28-4EE3-AA71-4BF72EE8F7FA}" destId="{8B4E70F0-D5A7-4889-B0B2-13D53285AFC6}" srcOrd="0" destOrd="0" presId="urn:microsoft.com/office/officeart/2005/8/layout/venn3"/>
    <dgm:cxn modelId="{E3A71D72-0EC4-488D-8323-9C3F6B15E56A}" type="presParOf" srcId="{110DA4A8-7E28-4EE3-AA71-4BF72EE8F7FA}" destId="{F4A8EBA3-1589-481C-8387-6B4EFE88EDEE}" srcOrd="1" destOrd="0" presId="urn:microsoft.com/office/officeart/2005/8/layout/venn3"/>
    <dgm:cxn modelId="{D5793CBD-F1AF-44A3-B16B-A675B2FE82B5}" type="presParOf" srcId="{110DA4A8-7E28-4EE3-AA71-4BF72EE8F7FA}" destId="{2879FC6D-C2E1-406A-97B9-E365894541FD}" srcOrd="2" destOrd="0" presId="urn:microsoft.com/office/officeart/2005/8/layout/venn3"/>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F58A719-90A5-48A7-A385-534765D84366}" type="doc">
      <dgm:prSet loTypeId="urn:microsoft.com/office/officeart/2005/8/layout/venn3" loCatId="relationship" qsTypeId="urn:microsoft.com/office/officeart/2005/8/quickstyle/3d1" qsCatId="3D" csTypeId="urn:microsoft.com/office/officeart/2005/8/colors/colorful4" csCatId="colorful" phldr="1"/>
      <dgm:spPr/>
      <dgm:t>
        <a:bodyPr/>
        <a:lstStyle/>
        <a:p>
          <a:endParaRPr lang="zh-TW" altLang="en-US"/>
        </a:p>
      </dgm:t>
    </dgm:pt>
    <dgm:pt modelId="{2B86353A-0860-4876-B589-0F99254E1AA7}">
      <dgm:prSet phldrT="[文字]"/>
      <dgm:spPr/>
      <dgm:t>
        <a:bodyPr/>
        <a:lstStyle/>
        <a:p>
          <a:endParaRPr lang="zh-TW" altLang="en-US" dirty="0"/>
        </a:p>
      </dgm:t>
    </dgm:pt>
    <dgm:pt modelId="{9B61B1F3-948E-4E1B-BD18-70D5A763C3B7}" type="parTrans" cxnId="{48CB7434-78C8-4AE4-8448-18C8971E498B}">
      <dgm:prSet/>
      <dgm:spPr/>
      <dgm:t>
        <a:bodyPr/>
        <a:lstStyle/>
        <a:p>
          <a:endParaRPr lang="zh-TW" altLang="en-US"/>
        </a:p>
      </dgm:t>
    </dgm:pt>
    <dgm:pt modelId="{E29A4BF3-BDF7-4042-84EC-842E24D7D446}" type="sibTrans" cxnId="{48CB7434-78C8-4AE4-8448-18C8971E498B}">
      <dgm:prSet/>
      <dgm:spPr/>
      <dgm:t>
        <a:bodyPr/>
        <a:lstStyle/>
        <a:p>
          <a:endParaRPr lang="zh-TW" altLang="en-US"/>
        </a:p>
      </dgm:t>
    </dgm:pt>
    <dgm:pt modelId="{C79FA597-C175-438A-B357-F713624B5096}">
      <dgm:prSet phldrT="[文字]"/>
      <dgm:spPr/>
      <dgm:t>
        <a:bodyPr/>
        <a:lstStyle/>
        <a:p>
          <a:endParaRPr lang="zh-TW" altLang="en-US" dirty="0"/>
        </a:p>
      </dgm:t>
    </dgm:pt>
    <dgm:pt modelId="{83FD44EC-BDF3-4FA4-AAE3-1C11B221B225}" type="parTrans" cxnId="{917F2E1B-2FC1-4272-AFA9-5265C3842DD0}">
      <dgm:prSet/>
      <dgm:spPr/>
      <dgm:t>
        <a:bodyPr/>
        <a:lstStyle/>
        <a:p>
          <a:endParaRPr lang="zh-TW" altLang="en-US"/>
        </a:p>
      </dgm:t>
    </dgm:pt>
    <dgm:pt modelId="{A49F20BF-C7EC-4B98-9D78-DBA3EDEA5790}" type="sibTrans" cxnId="{917F2E1B-2FC1-4272-AFA9-5265C3842DD0}">
      <dgm:prSet/>
      <dgm:spPr/>
      <dgm:t>
        <a:bodyPr/>
        <a:lstStyle/>
        <a:p>
          <a:endParaRPr lang="zh-TW" altLang="en-US"/>
        </a:p>
      </dgm:t>
    </dgm:pt>
    <dgm:pt modelId="{110DA4A8-7E28-4EE3-AA71-4BF72EE8F7FA}" type="pres">
      <dgm:prSet presAssocID="{5F58A719-90A5-48A7-A385-534765D84366}" presName="Name0" presStyleCnt="0">
        <dgm:presLayoutVars>
          <dgm:dir/>
          <dgm:resizeHandles val="exact"/>
        </dgm:presLayoutVars>
      </dgm:prSet>
      <dgm:spPr/>
      <dgm:t>
        <a:bodyPr/>
        <a:lstStyle/>
        <a:p>
          <a:endParaRPr lang="zh-TW" altLang="en-US"/>
        </a:p>
      </dgm:t>
    </dgm:pt>
    <dgm:pt modelId="{8B4E70F0-D5A7-4889-B0B2-13D53285AFC6}" type="pres">
      <dgm:prSet presAssocID="{2B86353A-0860-4876-B589-0F99254E1AA7}" presName="Name5" presStyleLbl="vennNode1" presStyleIdx="0" presStyleCnt="2">
        <dgm:presLayoutVars>
          <dgm:bulletEnabled val="1"/>
        </dgm:presLayoutVars>
      </dgm:prSet>
      <dgm:spPr/>
      <dgm:t>
        <a:bodyPr/>
        <a:lstStyle/>
        <a:p>
          <a:endParaRPr lang="zh-TW" altLang="en-US"/>
        </a:p>
      </dgm:t>
    </dgm:pt>
    <dgm:pt modelId="{F4A8EBA3-1589-481C-8387-6B4EFE88EDEE}" type="pres">
      <dgm:prSet presAssocID="{E29A4BF3-BDF7-4042-84EC-842E24D7D446}" presName="space" presStyleCnt="0"/>
      <dgm:spPr/>
    </dgm:pt>
    <dgm:pt modelId="{2879FC6D-C2E1-406A-97B9-E365894541FD}" type="pres">
      <dgm:prSet presAssocID="{C79FA597-C175-438A-B357-F713624B5096}" presName="Name5" presStyleLbl="vennNode1" presStyleIdx="1" presStyleCnt="2" custLinFactNeighborX="3981" custLinFactNeighborY="398">
        <dgm:presLayoutVars>
          <dgm:bulletEnabled val="1"/>
        </dgm:presLayoutVars>
      </dgm:prSet>
      <dgm:spPr/>
      <dgm:t>
        <a:bodyPr/>
        <a:lstStyle/>
        <a:p>
          <a:endParaRPr lang="zh-TW" altLang="en-US"/>
        </a:p>
      </dgm:t>
    </dgm:pt>
  </dgm:ptLst>
  <dgm:cxnLst>
    <dgm:cxn modelId="{48CB7434-78C8-4AE4-8448-18C8971E498B}" srcId="{5F58A719-90A5-48A7-A385-534765D84366}" destId="{2B86353A-0860-4876-B589-0F99254E1AA7}" srcOrd="0" destOrd="0" parTransId="{9B61B1F3-948E-4E1B-BD18-70D5A763C3B7}" sibTransId="{E29A4BF3-BDF7-4042-84EC-842E24D7D446}"/>
    <dgm:cxn modelId="{B06A74B8-BE6F-49FA-B487-66677E9C6C1E}" type="presOf" srcId="{5F58A719-90A5-48A7-A385-534765D84366}" destId="{110DA4A8-7E28-4EE3-AA71-4BF72EE8F7FA}" srcOrd="0" destOrd="0" presId="urn:microsoft.com/office/officeart/2005/8/layout/venn3"/>
    <dgm:cxn modelId="{917F2E1B-2FC1-4272-AFA9-5265C3842DD0}" srcId="{5F58A719-90A5-48A7-A385-534765D84366}" destId="{C79FA597-C175-438A-B357-F713624B5096}" srcOrd="1" destOrd="0" parTransId="{83FD44EC-BDF3-4FA4-AAE3-1C11B221B225}" sibTransId="{A49F20BF-C7EC-4B98-9D78-DBA3EDEA5790}"/>
    <dgm:cxn modelId="{9B015080-D4C9-42CE-B8EB-A801CBC000FB}" type="presOf" srcId="{2B86353A-0860-4876-B589-0F99254E1AA7}" destId="{8B4E70F0-D5A7-4889-B0B2-13D53285AFC6}" srcOrd="0" destOrd="0" presId="urn:microsoft.com/office/officeart/2005/8/layout/venn3"/>
    <dgm:cxn modelId="{0ADA3D46-CA9A-48BC-B75D-6929DAA85623}" type="presOf" srcId="{C79FA597-C175-438A-B357-F713624B5096}" destId="{2879FC6D-C2E1-406A-97B9-E365894541FD}" srcOrd="0" destOrd="0" presId="urn:microsoft.com/office/officeart/2005/8/layout/venn3"/>
    <dgm:cxn modelId="{9CE752EB-DC77-4281-859A-9EF7B3E7C08B}" type="presParOf" srcId="{110DA4A8-7E28-4EE3-AA71-4BF72EE8F7FA}" destId="{8B4E70F0-D5A7-4889-B0B2-13D53285AFC6}" srcOrd="0" destOrd="0" presId="urn:microsoft.com/office/officeart/2005/8/layout/venn3"/>
    <dgm:cxn modelId="{E3A71D72-0EC4-488D-8323-9C3F6B15E56A}" type="presParOf" srcId="{110DA4A8-7E28-4EE3-AA71-4BF72EE8F7FA}" destId="{F4A8EBA3-1589-481C-8387-6B4EFE88EDEE}" srcOrd="1" destOrd="0" presId="urn:microsoft.com/office/officeart/2005/8/layout/venn3"/>
    <dgm:cxn modelId="{D5793CBD-F1AF-44A3-B16B-A675B2FE82B5}" type="presParOf" srcId="{110DA4A8-7E28-4EE3-AA71-4BF72EE8F7FA}" destId="{2879FC6D-C2E1-406A-97B9-E365894541FD}" srcOrd="2" destOrd="0" presId="urn:microsoft.com/office/officeart/2005/8/layout/venn3"/>
  </dgm:cxnLst>
  <dgm:bg/>
  <dgm:whole/>
  <dgm:extLst>
    <a:ext uri="http://schemas.microsoft.com/office/drawing/2008/diagram">
      <dsp:dataModelExt xmlns:dsp="http://schemas.microsoft.com/office/drawing/2008/diagram" relId="rId2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B2AFBC-1F3B-480B-9693-AD8FB61E4DA2}">
      <dsp:nvSpPr>
        <dsp:cNvPr id="0" name=""/>
        <dsp:cNvSpPr/>
      </dsp:nvSpPr>
      <dsp:spPr>
        <a:xfrm rot="5400000">
          <a:off x="-153801" y="178794"/>
          <a:ext cx="1025343" cy="717740"/>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altLang="zh-TW" sz="2800" b="1" kern="1200" dirty="0">
              <a:effectLst>
                <a:outerShdw blurRad="38100" dist="38100" dir="2700000" algn="tl">
                  <a:srgbClr val="000000">
                    <a:alpha val="43137"/>
                  </a:srgbClr>
                </a:outerShdw>
              </a:effectLst>
            </a:rPr>
            <a:t>01</a:t>
          </a:r>
          <a:endParaRPr lang="zh-TW" altLang="en-US" sz="2800" b="1" kern="1200" dirty="0">
            <a:effectLst>
              <a:outerShdw blurRad="38100" dist="38100" dir="2700000" algn="tl">
                <a:srgbClr val="000000">
                  <a:alpha val="43137"/>
                </a:srgbClr>
              </a:outerShdw>
            </a:effectLst>
          </a:endParaRPr>
        </a:p>
      </dsp:txBody>
      <dsp:txXfrm rot="-5400000">
        <a:off x="1" y="383862"/>
        <a:ext cx="717740" cy="307603"/>
      </dsp:txXfrm>
    </dsp:sp>
    <dsp:sp modelId="{F4F80BB7-197C-4A13-90A7-F27548B93B7D}">
      <dsp:nvSpPr>
        <dsp:cNvPr id="0" name=""/>
        <dsp:cNvSpPr/>
      </dsp:nvSpPr>
      <dsp:spPr>
        <a:xfrm rot="5400000">
          <a:off x="2056250" y="-1313517"/>
          <a:ext cx="666823" cy="3343844"/>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4B9EF39-EF67-4E56-9398-A4937F93EAFE}">
      <dsp:nvSpPr>
        <dsp:cNvPr id="0" name=""/>
        <dsp:cNvSpPr/>
      </dsp:nvSpPr>
      <dsp:spPr>
        <a:xfrm rot="5400000">
          <a:off x="-153801" y="1063554"/>
          <a:ext cx="1025343" cy="717740"/>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altLang="zh-TW" sz="2800" b="1" kern="1200" dirty="0">
              <a:effectLst>
                <a:outerShdw blurRad="38100" dist="38100" dir="2700000" algn="tl">
                  <a:srgbClr val="000000">
                    <a:alpha val="43137"/>
                  </a:srgbClr>
                </a:outerShdw>
              </a:effectLst>
            </a:rPr>
            <a:t>02</a:t>
          </a:r>
          <a:endParaRPr lang="zh-TW" altLang="en-US" sz="2800" b="1" kern="1200" dirty="0">
            <a:effectLst>
              <a:outerShdw blurRad="38100" dist="38100" dir="2700000" algn="tl">
                <a:srgbClr val="000000">
                  <a:alpha val="43137"/>
                </a:srgbClr>
              </a:outerShdw>
            </a:effectLst>
          </a:endParaRPr>
        </a:p>
      </dsp:txBody>
      <dsp:txXfrm rot="-5400000">
        <a:off x="1" y="1268622"/>
        <a:ext cx="717740" cy="307603"/>
      </dsp:txXfrm>
    </dsp:sp>
    <dsp:sp modelId="{023573BF-EE54-432E-AF76-B2AA72AEBEC0}">
      <dsp:nvSpPr>
        <dsp:cNvPr id="0" name=""/>
        <dsp:cNvSpPr/>
      </dsp:nvSpPr>
      <dsp:spPr>
        <a:xfrm rot="5400000">
          <a:off x="2056426" y="-428932"/>
          <a:ext cx="666473" cy="3343844"/>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00109BF-DAE5-4333-B429-908EAFB54267}">
      <dsp:nvSpPr>
        <dsp:cNvPr id="0" name=""/>
        <dsp:cNvSpPr/>
      </dsp:nvSpPr>
      <dsp:spPr>
        <a:xfrm rot="5400000">
          <a:off x="-153801" y="1948314"/>
          <a:ext cx="1025343" cy="717740"/>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altLang="zh-TW" sz="2800" b="1" kern="1200" dirty="0">
              <a:effectLst>
                <a:outerShdw blurRad="38100" dist="38100" dir="2700000" algn="tl">
                  <a:srgbClr val="000000">
                    <a:alpha val="43137"/>
                  </a:srgbClr>
                </a:outerShdw>
              </a:effectLst>
            </a:rPr>
            <a:t>03</a:t>
          </a:r>
          <a:endParaRPr lang="zh-TW" altLang="en-US" sz="2800" b="1" kern="1200" dirty="0">
            <a:effectLst>
              <a:outerShdw blurRad="38100" dist="38100" dir="2700000" algn="tl">
                <a:srgbClr val="000000">
                  <a:alpha val="43137"/>
                </a:srgbClr>
              </a:outerShdw>
            </a:effectLst>
          </a:endParaRPr>
        </a:p>
      </dsp:txBody>
      <dsp:txXfrm rot="-5400000">
        <a:off x="1" y="2153382"/>
        <a:ext cx="717740" cy="307603"/>
      </dsp:txXfrm>
    </dsp:sp>
    <dsp:sp modelId="{1F0A5916-2A96-46E0-A3CC-BA4357C937E2}">
      <dsp:nvSpPr>
        <dsp:cNvPr id="0" name=""/>
        <dsp:cNvSpPr/>
      </dsp:nvSpPr>
      <dsp:spPr>
        <a:xfrm rot="5400000">
          <a:off x="2056426" y="455827"/>
          <a:ext cx="666473" cy="3343844"/>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FA353CC-7AEC-47B0-9894-170B49EC6B0C}">
      <dsp:nvSpPr>
        <dsp:cNvPr id="0" name=""/>
        <dsp:cNvSpPr/>
      </dsp:nvSpPr>
      <dsp:spPr>
        <a:xfrm rot="5400000">
          <a:off x="-153801" y="3010446"/>
          <a:ext cx="1025343" cy="717740"/>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altLang="zh-TW" sz="2800" b="1" kern="1200" dirty="0">
              <a:effectLst>
                <a:outerShdw blurRad="38100" dist="38100" dir="2700000" algn="tl">
                  <a:srgbClr val="000000">
                    <a:alpha val="43137"/>
                  </a:srgbClr>
                </a:outerShdw>
              </a:effectLst>
            </a:rPr>
            <a:t>04</a:t>
          </a:r>
          <a:endParaRPr lang="zh-TW" altLang="en-US" sz="2800" b="1" kern="1200" dirty="0">
            <a:effectLst>
              <a:outerShdw blurRad="38100" dist="38100" dir="2700000" algn="tl">
                <a:srgbClr val="000000">
                  <a:alpha val="43137"/>
                </a:srgbClr>
              </a:outerShdw>
            </a:effectLst>
          </a:endParaRPr>
        </a:p>
      </dsp:txBody>
      <dsp:txXfrm rot="-5400000">
        <a:off x="1" y="3215514"/>
        <a:ext cx="717740" cy="307603"/>
      </dsp:txXfrm>
    </dsp:sp>
    <dsp:sp modelId="{2F7090F8-C58F-4412-841F-CBE7AF9EFA77}">
      <dsp:nvSpPr>
        <dsp:cNvPr id="0" name=""/>
        <dsp:cNvSpPr/>
      </dsp:nvSpPr>
      <dsp:spPr>
        <a:xfrm rot="5400000">
          <a:off x="1879054" y="1517959"/>
          <a:ext cx="1021216" cy="3343844"/>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4E70F0-D5A7-4889-B0B2-13D53285AFC6}">
      <dsp:nvSpPr>
        <dsp:cNvPr id="0" name=""/>
        <dsp:cNvSpPr/>
      </dsp:nvSpPr>
      <dsp:spPr>
        <a:xfrm>
          <a:off x="126550" y="1060"/>
          <a:ext cx="1724491" cy="1724491"/>
        </a:xfrm>
        <a:prstGeom prst="ellipse">
          <a:avLst/>
        </a:prstGeom>
        <a:solidFill>
          <a:schemeClr val="accent2">
            <a:alpha val="50000"/>
            <a:hueOff val="0"/>
            <a:satOff val="0"/>
            <a:lumOff val="0"/>
            <a:alphaOff val="0"/>
          </a:schemeClr>
        </a:solidFill>
        <a:ln>
          <a:noFill/>
        </a:ln>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94904" tIns="82550" rIns="94904" bIns="82550" numCol="1" spcCol="1270" anchor="ctr" anchorCtr="0">
          <a:noAutofit/>
        </a:bodyPr>
        <a:lstStyle/>
        <a:p>
          <a:pPr lvl="0" algn="ctr" defTabSz="2889250">
            <a:lnSpc>
              <a:spcPct val="90000"/>
            </a:lnSpc>
            <a:spcBef>
              <a:spcPct val="0"/>
            </a:spcBef>
            <a:spcAft>
              <a:spcPct val="35000"/>
            </a:spcAft>
          </a:pPr>
          <a:endParaRPr lang="zh-TW" altLang="en-US" sz="6500" kern="1200" dirty="0"/>
        </a:p>
      </dsp:txBody>
      <dsp:txXfrm>
        <a:off x="379096" y="253606"/>
        <a:ext cx="1219399" cy="1219399"/>
      </dsp:txXfrm>
    </dsp:sp>
    <dsp:sp modelId="{2879FC6D-C2E1-406A-97B9-E365894541FD}">
      <dsp:nvSpPr>
        <dsp:cNvPr id="0" name=""/>
        <dsp:cNvSpPr/>
      </dsp:nvSpPr>
      <dsp:spPr>
        <a:xfrm>
          <a:off x="1519873" y="2120"/>
          <a:ext cx="1724491" cy="1724491"/>
        </a:xfrm>
        <a:prstGeom prst="ellipse">
          <a:avLst/>
        </a:prstGeom>
        <a:solidFill>
          <a:schemeClr val="accent3">
            <a:alpha val="50000"/>
            <a:hueOff val="0"/>
            <a:satOff val="0"/>
            <a:lumOff val="0"/>
            <a:alphaOff val="0"/>
          </a:schemeClr>
        </a:solidFill>
        <a:ln>
          <a:noFill/>
        </a:ln>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94904" tIns="82550" rIns="94904" bIns="82550" numCol="1" spcCol="1270" anchor="ctr" anchorCtr="0">
          <a:noAutofit/>
        </a:bodyPr>
        <a:lstStyle/>
        <a:p>
          <a:pPr lvl="0" algn="ctr" defTabSz="2889250">
            <a:lnSpc>
              <a:spcPct val="90000"/>
            </a:lnSpc>
            <a:spcBef>
              <a:spcPct val="0"/>
            </a:spcBef>
            <a:spcAft>
              <a:spcPct val="35000"/>
            </a:spcAft>
          </a:pPr>
          <a:endParaRPr lang="zh-TW" altLang="en-US" sz="6500" kern="1200" dirty="0"/>
        </a:p>
      </dsp:txBody>
      <dsp:txXfrm>
        <a:off x="1772419" y="254666"/>
        <a:ext cx="1219399" cy="121939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4E70F0-D5A7-4889-B0B2-13D53285AFC6}">
      <dsp:nvSpPr>
        <dsp:cNvPr id="0" name=""/>
        <dsp:cNvSpPr/>
      </dsp:nvSpPr>
      <dsp:spPr>
        <a:xfrm>
          <a:off x="2467" y="278835"/>
          <a:ext cx="1751669" cy="1751669"/>
        </a:xfrm>
        <a:prstGeom prst="ellipse">
          <a:avLst/>
        </a:prstGeom>
        <a:solidFill>
          <a:schemeClr val="accent4">
            <a:alpha val="50000"/>
            <a:hueOff val="0"/>
            <a:satOff val="0"/>
            <a:lumOff val="0"/>
            <a:alphaOff val="0"/>
          </a:schemeClr>
        </a:solidFill>
        <a:ln>
          <a:noFill/>
        </a:ln>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96400" tIns="82550" rIns="96400" bIns="82550" numCol="1" spcCol="1270" anchor="ctr" anchorCtr="0">
          <a:noAutofit/>
        </a:bodyPr>
        <a:lstStyle/>
        <a:p>
          <a:pPr lvl="0" algn="ctr" defTabSz="2889250">
            <a:lnSpc>
              <a:spcPct val="90000"/>
            </a:lnSpc>
            <a:spcBef>
              <a:spcPct val="0"/>
            </a:spcBef>
            <a:spcAft>
              <a:spcPct val="35000"/>
            </a:spcAft>
          </a:pPr>
          <a:endParaRPr lang="zh-TW" altLang="en-US" sz="6500" kern="1200" dirty="0"/>
        </a:p>
      </dsp:txBody>
      <dsp:txXfrm>
        <a:off x="258993" y="535361"/>
        <a:ext cx="1238617" cy="1238617"/>
      </dsp:txXfrm>
    </dsp:sp>
    <dsp:sp modelId="{2879FC6D-C2E1-406A-97B9-E365894541FD}">
      <dsp:nvSpPr>
        <dsp:cNvPr id="0" name=""/>
        <dsp:cNvSpPr/>
      </dsp:nvSpPr>
      <dsp:spPr>
        <a:xfrm>
          <a:off x="1406269" y="285806"/>
          <a:ext cx="1751669" cy="1751669"/>
        </a:xfrm>
        <a:prstGeom prst="ellipse">
          <a:avLst/>
        </a:prstGeom>
        <a:solidFill>
          <a:schemeClr val="accent4">
            <a:alpha val="50000"/>
            <a:hueOff val="9800891"/>
            <a:satOff val="-40777"/>
            <a:lumOff val="9608"/>
            <a:alphaOff val="0"/>
          </a:schemeClr>
        </a:solidFill>
        <a:ln>
          <a:noFill/>
        </a:ln>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96400" tIns="82550" rIns="96400" bIns="82550" numCol="1" spcCol="1270" anchor="ctr" anchorCtr="0">
          <a:noAutofit/>
        </a:bodyPr>
        <a:lstStyle/>
        <a:p>
          <a:pPr lvl="0" algn="ctr" defTabSz="2889250">
            <a:lnSpc>
              <a:spcPct val="90000"/>
            </a:lnSpc>
            <a:spcBef>
              <a:spcPct val="0"/>
            </a:spcBef>
            <a:spcAft>
              <a:spcPct val="35000"/>
            </a:spcAft>
          </a:pPr>
          <a:endParaRPr lang="zh-TW" altLang="en-US" sz="6500" kern="1200" dirty="0"/>
        </a:p>
      </dsp:txBody>
      <dsp:txXfrm>
        <a:off x="1662795" y="542332"/>
        <a:ext cx="1238617" cy="1238617"/>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4.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a:extLst>
              <a:ext uri="{FF2B5EF4-FFF2-40B4-BE49-F238E27FC236}">
                <a16:creationId xmlns:a16="http://schemas.microsoft.com/office/drawing/2014/main" xmlns="" id="{C80AE045-00CE-4FC9-A0CF-73A5A496A2B5}"/>
              </a:ext>
            </a:extLst>
          </p:cNvPr>
          <p:cNvSpPr>
            <a:spLocks noGrp="1"/>
          </p:cNvSpPr>
          <p:nvPr>
            <p:ph type="hdr" sz="quarter"/>
          </p:nvPr>
        </p:nvSpPr>
        <p:spPr>
          <a:xfrm>
            <a:off x="0" y="0"/>
            <a:ext cx="3169920" cy="481728"/>
          </a:xfrm>
          <a:prstGeom prst="rect">
            <a:avLst/>
          </a:prstGeom>
        </p:spPr>
        <p:txBody>
          <a:bodyPr vert="horz" lIns="91440" tIns="45720" rIns="91440" bIns="45720" rtlCol="0"/>
          <a:lstStyle>
            <a:lvl1pPr algn="l">
              <a:defRPr sz="1200"/>
            </a:lvl1pPr>
          </a:lstStyle>
          <a:p>
            <a:endParaRPr lang="zh-TW" altLang="en-US"/>
          </a:p>
        </p:txBody>
      </p:sp>
      <p:sp>
        <p:nvSpPr>
          <p:cNvPr id="4" name="頁尾版面配置區 3">
            <a:extLst>
              <a:ext uri="{FF2B5EF4-FFF2-40B4-BE49-F238E27FC236}">
                <a16:creationId xmlns:a16="http://schemas.microsoft.com/office/drawing/2014/main" xmlns="" id="{1C3103E4-D5F6-4855-B26E-53C3E6D4E9D7}"/>
              </a:ext>
            </a:extLst>
          </p:cNvPr>
          <p:cNvSpPr>
            <a:spLocks noGrp="1"/>
          </p:cNvSpPr>
          <p:nvPr>
            <p:ph type="ftr" sz="quarter" idx="2"/>
          </p:nvPr>
        </p:nvSpPr>
        <p:spPr>
          <a:xfrm>
            <a:off x="0" y="9119477"/>
            <a:ext cx="3169920" cy="481727"/>
          </a:xfrm>
          <a:prstGeom prst="rect">
            <a:avLst/>
          </a:prstGeom>
        </p:spPr>
        <p:txBody>
          <a:bodyPr vert="horz" lIns="91440" tIns="45720" rIns="91440" bIns="45720" rtlCol="0" anchor="b"/>
          <a:lstStyle>
            <a:lvl1pPr algn="l">
              <a:defRPr sz="1200"/>
            </a:lvl1pPr>
          </a:lstStyle>
          <a:p>
            <a:endParaRPr lang="zh-TW" altLang="en-US"/>
          </a:p>
        </p:txBody>
      </p:sp>
      <p:sp>
        <p:nvSpPr>
          <p:cNvPr id="5" name="投影片編號版面配置區 4">
            <a:extLst>
              <a:ext uri="{FF2B5EF4-FFF2-40B4-BE49-F238E27FC236}">
                <a16:creationId xmlns:a16="http://schemas.microsoft.com/office/drawing/2014/main" xmlns="" id="{5BA64425-1C07-4E98-ACF3-11E1867DB0FC}"/>
              </a:ext>
            </a:extLst>
          </p:cNvPr>
          <p:cNvSpPr>
            <a:spLocks noGrp="1"/>
          </p:cNvSpPr>
          <p:nvPr>
            <p:ph type="sldNum" sz="quarter" idx="3"/>
          </p:nvPr>
        </p:nvSpPr>
        <p:spPr>
          <a:xfrm>
            <a:off x="4143590" y="9119477"/>
            <a:ext cx="3169920" cy="481727"/>
          </a:xfrm>
          <a:prstGeom prst="rect">
            <a:avLst/>
          </a:prstGeom>
        </p:spPr>
        <p:txBody>
          <a:bodyPr vert="horz" lIns="91440" tIns="45720" rIns="91440" bIns="45720" rtlCol="0" anchor="b"/>
          <a:lstStyle>
            <a:lvl1pPr algn="r">
              <a:defRPr sz="1200"/>
            </a:lvl1pPr>
          </a:lstStyle>
          <a:p>
            <a:fld id="{F0E2D9E4-D49E-466B-8EBF-7CA1591DA1A2}" type="slidenum">
              <a:rPr lang="zh-TW" altLang="en-US" smtClean="0"/>
              <a:t>‹#›</a:t>
            </a:fld>
            <a:endParaRPr lang="zh-TW" altLang="en-US"/>
          </a:p>
        </p:txBody>
      </p:sp>
      <p:sp>
        <p:nvSpPr>
          <p:cNvPr id="6" name="日期版面配置區 5">
            <a:extLst>
              <a:ext uri="{FF2B5EF4-FFF2-40B4-BE49-F238E27FC236}">
                <a16:creationId xmlns:a16="http://schemas.microsoft.com/office/drawing/2014/main" xmlns="" id="{DD38E370-9538-4441-9171-04C6CD3F9638}"/>
              </a:ext>
            </a:extLst>
          </p:cNvPr>
          <p:cNvSpPr>
            <a:spLocks noGrp="1"/>
          </p:cNvSpPr>
          <p:nvPr>
            <p:ph type="dt" sz="quarter" idx="1"/>
          </p:nvPr>
        </p:nvSpPr>
        <p:spPr>
          <a:xfrm>
            <a:off x="4143590" y="0"/>
            <a:ext cx="3169920" cy="481728"/>
          </a:xfrm>
          <a:prstGeom prst="rect">
            <a:avLst/>
          </a:prstGeom>
        </p:spPr>
        <p:txBody>
          <a:bodyPr vert="horz" lIns="91440" tIns="45720" rIns="91440" bIns="45720" rtlCol="0"/>
          <a:lstStyle>
            <a:lvl1pPr algn="r">
              <a:defRPr sz="1200"/>
            </a:lvl1pPr>
          </a:lstStyle>
          <a:p>
            <a:fld id="{F3C9E4C6-EAC8-447F-AA05-2118E86D8E58}" type="datetimeFigureOut">
              <a:rPr lang="zh-TW" altLang="en-US" smtClean="0"/>
              <a:t>2022/8/5</a:t>
            </a:fld>
            <a:endParaRPr lang="zh-TW" altLang="en-US"/>
          </a:p>
        </p:txBody>
      </p:sp>
    </p:spTree>
    <p:extLst>
      <p:ext uri="{BB962C8B-B14F-4D97-AF65-F5344CB8AC3E}">
        <p14:creationId xmlns:p14="http://schemas.microsoft.com/office/powerpoint/2010/main" val="37536784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3169920" cy="48172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4143590" y="0"/>
            <a:ext cx="3169920" cy="481728"/>
          </a:xfrm>
          <a:prstGeom prst="rect">
            <a:avLst/>
          </a:prstGeom>
        </p:spPr>
        <p:txBody>
          <a:bodyPr vert="horz" lIns="91440" tIns="45720" rIns="91440" bIns="45720" rtlCol="0"/>
          <a:lstStyle>
            <a:lvl1pPr algn="r">
              <a:defRPr sz="1200"/>
            </a:lvl1pPr>
          </a:lstStyle>
          <a:p>
            <a:fld id="{70C2E48D-C1B8-43B5-B6EF-895D5BA86E16}" type="datetimeFigureOut">
              <a:rPr lang="zh-TW" altLang="en-US" smtClean="0"/>
              <a:t>2022/8/5</a:t>
            </a:fld>
            <a:endParaRPr lang="zh-TW" altLang="en-US"/>
          </a:p>
        </p:txBody>
      </p:sp>
      <p:sp>
        <p:nvSpPr>
          <p:cNvPr id="4" name="投影片影像版面配置區 3"/>
          <p:cNvSpPr>
            <a:spLocks noGrp="1" noRot="1" noChangeAspect="1"/>
          </p:cNvSpPr>
          <p:nvPr>
            <p:ph type="sldImg" idx="2"/>
          </p:nvPr>
        </p:nvSpPr>
        <p:spPr>
          <a:xfrm>
            <a:off x="1497013" y="1200150"/>
            <a:ext cx="4321175" cy="3240088"/>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731521" y="4620579"/>
            <a:ext cx="5852160" cy="3780473"/>
          </a:xfrm>
          <a:prstGeom prst="rect">
            <a:avLst/>
          </a:prstGeom>
        </p:spPr>
        <p:txBody>
          <a:bodyPr vert="horz" lIns="91440" tIns="45720" rIns="91440" bIns="45720" rtlCol="0"/>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9119477"/>
            <a:ext cx="3169920" cy="481727"/>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4143590" y="9119477"/>
            <a:ext cx="3169920" cy="481727"/>
          </a:xfrm>
          <a:prstGeom prst="rect">
            <a:avLst/>
          </a:prstGeom>
        </p:spPr>
        <p:txBody>
          <a:bodyPr vert="horz" lIns="91440" tIns="45720" rIns="91440" bIns="45720" rtlCol="0" anchor="b"/>
          <a:lstStyle>
            <a:lvl1pPr algn="r">
              <a:defRPr sz="1200"/>
            </a:lvl1pPr>
          </a:lstStyle>
          <a:p>
            <a:fld id="{84CF98FA-2036-4C21-B8B5-BEA19AE96BD6}" type="slidenum">
              <a:rPr lang="zh-TW" altLang="en-US" smtClean="0"/>
              <a:t>‹#›</a:t>
            </a:fld>
            <a:endParaRPr lang="zh-TW" altLang="en-US"/>
          </a:p>
        </p:txBody>
      </p:sp>
    </p:spTree>
    <p:extLst>
      <p:ext uri="{BB962C8B-B14F-4D97-AF65-F5344CB8AC3E}">
        <p14:creationId xmlns:p14="http://schemas.microsoft.com/office/powerpoint/2010/main" val="21339752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zh-TW" sz="1400" kern="1200" dirty="0" smtClean="0">
                <a:solidFill>
                  <a:schemeClr val="tx1"/>
                </a:solidFill>
                <a:effectLst/>
                <a:latin typeface="標楷體" panose="03000509000000000000" pitchFamily="65" charset="-120"/>
                <a:ea typeface="標楷體" panose="03000509000000000000" pitchFamily="65" charset="-120"/>
                <a:cs typeface="+mn-cs"/>
              </a:rPr>
              <a:t>主席及各位評審委員大家好，我是台塑石化公司公用事業部協理王耀津，擔任這次計畫之主持人，接著由我向各位進行簡報。</a:t>
            </a:r>
          </a:p>
          <a:p>
            <a:r>
              <a:rPr lang="en-US" altLang="zh-TW" sz="1400" b="1" kern="1200" dirty="0" smtClean="0">
                <a:solidFill>
                  <a:schemeClr val="tx1"/>
                </a:solidFill>
                <a:effectLst/>
                <a:latin typeface="標楷體" panose="03000509000000000000" pitchFamily="65" charset="-120"/>
                <a:ea typeface="標楷體" panose="03000509000000000000" pitchFamily="65" charset="-120"/>
                <a:cs typeface="+mn-cs"/>
              </a:rPr>
              <a:t>&lt;</a:t>
            </a:r>
            <a:r>
              <a:rPr lang="zh-TW" altLang="zh-TW" sz="1400" b="1" kern="1200" dirty="0" smtClean="0">
                <a:solidFill>
                  <a:schemeClr val="tx1"/>
                </a:solidFill>
                <a:effectLst/>
                <a:latin typeface="標楷體" panose="03000509000000000000" pitchFamily="65" charset="-120"/>
                <a:ea typeface="標楷體" panose="03000509000000000000" pitchFamily="65" charset="-120"/>
                <a:cs typeface="+mn-cs"/>
              </a:rPr>
              <a:t>請看第</a:t>
            </a:r>
            <a:r>
              <a:rPr lang="en-US" altLang="zh-TW" sz="1400" b="1" kern="1200" dirty="0" smtClean="0">
                <a:solidFill>
                  <a:schemeClr val="tx1"/>
                </a:solidFill>
                <a:effectLst/>
                <a:latin typeface="標楷體" panose="03000509000000000000" pitchFamily="65" charset="-120"/>
                <a:ea typeface="標楷體" panose="03000509000000000000" pitchFamily="65" charset="-120"/>
                <a:cs typeface="+mn-cs"/>
              </a:rPr>
              <a:t>1</a:t>
            </a:r>
            <a:r>
              <a:rPr lang="zh-TW" altLang="zh-TW" sz="1400" b="1" kern="1200" dirty="0" smtClean="0">
                <a:solidFill>
                  <a:schemeClr val="tx1"/>
                </a:solidFill>
                <a:effectLst/>
                <a:latin typeface="標楷體" panose="03000509000000000000" pitchFamily="65" charset="-120"/>
                <a:ea typeface="標楷體" panose="03000509000000000000" pitchFamily="65" charset="-120"/>
                <a:cs typeface="+mn-cs"/>
              </a:rPr>
              <a:t>頁</a:t>
            </a:r>
            <a:r>
              <a:rPr lang="en-US" altLang="zh-TW" sz="1400" b="1" kern="1200" dirty="0" smtClean="0">
                <a:solidFill>
                  <a:schemeClr val="tx1"/>
                </a:solidFill>
                <a:effectLst/>
                <a:latin typeface="標楷體" panose="03000509000000000000" pitchFamily="65" charset="-120"/>
                <a:ea typeface="標楷體" panose="03000509000000000000" pitchFamily="65" charset="-120"/>
                <a:cs typeface="+mn-cs"/>
              </a:rPr>
              <a:t>&gt;</a:t>
            </a:r>
            <a:endParaRPr lang="zh-TW" altLang="en-US" sz="1400" dirty="0">
              <a:latin typeface="標楷體" panose="03000509000000000000" pitchFamily="65" charset="-120"/>
              <a:ea typeface="標楷體" panose="03000509000000000000" pitchFamily="65" charset="-120"/>
            </a:endParaRPr>
          </a:p>
        </p:txBody>
      </p:sp>
      <p:sp>
        <p:nvSpPr>
          <p:cNvPr id="4" name="投影片編號版面配置區 3"/>
          <p:cNvSpPr>
            <a:spLocks noGrp="1"/>
          </p:cNvSpPr>
          <p:nvPr>
            <p:ph type="sldNum" sz="quarter" idx="10"/>
          </p:nvPr>
        </p:nvSpPr>
        <p:spPr/>
        <p:txBody>
          <a:bodyPr/>
          <a:lstStyle/>
          <a:p>
            <a:fld id="{84CF98FA-2036-4C21-B8B5-BEA19AE96BD6}" type="slidenum">
              <a:rPr lang="zh-TW" altLang="en-US" smtClean="0"/>
              <a:t>1</a:t>
            </a:fld>
            <a:endParaRPr lang="zh-TW" altLang="en-US"/>
          </a:p>
        </p:txBody>
      </p:sp>
    </p:spTree>
    <p:extLst>
      <p:ext uri="{BB962C8B-B14F-4D97-AF65-F5344CB8AC3E}">
        <p14:creationId xmlns:p14="http://schemas.microsoft.com/office/powerpoint/2010/main" val="8922343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sz="1400" kern="1200" dirty="0" smtClean="0">
                <a:solidFill>
                  <a:schemeClr val="tx1"/>
                </a:solidFill>
                <a:effectLst/>
                <a:latin typeface="標楷體" panose="03000509000000000000" pitchFamily="65" charset="-120"/>
                <a:ea typeface="標楷體" panose="03000509000000000000" pitchFamily="65" charset="-120"/>
                <a:cs typeface="+mn-cs"/>
              </a:rPr>
              <a:t>1.</a:t>
            </a:r>
            <a:r>
              <a:rPr lang="zh-TW" altLang="zh-TW" sz="1400" kern="1200" dirty="0" smtClean="0">
                <a:solidFill>
                  <a:schemeClr val="tx1"/>
                </a:solidFill>
                <a:effectLst/>
                <a:latin typeface="標楷體" panose="03000509000000000000" pitchFamily="65" charset="-120"/>
                <a:ea typeface="標楷體" panose="03000509000000000000" pitchFamily="65" charset="-120"/>
                <a:cs typeface="+mn-cs"/>
              </a:rPr>
              <a:t>本公司規劃之監控系統，</a:t>
            </a:r>
            <a:r>
              <a:rPr lang="en-US" altLang="zh-TW" sz="1400" kern="1200" dirty="0" smtClean="0">
                <a:solidFill>
                  <a:schemeClr val="tx1"/>
                </a:solidFill>
                <a:effectLst/>
                <a:latin typeface="標楷體" panose="03000509000000000000" pitchFamily="65" charset="-120"/>
                <a:ea typeface="標楷體" panose="03000509000000000000" pitchFamily="65" charset="-120"/>
                <a:cs typeface="+mn-cs"/>
              </a:rPr>
              <a:t>(1)</a:t>
            </a:r>
            <a:r>
              <a:rPr lang="zh-TW" altLang="zh-TW" sz="1400" kern="1200" dirty="0" smtClean="0">
                <a:solidFill>
                  <a:schemeClr val="tx1"/>
                </a:solidFill>
                <a:effectLst/>
                <a:latin typeface="標楷體" panose="03000509000000000000" pitchFamily="65" charset="-120"/>
                <a:ea typeface="標楷體" panose="03000509000000000000" pitchFamily="65" charset="-120"/>
                <a:cs typeface="+mn-cs"/>
              </a:rPr>
              <a:t>採用可程式控制器</a:t>
            </a:r>
            <a:r>
              <a:rPr lang="en-US" altLang="zh-TW" sz="1400" kern="1200" dirty="0" smtClean="0">
                <a:solidFill>
                  <a:schemeClr val="tx1"/>
                </a:solidFill>
                <a:effectLst/>
                <a:latin typeface="標楷體" panose="03000509000000000000" pitchFamily="65" charset="-120"/>
                <a:ea typeface="標楷體" panose="03000509000000000000" pitchFamily="65" charset="-120"/>
                <a:cs typeface="+mn-cs"/>
              </a:rPr>
              <a:t>PLC</a:t>
            </a:r>
            <a:r>
              <a:rPr lang="zh-TW" altLang="zh-TW" sz="1400" kern="1200" dirty="0" smtClean="0">
                <a:solidFill>
                  <a:schemeClr val="tx1"/>
                </a:solidFill>
                <a:effectLst/>
                <a:latin typeface="標楷體" panose="03000509000000000000" pitchFamily="65" charset="-120"/>
                <a:ea typeface="標楷體" panose="03000509000000000000" pitchFamily="65" charset="-120"/>
                <a:cs typeface="+mn-cs"/>
              </a:rPr>
              <a:t>完成各種功能之自動化操作；</a:t>
            </a:r>
            <a:r>
              <a:rPr lang="en-US" altLang="zh-TW" sz="1400" kern="1200" dirty="0" smtClean="0">
                <a:solidFill>
                  <a:schemeClr val="tx1"/>
                </a:solidFill>
                <a:effectLst/>
                <a:latin typeface="標楷體" panose="03000509000000000000" pitchFamily="65" charset="-120"/>
                <a:ea typeface="標楷體" panose="03000509000000000000" pitchFamily="65" charset="-120"/>
                <a:cs typeface="+mn-cs"/>
              </a:rPr>
              <a:t>(2)</a:t>
            </a:r>
            <a:r>
              <a:rPr lang="zh-TW" altLang="zh-TW" sz="1400" kern="1200" dirty="0" smtClean="0">
                <a:solidFill>
                  <a:schemeClr val="tx1"/>
                </a:solidFill>
                <a:effectLst/>
                <a:latin typeface="標楷體" panose="03000509000000000000" pitchFamily="65" charset="-120"/>
                <a:ea typeface="標楷體" panose="03000509000000000000" pitchFamily="65" charset="-120"/>
                <a:cs typeface="+mn-cs"/>
              </a:rPr>
              <a:t>利用自動化的監測設備將數據回傳至雲端資料庫；</a:t>
            </a:r>
            <a:r>
              <a:rPr lang="en-US" altLang="zh-TW" sz="1400" kern="1200" dirty="0" smtClean="0">
                <a:solidFill>
                  <a:schemeClr val="tx1"/>
                </a:solidFill>
                <a:effectLst/>
                <a:latin typeface="標楷體" panose="03000509000000000000" pitchFamily="65" charset="-120"/>
                <a:ea typeface="標楷體" panose="03000509000000000000" pitchFamily="65" charset="-120"/>
                <a:cs typeface="+mn-cs"/>
              </a:rPr>
              <a:t>(3)</a:t>
            </a:r>
            <a:r>
              <a:rPr lang="zh-TW" altLang="zh-TW" sz="1400" kern="1200" dirty="0" smtClean="0">
                <a:solidFill>
                  <a:schemeClr val="tx1"/>
                </a:solidFill>
                <a:effectLst/>
                <a:latin typeface="標楷體" panose="03000509000000000000" pitchFamily="65" charset="-120"/>
                <a:ea typeface="標楷體" panose="03000509000000000000" pitchFamily="65" charset="-120"/>
                <a:cs typeface="+mn-cs"/>
              </a:rPr>
              <a:t>利用雲端及人機介面進行遠端操作達到多方監測及即時監控目的。</a:t>
            </a:r>
          </a:p>
          <a:p>
            <a:r>
              <a:rPr lang="en-US" altLang="zh-TW" sz="1400" kern="1200" dirty="0" smtClean="0">
                <a:solidFill>
                  <a:schemeClr val="tx1"/>
                </a:solidFill>
                <a:effectLst/>
                <a:latin typeface="標楷體" panose="03000509000000000000" pitchFamily="65" charset="-120"/>
                <a:ea typeface="標楷體" panose="03000509000000000000" pitchFamily="65" charset="-120"/>
                <a:cs typeface="+mn-cs"/>
              </a:rPr>
              <a:t>2.</a:t>
            </a:r>
            <a:r>
              <a:rPr lang="zh-TW" altLang="zh-TW" sz="1400" kern="1200" dirty="0" smtClean="0">
                <a:solidFill>
                  <a:schemeClr val="tx1"/>
                </a:solidFill>
                <a:effectLst/>
                <a:latin typeface="標楷體" panose="03000509000000000000" pitchFamily="65" charset="-120"/>
                <a:ea typeface="標楷體" panose="03000509000000000000" pitchFamily="65" charset="-120"/>
                <a:cs typeface="+mn-cs"/>
              </a:rPr>
              <a:t>電力系統規劃如單線圖所示，發電機出口為</a:t>
            </a:r>
            <a:r>
              <a:rPr lang="en-US" altLang="zh-TW" sz="1400" kern="1200" dirty="0" smtClean="0">
                <a:solidFill>
                  <a:schemeClr val="tx1"/>
                </a:solidFill>
                <a:effectLst/>
                <a:latin typeface="標楷體" panose="03000509000000000000" pitchFamily="65" charset="-120"/>
                <a:ea typeface="標楷體" panose="03000509000000000000" pitchFamily="65" charset="-120"/>
                <a:cs typeface="+mn-cs"/>
              </a:rPr>
              <a:t>380V</a:t>
            </a:r>
            <a:r>
              <a:rPr lang="zh-TW" altLang="zh-TW" sz="1400" kern="1200" dirty="0" smtClean="0">
                <a:solidFill>
                  <a:schemeClr val="tx1"/>
                </a:solidFill>
                <a:effectLst/>
                <a:latin typeface="標楷體" panose="03000509000000000000" pitchFamily="65" charset="-120"/>
                <a:ea typeface="標楷體" panose="03000509000000000000" pitchFamily="65" charset="-120"/>
                <a:cs typeface="+mn-cs"/>
              </a:rPr>
              <a:t>，經由升壓主變壓器，將電壓提升至</a:t>
            </a:r>
            <a:r>
              <a:rPr lang="en-US" altLang="zh-TW" sz="1400" kern="1200" dirty="0" smtClean="0">
                <a:solidFill>
                  <a:schemeClr val="tx1"/>
                </a:solidFill>
                <a:effectLst/>
                <a:latin typeface="標楷體" panose="03000509000000000000" pitchFamily="65" charset="-120"/>
                <a:ea typeface="標楷體" panose="03000509000000000000" pitchFamily="65" charset="-120"/>
                <a:cs typeface="+mn-cs"/>
              </a:rPr>
              <a:t>11.4kV</a:t>
            </a:r>
            <a:r>
              <a:rPr lang="zh-TW" altLang="zh-TW" sz="1400" kern="1200" dirty="0" smtClean="0">
                <a:solidFill>
                  <a:schemeClr val="tx1"/>
                </a:solidFill>
                <a:effectLst/>
                <a:latin typeface="標楷體" panose="03000509000000000000" pitchFamily="65" charset="-120"/>
                <a:ea typeface="標楷體" panose="03000509000000000000" pitchFamily="65" charset="-120"/>
                <a:cs typeface="+mn-cs"/>
              </a:rPr>
              <a:t>，再並聯至台電饋線。</a:t>
            </a:r>
          </a:p>
          <a:p>
            <a:r>
              <a:rPr lang="en-US" altLang="zh-TW" sz="1400" b="1" kern="1200" dirty="0" smtClean="0">
                <a:solidFill>
                  <a:schemeClr val="tx1"/>
                </a:solidFill>
                <a:effectLst/>
                <a:latin typeface="標楷體" panose="03000509000000000000" pitchFamily="65" charset="-120"/>
                <a:ea typeface="標楷體" panose="03000509000000000000" pitchFamily="65" charset="-120"/>
                <a:cs typeface="+mn-cs"/>
              </a:rPr>
              <a:t>&lt;</a:t>
            </a:r>
            <a:r>
              <a:rPr lang="zh-TW" altLang="zh-TW" sz="1400" b="1" kern="1200" dirty="0" smtClean="0">
                <a:solidFill>
                  <a:schemeClr val="tx1"/>
                </a:solidFill>
                <a:effectLst/>
                <a:latin typeface="標楷體" panose="03000509000000000000" pitchFamily="65" charset="-120"/>
                <a:ea typeface="標楷體" panose="03000509000000000000" pitchFamily="65" charset="-120"/>
                <a:cs typeface="+mn-cs"/>
              </a:rPr>
              <a:t>請看第</a:t>
            </a:r>
            <a:r>
              <a:rPr lang="en-US" altLang="zh-TW" sz="1400" b="1" kern="1200" dirty="0" smtClean="0">
                <a:solidFill>
                  <a:schemeClr val="tx1"/>
                </a:solidFill>
                <a:effectLst/>
                <a:latin typeface="標楷體" panose="03000509000000000000" pitchFamily="65" charset="-120"/>
                <a:ea typeface="標楷體" panose="03000509000000000000" pitchFamily="65" charset="-120"/>
                <a:cs typeface="+mn-cs"/>
              </a:rPr>
              <a:t>10</a:t>
            </a:r>
            <a:r>
              <a:rPr lang="zh-TW" altLang="zh-TW" sz="1400" b="1" kern="1200" dirty="0" smtClean="0">
                <a:solidFill>
                  <a:schemeClr val="tx1"/>
                </a:solidFill>
                <a:effectLst/>
                <a:latin typeface="標楷體" panose="03000509000000000000" pitchFamily="65" charset="-120"/>
                <a:ea typeface="標楷體" panose="03000509000000000000" pitchFamily="65" charset="-120"/>
                <a:cs typeface="+mn-cs"/>
              </a:rPr>
              <a:t>頁</a:t>
            </a:r>
            <a:r>
              <a:rPr lang="en-US" altLang="zh-TW" sz="1400" b="1" kern="1200" dirty="0" smtClean="0">
                <a:solidFill>
                  <a:schemeClr val="tx1"/>
                </a:solidFill>
                <a:effectLst/>
                <a:latin typeface="標楷體" panose="03000509000000000000" pitchFamily="65" charset="-120"/>
                <a:ea typeface="標楷體" panose="03000509000000000000" pitchFamily="65" charset="-120"/>
                <a:cs typeface="+mn-cs"/>
              </a:rPr>
              <a:t>&gt;</a:t>
            </a:r>
            <a:endParaRPr lang="zh-TW" altLang="zh-TW" sz="1400" kern="1200" dirty="0" smtClean="0">
              <a:solidFill>
                <a:schemeClr val="tx1"/>
              </a:solidFill>
              <a:effectLst/>
              <a:latin typeface="標楷體" panose="03000509000000000000" pitchFamily="65" charset="-120"/>
              <a:ea typeface="標楷體" panose="03000509000000000000" pitchFamily="65" charset="-120"/>
              <a:cs typeface="+mn-cs"/>
            </a:endParaRPr>
          </a:p>
          <a:p>
            <a:pPr marL="0" indent="0">
              <a:buFont typeface="Arial" panose="020B0604020202020204" pitchFamily="34" charset="0"/>
              <a:buNone/>
            </a:pPr>
            <a:endParaRPr lang="zh-TW" altLang="en-US" dirty="0"/>
          </a:p>
        </p:txBody>
      </p:sp>
      <p:sp>
        <p:nvSpPr>
          <p:cNvPr id="4" name="投影片編號版面配置區 3"/>
          <p:cNvSpPr>
            <a:spLocks noGrp="1"/>
          </p:cNvSpPr>
          <p:nvPr>
            <p:ph type="sldNum" sz="quarter" idx="5"/>
          </p:nvPr>
        </p:nvSpPr>
        <p:spPr/>
        <p:txBody>
          <a:bodyPr/>
          <a:lstStyle/>
          <a:p>
            <a:fld id="{84CF98FA-2036-4C21-B8B5-BEA19AE96BD6}" type="slidenum">
              <a:rPr lang="zh-TW" altLang="en-US" smtClean="0"/>
              <a:t>12</a:t>
            </a:fld>
            <a:endParaRPr lang="zh-TW" altLang="en-US"/>
          </a:p>
        </p:txBody>
      </p:sp>
    </p:spTree>
    <p:extLst>
      <p:ext uri="{BB962C8B-B14F-4D97-AF65-F5344CB8AC3E}">
        <p14:creationId xmlns:p14="http://schemas.microsoft.com/office/powerpoint/2010/main" val="13657965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zh-TW" sz="1400" kern="1200" dirty="0" smtClean="0">
                <a:solidFill>
                  <a:schemeClr val="tx1"/>
                </a:solidFill>
                <a:effectLst/>
                <a:latin typeface="標楷體" panose="03000509000000000000" pitchFamily="65" charset="-120"/>
                <a:ea typeface="標楷體" panose="03000509000000000000" pitchFamily="65" charset="-120"/>
                <a:cs typeface="+mn-cs"/>
              </a:rPr>
              <a:t>本計畫預定為</a:t>
            </a:r>
            <a:r>
              <a:rPr lang="en-US" altLang="zh-TW" sz="1400" kern="1200" dirty="0" smtClean="0">
                <a:solidFill>
                  <a:schemeClr val="tx1"/>
                </a:solidFill>
                <a:effectLst/>
                <a:latin typeface="標楷體" panose="03000509000000000000" pitchFamily="65" charset="-120"/>
                <a:ea typeface="標楷體" panose="03000509000000000000" pitchFamily="65" charset="-120"/>
                <a:cs typeface="+mn-cs"/>
              </a:rPr>
              <a:t>6</a:t>
            </a:r>
            <a:r>
              <a:rPr lang="zh-TW" altLang="zh-TW" sz="1400" kern="1200" smtClean="0">
                <a:solidFill>
                  <a:schemeClr val="tx1"/>
                </a:solidFill>
                <a:effectLst/>
                <a:latin typeface="標楷體" panose="03000509000000000000" pitchFamily="65" charset="-120"/>
                <a:ea typeface="標楷體" panose="03000509000000000000" pitchFamily="65" charset="-120"/>
                <a:cs typeface="+mn-cs"/>
              </a:rPr>
              <a:t>月</a:t>
            </a:r>
            <a:r>
              <a:rPr lang="zh-TW" altLang="en-US" sz="1400" kern="1200" smtClean="0">
                <a:solidFill>
                  <a:schemeClr val="tx1"/>
                </a:solidFill>
                <a:effectLst/>
                <a:latin typeface="標楷體" panose="03000509000000000000" pitchFamily="65" charset="-120"/>
                <a:ea typeface="標楷體" panose="03000509000000000000" pitchFamily="65" charset="-120"/>
                <a:cs typeface="+mn-cs"/>
              </a:rPr>
              <a:t>底</a:t>
            </a:r>
            <a:r>
              <a:rPr lang="zh-TW" altLang="zh-TW" sz="1400" kern="1200" smtClean="0">
                <a:solidFill>
                  <a:schemeClr val="tx1"/>
                </a:solidFill>
                <a:effectLst/>
                <a:latin typeface="標楷體" panose="03000509000000000000" pitchFamily="65" charset="-120"/>
                <a:ea typeface="標楷體" panose="03000509000000000000" pitchFamily="65" charset="-120"/>
                <a:cs typeface="+mn-cs"/>
              </a:rPr>
              <a:t>簽訂</a:t>
            </a:r>
            <a:r>
              <a:rPr lang="zh-TW" altLang="zh-TW" sz="1400" kern="1200" dirty="0" smtClean="0">
                <a:solidFill>
                  <a:schemeClr val="tx1"/>
                </a:solidFill>
                <a:effectLst/>
                <a:latin typeface="標楷體" panose="03000509000000000000" pitchFamily="65" charset="-120"/>
                <a:ea typeface="標楷體" panose="03000509000000000000" pitchFamily="65" charset="-120"/>
                <a:cs typeface="+mn-cs"/>
              </a:rPr>
              <a:t>契約後，於</a:t>
            </a:r>
            <a:r>
              <a:rPr lang="en-US" altLang="zh-TW" sz="1400" kern="1200" dirty="0" smtClean="0">
                <a:solidFill>
                  <a:schemeClr val="tx1"/>
                </a:solidFill>
                <a:effectLst/>
                <a:latin typeface="標楷體" panose="03000509000000000000" pitchFamily="65" charset="-120"/>
                <a:ea typeface="標楷體" panose="03000509000000000000" pitchFamily="65" charset="-120"/>
                <a:cs typeface="+mn-cs"/>
              </a:rPr>
              <a:t>112</a:t>
            </a:r>
            <a:r>
              <a:rPr lang="zh-TW" altLang="zh-TW" sz="1400" kern="1200" dirty="0" smtClean="0">
                <a:solidFill>
                  <a:schemeClr val="tx1"/>
                </a:solidFill>
                <a:effectLst/>
                <a:latin typeface="標楷體" panose="03000509000000000000" pitchFamily="65" charset="-120"/>
                <a:ea typeface="標楷體" panose="03000509000000000000" pitchFamily="65" charset="-120"/>
                <a:cs typeface="+mn-cs"/>
              </a:rPr>
              <a:t>年</a:t>
            </a:r>
            <a:r>
              <a:rPr lang="en-US" altLang="zh-TW" sz="1400" kern="1200" dirty="0" smtClean="0">
                <a:solidFill>
                  <a:schemeClr val="tx1"/>
                </a:solidFill>
                <a:effectLst/>
                <a:latin typeface="標楷體" panose="03000509000000000000" pitchFamily="65" charset="-120"/>
                <a:ea typeface="標楷體" panose="03000509000000000000" pitchFamily="65" charset="-120"/>
                <a:cs typeface="+mn-cs"/>
              </a:rPr>
              <a:t>5</a:t>
            </a:r>
            <a:r>
              <a:rPr lang="zh-TW" altLang="zh-TW" sz="1400" kern="1200" dirty="0" smtClean="0">
                <a:solidFill>
                  <a:schemeClr val="tx1"/>
                </a:solidFill>
                <a:effectLst/>
                <a:latin typeface="標楷體" panose="03000509000000000000" pitchFamily="65" charset="-120"/>
                <a:ea typeface="標楷體" panose="03000509000000000000" pitchFamily="65" charset="-120"/>
                <a:cs typeface="+mn-cs"/>
              </a:rPr>
              <a:t>月完成籌設許可、</a:t>
            </a:r>
            <a:r>
              <a:rPr lang="en-US" altLang="zh-TW" sz="1400" kern="1200" dirty="0" smtClean="0">
                <a:solidFill>
                  <a:schemeClr val="tx1"/>
                </a:solidFill>
                <a:effectLst/>
                <a:latin typeface="標楷體" panose="03000509000000000000" pitchFamily="65" charset="-120"/>
                <a:ea typeface="標楷體" panose="03000509000000000000" pitchFamily="65" charset="-120"/>
                <a:cs typeface="+mn-cs"/>
              </a:rPr>
              <a:t>112</a:t>
            </a:r>
            <a:r>
              <a:rPr lang="zh-TW" altLang="zh-TW" sz="1400" kern="1200" dirty="0" smtClean="0">
                <a:solidFill>
                  <a:schemeClr val="tx1"/>
                </a:solidFill>
                <a:effectLst/>
                <a:latin typeface="標楷體" panose="03000509000000000000" pitchFamily="65" charset="-120"/>
                <a:ea typeface="標楷體" panose="03000509000000000000" pitchFamily="65" charset="-120"/>
                <a:cs typeface="+mn-cs"/>
              </a:rPr>
              <a:t>年</a:t>
            </a:r>
            <a:r>
              <a:rPr lang="en-US" altLang="zh-TW" sz="1400" kern="1200" dirty="0" smtClean="0">
                <a:solidFill>
                  <a:schemeClr val="tx1"/>
                </a:solidFill>
                <a:effectLst/>
                <a:latin typeface="標楷體" panose="03000509000000000000" pitchFamily="65" charset="-120"/>
                <a:ea typeface="標楷體" panose="03000509000000000000" pitchFamily="65" charset="-120"/>
                <a:cs typeface="+mn-cs"/>
              </a:rPr>
              <a:t>7</a:t>
            </a:r>
            <a:r>
              <a:rPr lang="zh-TW" altLang="zh-TW" sz="1400" kern="1200" dirty="0" smtClean="0">
                <a:solidFill>
                  <a:schemeClr val="tx1"/>
                </a:solidFill>
                <a:effectLst/>
                <a:latin typeface="標楷體" panose="03000509000000000000" pitchFamily="65" charset="-120"/>
                <a:ea typeface="標楷體" panose="03000509000000000000" pitchFamily="65" charset="-120"/>
                <a:cs typeface="+mn-cs"/>
              </a:rPr>
              <a:t>月完成購電契約、</a:t>
            </a:r>
            <a:r>
              <a:rPr lang="en-US" altLang="zh-TW" sz="1400" kern="1200" dirty="0" smtClean="0">
                <a:solidFill>
                  <a:schemeClr val="tx1"/>
                </a:solidFill>
                <a:effectLst/>
                <a:latin typeface="標楷體" panose="03000509000000000000" pitchFamily="65" charset="-120"/>
                <a:ea typeface="標楷體" panose="03000509000000000000" pitchFamily="65" charset="-120"/>
                <a:cs typeface="+mn-cs"/>
              </a:rPr>
              <a:t>113</a:t>
            </a:r>
            <a:r>
              <a:rPr lang="zh-TW" altLang="zh-TW" sz="1400" kern="1200" dirty="0" smtClean="0">
                <a:solidFill>
                  <a:schemeClr val="tx1"/>
                </a:solidFill>
                <a:effectLst/>
                <a:latin typeface="標楷體" panose="03000509000000000000" pitchFamily="65" charset="-120"/>
                <a:ea typeface="標楷體" panose="03000509000000000000" pitchFamily="65" charset="-120"/>
                <a:cs typeface="+mn-cs"/>
              </a:rPr>
              <a:t>年</a:t>
            </a:r>
            <a:r>
              <a:rPr lang="en-US" altLang="zh-TW" sz="1400" kern="1200" dirty="0" smtClean="0">
                <a:solidFill>
                  <a:schemeClr val="tx1"/>
                </a:solidFill>
                <a:effectLst/>
                <a:latin typeface="標楷體" panose="03000509000000000000" pitchFamily="65" charset="-120"/>
                <a:ea typeface="標楷體" panose="03000509000000000000" pitchFamily="65" charset="-120"/>
                <a:cs typeface="+mn-cs"/>
              </a:rPr>
              <a:t>10</a:t>
            </a:r>
            <a:r>
              <a:rPr lang="zh-TW" altLang="zh-TW" sz="1400" kern="1200" dirty="0" smtClean="0">
                <a:solidFill>
                  <a:schemeClr val="tx1"/>
                </a:solidFill>
                <a:effectLst/>
                <a:latin typeface="標楷體" panose="03000509000000000000" pitchFamily="65" charset="-120"/>
                <a:ea typeface="標楷體" panose="03000509000000000000" pitchFamily="65" charset="-120"/>
                <a:cs typeface="+mn-cs"/>
              </a:rPr>
              <a:t>月完成案場併聯測試，並於</a:t>
            </a:r>
            <a:r>
              <a:rPr lang="en-US" altLang="zh-TW" sz="1400" kern="1200" dirty="0" smtClean="0">
                <a:solidFill>
                  <a:schemeClr val="tx1"/>
                </a:solidFill>
                <a:effectLst/>
                <a:latin typeface="標楷體" panose="03000509000000000000" pitchFamily="65" charset="-120"/>
                <a:ea typeface="標楷體" panose="03000509000000000000" pitchFamily="65" charset="-120"/>
                <a:cs typeface="+mn-cs"/>
              </a:rPr>
              <a:t>113</a:t>
            </a:r>
            <a:r>
              <a:rPr lang="zh-TW" altLang="zh-TW" sz="1400" kern="1200" dirty="0" smtClean="0">
                <a:solidFill>
                  <a:schemeClr val="tx1"/>
                </a:solidFill>
                <a:effectLst/>
                <a:latin typeface="標楷體" panose="03000509000000000000" pitchFamily="65" charset="-120"/>
                <a:ea typeface="標楷體" panose="03000509000000000000" pitchFamily="65" charset="-120"/>
                <a:cs typeface="+mn-cs"/>
              </a:rPr>
              <a:t>年</a:t>
            </a:r>
            <a:r>
              <a:rPr lang="en-US" altLang="zh-TW" sz="1400" kern="1200" dirty="0" smtClean="0">
                <a:solidFill>
                  <a:schemeClr val="tx1"/>
                </a:solidFill>
                <a:effectLst/>
                <a:latin typeface="標楷體" panose="03000509000000000000" pitchFamily="65" charset="-120"/>
                <a:ea typeface="標楷體" panose="03000509000000000000" pitchFamily="65" charset="-120"/>
                <a:cs typeface="+mn-cs"/>
              </a:rPr>
              <a:t>12</a:t>
            </a:r>
            <a:r>
              <a:rPr lang="zh-TW" altLang="zh-TW" sz="1400" kern="1200" dirty="0" smtClean="0">
                <a:solidFill>
                  <a:schemeClr val="tx1"/>
                </a:solidFill>
                <a:effectLst/>
                <a:latin typeface="標楷體" panose="03000509000000000000" pitchFamily="65" charset="-120"/>
                <a:ea typeface="標楷體" panose="03000509000000000000" pitchFamily="65" charset="-120"/>
                <a:cs typeface="+mn-cs"/>
              </a:rPr>
              <a:t>月完成案場設備登記並開始進行營運售電，詳細如圖所示。</a:t>
            </a:r>
          </a:p>
          <a:p>
            <a:r>
              <a:rPr lang="en-US" altLang="zh-TW" sz="1400" b="1" kern="1200" dirty="0" smtClean="0">
                <a:solidFill>
                  <a:schemeClr val="tx1"/>
                </a:solidFill>
                <a:effectLst/>
                <a:latin typeface="標楷體" panose="03000509000000000000" pitchFamily="65" charset="-120"/>
                <a:ea typeface="標楷體" panose="03000509000000000000" pitchFamily="65" charset="-120"/>
                <a:cs typeface="+mn-cs"/>
              </a:rPr>
              <a:t>&lt;</a:t>
            </a:r>
            <a:r>
              <a:rPr lang="zh-TW" altLang="zh-TW" sz="1400" b="1" kern="1200" dirty="0" smtClean="0">
                <a:solidFill>
                  <a:schemeClr val="tx1"/>
                </a:solidFill>
                <a:effectLst/>
                <a:latin typeface="標楷體" panose="03000509000000000000" pitchFamily="65" charset="-120"/>
                <a:ea typeface="標楷體" panose="03000509000000000000" pitchFamily="65" charset="-120"/>
                <a:cs typeface="+mn-cs"/>
              </a:rPr>
              <a:t>請看第</a:t>
            </a:r>
            <a:r>
              <a:rPr lang="en-US" altLang="zh-TW" sz="1400" b="1" kern="1200" dirty="0" smtClean="0">
                <a:solidFill>
                  <a:schemeClr val="tx1"/>
                </a:solidFill>
                <a:effectLst/>
                <a:latin typeface="標楷體" panose="03000509000000000000" pitchFamily="65" charset="-120"/>
                <a:ea typeface="標楷體" panose="03000509000000000000" pitchFamily="65" charset="-120"/>
                <a:cs typeface="+mn-cs"/>
              </a:rPr>
              <a:t>11</a:t>
            </a:r>
            <a:r>
              <a:rPr lang="zh-TW" altLang="zh-TW" sz="1400" b="1" kern="1200" dirty="0" smtClean="0">
                <a:solidFill>
                  <a:schemeClr val="tx1"/>
                </a:solidFill>
                <a:effectLst/>
                <a:latin typeface="標楷體" panose="03000509000000000000" pitchFamily="65" charset="-120"/>
                <a:ea typeface="標楷體" panose="03000509000000000000" pitchFamily="65" charset="-120"/>
                <a:cs typeface="+mn-cs"/>
              </a:rPr>
              <a:t>頁</a:t>
            </a:r>
            <a:r>
              <a:rPr lang="en-US" altLang="zh-TW" sz="1400" b="1" kern="1200" dirty="0" smtClean="0">
                <a:solidFill>
                  <a:schemeClr val="tx1"/>
                </a:solidFill>
                <a:effectLst/>
                <a:latin typeface="標楷體" panose="03000509000000000000" pitchFamily="65" charset="-120"/>
                <a:ea typeface="標楷體" panose="03000509000000000000" pitchFamily="65" charset="-120"/>
                <a:cs typeface="+mn-cs"/>
              </a:rPr>
              <a:t>&gt;</a:t>
            </a:r>
            <a:endParaRPr lang="zh-TW" altLang="zh-TW" sz="1400" kern="1200" dirty="0">
              <a:solidFill>
                <a:schemeClr val="tx1"/>
              </a:solidFill>
              <a:effectLst/>
              <a:latin typeface="標楷體" panose="03000509000000000000" pitchFamily="65" charset="-120"/>
              <a:ea typeface="標楷體" panose="03000509000000000000" pitchFamily="65" charset="-120"/>
              <a:cs typeface="+mn-cs"/>
            </a:endParaRPr>
          </a:p>
        </p:txBody>
      </p:sp>
      <p:sp>
        <p:nvSpPr>
          <p:cNvPr id="4" name="投影片編號版面配置區 3"/>
          <p:cNvSpPr>
            <a:spLocks noGrp="1"/>
          </p:cNvSpPr>
          <p:nvPr>
            <p:ph type="sldNum" sz="quarter" idx="5"/>
          </p:nvPr>
        </p:nvSpPr>
        <p:spPr/>
        <p:txBody>
          <a:bodyPr/>
          <a:lstStyle/>
          <a:p>
            <a:fld id="{84CF98FA-2036-4C21-B8B5-BEA19AE96BD6}" type="slidenum">
              <a:rPr lang="zh-TW" altLang="en-US" smtClean="0"/>
              <a:t>13</a:t>
            </a:fld>
            <a:endParaRPr lang="zh-TW" altLang="en-US"/>
          </a:p>
        </p:txBody>
      </p:sp>
    </p:spTree>
    <p:extLst>
      <p:ext uri="{BB962C8B-B14F-4D97-AF65-F5344CB8AC3E}">
        <p14:creationId xmlns:p14="http://schemas.microsoft.com/office/powerpoint/2010/main" val="12490345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sz="1400" kern="1200" dirty="0" smtClean="0">
                <a:solidFill>
                  <a:schemeClr val="tx1"/>
                </a:solidFill>
                <a:effectLst/>
                <a:latin typeface="標楷體" panose="03000509000000000000" pitchFamily="65" charset="-120"/>
                <a:ea typeface="標楷體" panose="03000509000000000000" pitchFamily="65" charset="-120"/>
                <a:cs typeface="+mn-cs"/>
              </a:rPr>
              <a:t>1.</a:t>
            </a:r>
            <a:r>
              <a:rPr lang="zh-TW" altLang="zh-TW" sz="1400" kern="1200" dirty="0" smtClean="0">
                <a:solidFill>
                  <a:schemeClr val="tx1"/>
                </a:solidFill>
                <a:effectLst/>
                <a:latin typeface="標楷體" panose="03000509000000000000" pitchFamily="65" charset="-120"/>
                <a:ea typeface="標楷體" panose="03000509000000000000" pitchFamily="65" charset="-120"/>
                <a:cs typeface="+mn-cs"/>
              </a:rPr>
              <a:t>營運管理方式主要是透過遠端監控畫面掌握案場狀況，出現異常問題時聯繫現場巡檢人員將異常狀態排除，並與雲林管理處芎蕉工作站保持密切聯繫，達成供水穩定及安全之目標。</a:t>
            </a:r>
          </a:p>
          <a:p>
            <a:r>
              <a:rPr lang="en-US" altLang="zh-TW" sz="1400" kern="1200" dirty="0" smtClean="0">
                <a:solidFill>
                  <a:schemeClr val="tx1"/>
                </a:solidFill>
                <a:effectLst/>
                <a:latin typeface="標楷體" panose="03000509000000000000" pitchFamily="65" charset="-120"/>
                <a:ea typeface="標楷體" panose="03000509000000000000" pitchFamily="65" charset="-120"/>
                <a:cs typeface="+mn-cs"/>
              </a:rPr>
              <a:t>2.</a:t>
            </a:r>
            <a:r>
              <a:rPr lang="zh-TW" altLang="zh-TW" sz="1400" kern="1200" dirty="0" smtClean="0">
                <a:solidFill>
                  <a:schemeClr val="tx1"/>
                </a:solidFill>
                <a:effectLst/>
                <a:latin typeface="標楷體" panose="03000509000000000000" pitchFamily="65" charset="-120"/>
                <a:ea typeface="標楷體" panose="03000509000000000000" pitchFamily="65" charset="-120"/>
                <a:cs typeface="+mn-cs"/>
              </a:rPr>
              <a:t>為了案場設備運轉正常，將排定定期現場巡檢及保養，確保案場機組設備可維持於良好的狀態。</a:t>
            </a:r>
          </a:p>
          <a:p>
            <a:r>
              <a:rPr lang="en-US" altLang="zh-TW" sz="1400" kern="1200" dirty="0" smtClean="0">
                <a:solidFill>
                  <a:schemeClr val="tx1"/>
                </a:solidFill>
                <a:effectLst/>
                <a:latin typeface="標楷體" panose="03000509000000000000" pitchFamily="65" charset="-120"/>
                <a:ea typeface="標楷體" panose="03000509000000000000" pitchFamily="65" charset="-120"/>
                <a:cs typeface="+mn-cs"/>
              </a:rPr>
              <a:t>3.</a:t>
            </a:r>
            <a:r>
              <a:rPr lang="zh-TW" altLang="zh-TW" sz="1400" kern="1200" dirty="0" smtClean="0">
                <a:solidFill>
                  <a:schemeClr val="tx1"/>
                </a:solidFill>
                <a:effectLst/>
                <a:latin typeface="標楷體" panose="03000509000000000000" pitchFamily="65" charset="-120"/>
                <a:ea typeface="標楷體" panose="03000509000000000000" pitchFamily="65" charset="-120"/>
                <a:cs typeface="+mn-cs"/>
              </a:rPr>
              <a:t>右圖為機組設備系統操作架構圖，規劃採用自動及人工操作方式，於任何緊急情況下均可進行運行與停止操作。</a:t>
            </a:r>
          </a:p>
          <a:p>
            <a:r>
              <a:rPr lang="en-US" altLang="zh-TW" sz="1400" b="1" kern="1200" dirty="0" smtClean="0">
                <a:solidFill>
                  <a:schemeClr val="tx1"/>
                </a:solidFill>
                <a:effectLst/>
                <a:latin typeface="標楷體" panose="03000509000000000000" pitchFamily="65" charset="-120"/>
                <a:ea typeface="標楷體" panose="03000509000000000000" pitchFamily="65" charset="-120"/>
                <a:cs typeface="+mn-cs"/>
              </a:rPr>
              <a:t>&lt;</a:t>
            </a:r>
            <a:r>
              <a:rPr lang="zh-TW" altLang="zh-TW" sz="1400" b="1" kern="1200" dirty="0" smtClean="0">
                <a:solidFill>
                  <a:schemeClr val="tx1"/>
                </a:solidFill>
                <a:effectLst/>
                <a:latin typeface="標楷體" panose="03000509000000000000" pitchFamily="65" charset="-120"/>
                <a:ea typeface="標楷體" panose="03000509000000000000" pitchFamily="65" charset="-120"/>
                <a:cs typeface="+mn-cs"/>
              </a:rPr>
              <a:t>請看第</a:t>
            </a:r>
            <a:r>
              <a:rPr lang="en-US" altLang="zh-TW" sz="1400" b="1" kern="1200" dirty="0" smtClean="0">
                <a:solidFill>
                  <a:schemeClr val="tx1"/>
                </a:solidFill>
                <a:effectLst/>
                <a:latin typeface="標楷體" panose="03000509000000000000" pitchFamily="65" charset="-120"/>
                <a:ea typeface="標楷體" panose="03000509000000000000" pitchFamily="65" charset="-120"/>
                <a:cs typeface="+mn-cs"/>
              </a:rPr>
              <a:t>12</a:t>
            </a:r>
            <a:r>
              <a:rPr lang="zh-TW" altLang="zh-TW" sz="1400" b="1" kern="1200" dirty="0" smtClean="0">
                <a:solidFill>
                  <a:schemeClr val="tx1"/>
                </a:solidFill>
                <a:effectLst/>
                <a:latin typeface="標楷體" panose="03000509000000000000" pitchFamily="65" charset="-120"/>
                <a:ea typeface="標楷體" panose="03000509000000000000" pitchFamily="65" charset="-120"/>
                <a:cs typeface="+mn-cs"/>
              </a:rPr>
              <a:t>頁</a:t>
            </a:r>
            <a:r>
              <a:rPr lang="en-US" altLang="zh-TW" sz="1400" b="1" kern="1200" dirty="0" smtClean="0">
                <a:solidFill>
                  <a:schemeClr val="tx1"/>
                </a:solidFill>
                <a:effectLst/>
                <a:latin typeface="標楷體" panose="03000509000000000000" pitchFamily="65" charset="-120"/>
                <a:ea typeface="標楷體" panose="03000509000000000000" pitchFamily="65" charset="-120"/>
                <a:cs typeface="+mn-cs"/>
              </a:rPr>
              <a:t>&gt;</a:t>
            </a:r>
            <a:endParaRPr lang="zh-TW" altLang="zh-TW" sz="1400" kern="1200" dirty="0" smtClean="0">
              <a:solidFill>
                <a:schemeClr val="tx1"/>
              </a:solidFill>
              <a:effectLst/>
              <a:latin typeface="標楷體" panose="03000509000000000000" pitchFamily="65" charset="-120"/>
              <a:ea typeface="標楷體" panose="03000509000000000000" pitchFamily="65" charset="-120"/>
              <a:cs typeface="+mn-cs"/>
            </a:endParaRPr>
          </a:p>
          <a:p>
            <a:endParaRPr lang="zh-TW" altLang="en-US" dirty="0"/>
          </a:p>
        </p:txBody>
      </p:sp>
      <p:sp>
        <p:nvSpPr>
          <p:cNvPr id="4" name="投影片編號版面配置區 3"/>
          <p:cNvSpPr>
            <a:spLocks noGrp="1"/>
          </p:cNvSpPr>
          <p:nvPr>
            <p:ph type="sldNum" sz="quarter" idx="5"/>
          </p:nvPr>
        </p:nvSpPr>
        <p:spPr/>
        <p:txBody>
          <a:bodyPr/>
          <a:lstStyle/>
          <a:p>
            <a:fld id="{84CF98FA-2036-4C21-B8B5-BEA19AE96BD6}" type="slidenum">
              <a:rPr lang="zh-TW" altLang="en-US" smtClean="0"/>
              <a:t>14</a:t>
            </a:fld>
            <a:endParaRPr lang="zh-TW" altLang="en-US"/>
          </a:p>
        </p:txBody>
      </p:sp>
    </p:spTree>
    <p:extLst>
      <p:ext uri="{BB962C8B-B14F-4D97-AF65-F5344CB8AC3E}">
        <p14:creationId xmlns:p14="http://schemas.microsoft.com/office/powerpoint/2010/main" val="40923927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zh-TW" sz="1400" kern="1200" dirty="0" smtClean="0">
                <a:solidFill>
                  <a:schemeClr val="tx1"/>
                </a:solidFill>
                <a:effectLst/>
                <a:latin typeface="標楷體" panose="03000509000000000000" pitchFamily="65" charset="-120"/>
                <a:ea typeface="標楷體" panose="03000509000000000000" pitchFamily="65" charset="-120"/>
                <a:cs typeface="+mn-cs"/>
              </a:rPr>
              <a:t>另於防汛期間或災害事件發生時，本公司將立即成立應變小組，且當出現非預期之機組異常或如洪水等緊急狀況時，亦會即時聯絡專業廠商與案場鄰近之大型吊車廠商，於最短時間內執行機組異常狀況排除或機組撤離等必要措施，將案場災害之風險降到最低。</a:t>
            </a:r>
          </a:p>
          <a:p>
            <a:r>
              <a:rPr lang="en-US" altLang="zh-TW" sz="1400" b="1" kern="1200" dirty="0" smtClean="0">
                <a:solidFill>
                  <a:schemeClr val="tx1"/>
                </a:solidFill>
                <a:effectLst/>
                <a:latin typeface="標楷體" panose="03000509000000000000" pitchFamily="65" charset="-120"/>
                <a:ea typeface="標楷體" panose="03000509000000000000" pitchFamily="65" charset="-120"/>
                <a:cs typeface="+mn-cs"/>
              </a:rPr>
              <a:t>&lt;</a:t>
            </a:r>
            <a:r>
              <a:rPr lang="zh-TW" altLang="zh-TW" sz="1400" b="1" kern="1200" dirty="0" smtClean="0">
                <a:solidFill>
                  <a:schemeClr val="tx1"/>
                </a:solidFill>
                <a:effectLst/>
                <a:latin typeface="標楷體" panose="03000509000000000000" pitchFamily="65" charset="-120"/>
                <a:ea typeface="標楷體" panose="03000509000000000000" pitchFamily="65" charset="-120"/>
                <a:cs typeface="+mn-cs"/>
              </a:rPr>
              <a:t>請看第</a:t>
            </a:r>
            <a:r>
              <a:rPr lang="en-US" altLang="zh-TW" sz="1400" b="1" kern="1200" dirty="0" smtClean="0">
                <a:solidFill>
                  <a:schemeClr val="tx1"/>
                </a:solidFill>
                <a:effectLst/>
                <a:latin typeface="標楷體" panose="03000509000000000000" pitchFamily="65" charset="-120"/>
                <a:ea typeface="標楷體" panose="03000509000000000000" pitchFamily="65" charset="-120"/>
                <a:cs typeface="+mn-cs"/>
              </a:rPr>
              <a:t>13</a:t>
            </a:r>
            <a:r>
              <a:rPr lang="zh-TW" altLang="zh-TW" sz="1400" b="1" kern="1200" dirty="0" smtClean="0">
                <a:solidFill>
                  <a:schemeClr val="tx1"/>
                </a:solidFill>
                <a:effectLst/>
                <a:latin typeface="標楷體" panose="03000509000000000000" pitchFamily="65" charset="-120"/>
                <a:ea typeface="標楷體" panose="03000509000000000000" pitchFamily="65" charset="-120"/>
                <a:cs typeface="+mn-cs"/>
              </a:rPr>
              <a:t>頁</a:t>
            </a:r>
            <a:r>
              <a:rPr lang="en-US" altLang="zh-TW" sz="1400" b="1" kern="1200" dirty="0" smtClean="0">
                <a:solidFill>
                  <a:schemeClr val="tx1"/>
                </a:solidFill>
                <a:effectLst/>
                <a:latin typeface="標楷體" panose="03000509000000000000" pitchFamily="65" charset="-120"/>
                <a:ea typeface="標楷體" panose="03000509000000000000" pitchFamily="65" charset="-120"/>
                <a:cs typeface="+mn-cs"/>
              </a:rPr>
              <a:t>&gt;</a:t>
            </a:r>
            <a:endParaRPr lang="zh-TW" altLang="en-US" sz="1400" dirty="0">
              <a:latin typeface="標楷體" panose="03000509000000000000" pitchFamily="65" charset="-120"/>
              <a:ea typeface="標楷體" panose="03000509000000000000" pitchFamily="65" charset="-120"/>
            </a:endParaRPr>
          </a:p>
        </p:txBody>
      </p:sp>
      <p:sp>
        <p:nvSpPr>
          <p:cNvPr id="4" name="投影片編號版面配置區 3"/>
          <p:cNvSpPr>
            <a:spLocks noGrp="1"/>
          </p:cNvSpPr>
          <p:nvPr>
            <p:ph type="sldNum" sz="quarter" idx="5"/>
          </p:nvPr>
        </p:nvSpPr>
        <p:spPr/>
        <p:txBody>
          <a:bodyPr/>
          <a:lstStyle/>
          <a:p>
            <a:fld id="{84CF98FA-2036-4C21-B8B5-BEA19AE96BD6}" type="slidenum">
              <a:rPr lang="zh-TW" altLang="en-US" smtClean="0"/>
              <a:t>15</a:t>
            </a:fld>
            <a:endParaRPr lang="zh-TW" altLang="en-US"/>
          </a:p>
        </p:txBody>
      </p:sp>
    </p:spTree>
    <p:extLst>
      <p:ext uri="{BB962C8B-B14F-4D97-AF65-F5344CB8AC3E}">
        <p14:creationId xmlns:p14="http://schemas.microsoft.com/office/powerpoint/2010/main" val="13059316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sz="1400" kern="1200" dirty="0" smtClean="0">
                <a:solidFill>
                  <a:schemeClr val="tx1"/>
                </a:solidFill>
                <a:effectLst/>
                <a:latin typeface="標楷體" panose="03000509000000000000" pitchFamily="65" charset="-120"/>
                <a:ea typeface="標楷體" panose="03000509000000000000" pitchFamily="65" charset="-120"/>
                <a:cs typeface="+mn-cs"/>
              </a:rPr>
              <a:t>1.</a:t>
            </a:r>
            <a:r>
              <a:rPr lang="zh-TW" altLang="zh-TW" sz="1400" kern="1200" dirty="0" smtClean="0">
                <a:solidFill>
                  <a:schemeClr val="tx1"/>
                </a:solidFill>
                <a:effectLst/>
                <a:latin typeface="標楷體" panose="03000509000000000000" pitchFamily="65" charset="-120"/>
                <a:ea typeface="標楷體" panose="03000509000000000000" pitchFamily="65" charset="-120"/>
                <a:cs typeface="+mn-cs"/>
              </a:rPr>
              <a:t>於施工及營運期間或其他因素導致既有場域發生損壞情況，則針對場地損壞進行相關復原保固作業。</a:t>
            </a:r>
          </a:p>
          <a:p>
            <a:r>
              <a:rPr lang="en-US" altLang="zh-TW" sz="1400" kern="1200" dirty="0" smtClean="0">
                <a:solidFill>
                  <a:schemeClr val="tx1"/>
                </a:solidFill>
                <a:effectLst/>
                <a:latin typeface="標楷體" panose="03000509000000000000" pitchFamily="65" charset="-120"/>
                <a:ea typeface="標楷體" panose="03000509000000000000" pitchFamily="65" charset="-120"/>
                <a:cs typeface="+mn-cs"/>
              </a:rPr>
              <a:t>2.</a:t>
            </a:r>
            <a:r>
              <a:rPr lang="zh-TW" altLang="zh-TW" sz="1400" kern="1200" dirty="0" smtClean="0">
                <a:solidFill>
                  <a:schemeClr val="tx1"/>
                </a:solidFill>
                <a:effectLst/>
                <a:latin typeface="標楷體" panose="03000509000000000000" pitchFamily="65" charset="-120"/>
                <a:ea typeface="標楷體" panose="03000509000000000000" pitchFamily="65" charset="-120"/>
                <a:cs typeface="+mn-cs"/>
              </a:rPr>
              <a:t>另規劃敦親睦鄰計畫，以「取之社會，用之社會」為號召力，秉持環境與經濟並重的理念。透過多參與地方活動、公益贊助及使用在地化資源</a:t>
            </a:r>
            <a:r>
              <a:rPr lang="en-US" altLang="zh-TW" sz="1400" kern="1200" dirty="0" smtClean="0">
                <a:solidFill>
                  <a:schemeClr val="tx1"/>
                </a:solidFill>
                <a:effectLst/>
                <a:latin typeface="標楷體" panose="03000509000000000000" pitchFamily="65" charset="-120"/>
                <a:ea typeface="標楷體" panose="03000509000000000000" pitchFamily="65" charset="-120"/>
                <a:cs typeface="+mn-cs"/>
              </a:rPr>
              <a:t>(</a:t>
            </a:r>
            <a:r>
              <a:rPr lang="zh-TW" altLang="zh-TW" sz="1400" kern="1200" dirty="0" smtClean="0">
                <a:solidFill>
                  <a:schemeClr val="tx1"/>
                </a:solidFill>
                <a:effectLst/>
                <a:latin typeface="標楷體" panose="03000509000000000000" pitchFamily="65" charset="-120"/>
                <a:ea typeface="標楷體" panose="03000509000000000000" pitchFamily="65" charset="-120"/>
                <a:cs typeface="+mn-cs"/>
              </a:rPr>
              <a:t>如人力、材料等</a:t>
            </a:r>
            <a:r>
              <a:rPr lang="en-US" altLang="zh-TW" sz="1400" kern="1200" dirty="0" smtClean="0">
                <a:solidFill>
                  <a:schemeClr val="tx1"/>
                </a:solidFill>
                <a:effectLst/>
                <a:latin typeface="標楷體" panose="03000509000000000000" pitchFamily="65" charset="-120"/>
                <a:ea typeface="標楷體" panose="03000509000000000000" pitchFamily="65" charset="-120"/>
                <a:cs typeface="+mn-cs"/>
              </a:rPr>
              <a:t>)</a:t>
            </a:r>
            <a:r>
              <a:rPr lang="zh-TW" altLang="zh-TW" sz="1400" kern="1200" dirty="0" smtClean="0">
                <a:solidFill>
                  <a:schemeClr val="tx1"/>
                </a:solidFill>
                <a:effectLst/>
                <a:latin typeface="標楷體" panose="03000509000000000000" pitchFamily="65" charset="-120"/>
                <a:ea typeface="標楷體" panose="03000509000000000000" pitchFamily="65" charset="-120"/>
                <a:cs typeface="+mn-cs"/>
              </a:rPr>
              <a:t>加強與在地連結。</a:t>
            </a:r>
          </a:p>
          <a:p>
            <a:r>
              <a:rPr lang="en-US" altLang="zh-TW" sz="1400" b="1" kern="1200" dirty="0" smtClean="0">
                <a:solidFill>
                  <a:schemeClr val="tx1"/>
                </a:solidFill>
                <a:effectLst/>
                <a:latin typeface="標楷體" panose="03000509000000000000" pitchFamily="65" charset="-120"/>
                <a:ea typeface="標楷體" panose="03000509000000000000" pitchFamily="65" charset="-120"/>
                <a:cs typeface="+mn-cs"/>
              </a:rPr>
              <a:t>&lt;</a:t>
            </a:r>
            <a:r>
              <a:rPr lang="zh-TW" altLang="zh-TW" sz="1400" b="1" kern="1200" dirty="0" smtClean="0">
                <a:solidFill>
                  <a:schemeClr val="tx1"/>
                </a:solidFill>
                <a:effectLst/>
                <a:latin typeface="標楷體" panose="03000509000000000000" pitchFamily="65" charset="-120"/>
                <a:ea typeface="標楷體" panose="03000509000000000000" pitchFamily="65" charset="-120"/>
                <a:cs typeface="+mn-cs"/>
              </a:rPr>
              <a:t>請看第</a:t>
            </a:r>
            <a:r>
              <a:rPr lang="en-US" altLang="zh-TW" sz="1400" b="1" kern="1200" dirty="0" smtClean="0">
                <a:solidFill>
                  <a:schemeClr val="tx1"/>
                </a:solidFill>
                <a:effectLst/>
                <a:latin typeface="標楷體" panose="03000509000000000000" pitchFamily="65" charset="-120"/>
                <a:ea typeface="標楷體" panose="03000509000000000000" pitchFamily="65" charset="-120"/>
                <a:cs typeface="+mn-cs"/>
              </a:rPr>
              <a:t>14</a:t>
            </a:r>
            <a:r>
              <a:rPr lang="zh-TW" altLang="zh-TW" sz="1400" b="1" kern="1200" dirty="0" smtClean="0">
                <a:solidFill>
                  <a:schemeClr val="tx1"/>
                </a:solidFill>
                <a:effectLst/>
                <a:latin typeface="標楷體" panose="03000509000000000000" pitchFamily="65" charset="-120"/>
                <a:ea typeface="標楷體" panose="03000509000000000000" pitchFamily="65" charset="-120"/>
                <a:cs typeface="+mn-cs"/>
              </a:rPr>
              <a:t>頁</a:t>
            </a:r>
            <a:r>
              <a:rPr lang="en-US" altLang="zh-TW" sz="1400" b="1" kern="1200" dirty="0" smtClean="0">
                <a:solidFill>
                  <a:schemeClr val="tx1"/>
                </a:solidFill>
                <a:effectLst/>
                <a:latin typeface="標楷體" panose="03000509000000000000" pitchFamily="65" charset="-120"/>
                <a:ea typeface="標楷體" panose="03000509000000000000" pitchFamily="65" charset="-120"/>
                <a:cs typeface="+mn-cs"/>
              </a:rPr>
              <a:t>&gt;</a:t>
            </a:r>
            <a:endParaRPr lang="zh-TW" altLang="zh-TW" sz="1400" kern="1200" dirty="0" smtClean="0">
              <a:solidFill>
                <a:schemeClr val="tx1"/>
              </a:solidFill>
              <a:effectLst/>
              <a:latin typeface="標楷體" panose="03000509000000000000" pitchFamily="65" charset="-120"/>
              <a:ea typeface="標楷體" panose="03000509000000000000" pitchFamily="65" charset="-120"/>
              <a:cs typeface="+mn-cs"/>
            </a:endParaRPr>
          </a:p>
          <a:p>
            <a:endParaRPr lang="zh-TW" altLang="en-US" dirty="0"/>
          </a:p>
        </p:txBody>
      </p:sp>
      <p:sp>
        <p:nvSpPr>
          <p:cNvPr id="4" name="投影片編號版面配置區 3"/>
          <p:cNvSpPr>
            <a:spLocks noGrp="1"/>
          </p:cNvSpPr>
          <p:nvPr>
            <p:ph type="sldNum" sz="quarter" idx="5"/>
          </p:nvPr>
        </p:nvSpPr>
        <p:spPr/>
        <p:txBody>
          <a:bodyPr/>
          <a:lstStyle/>
          <a:p>
            <a:fld id="{84CF98FA-2036-4C21-B8B5-BEA19AE96BD6}" type="slidenum">
              <a:rPr lang="zh-TW" altLang="en-US" smtClean="0"/>
              <a:t>16</a:t>
            </a:fld>
            <a:endParaRPr lang="zh-TW" altLang="en-US"/>
          </a:p>
        </p:txBody>
      </p:sp>
    </p:spTree>
    <p:extLst>
      <p:ext uri="{BB962C8B-B14F-4D97-AF65-F5344CB8AC3E}">
        <p14:creationId xmlns:p14="http://schemas.microsoft.com/office/powerpoint/2010/main" val="8813624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zh-TW" sz="1400" kern="1200" dirty="0" smtClean="0">
                <a:solidFill>
                  <a:schemeClr val="tx1"/>
                </a:solidFill>
                <a:effectLst/>
                <a:latin typeface="標楷體" panose="03000509000000000000" pitchFamily="65" charset="-120"/>
                <a:ea typeface="標楷體" panose="03000509000000000000" pitchFamily="65" charset="-120"/>
                <a:cs typeface="+mn-cs"/>
              </a:rPr>
              <a:t>本案場投標之裝置容量為</a:t>
            </a:r>
            <a:r>
              <a:rPr lang="en-US" altLang="zh-TW" sz="1400" kern="1200" dirty="0" smtClean="0">
                <a:solidFill>
                  <a:schemeClr val="tx1"/>
                </a:solidFill>
                <a:effectLst/>
                <a:latin typeface="標楷體" panose="03000509000000000000" pitchFamily="65" charset="-120"/>
                <a:ea typeface="標楷體" panose="03000509000000000000" pitchFamily="65" charset="-120"/>
                <a:cs typeface="+mn-cs"/>
              </a:rPr>
              <a:t>300kW</a:t>
            </a:r>
            <a:r>
              <a:rPr lang="zh-TW" altLang="zh-TW" sz="1400" kern="1200" dirty="0" smtClean="0">
                <a:solidFill>
                  <a:schemeClr val="tx1"/>
                </a:solidFill>
                <a:effectLst/>
                <a:latin typeface="標楷體" panose="03000509000000000000" pitchFamily="65" charset="-120"/>
                <a:ea typeface="標楷體" panose="03000509000000000000" pitchFamily="65" charset="-120"/>
                <a:cs typeface="+mn-cs"/>
              </a:rPr>
              <a:t>，最大發電量為</a:t>
            </a:r>
            <a:r>
              <a:rPr lang="en-US" altLang="zh-TW" sz="1400" kern="1200" dirty="0" smtClean="0">
                <a:solidFill>
                  <a:schemeClr val="tx1"/>
                </a:solidFill>
                <a:effectLst/>
                <a:latin typeface="標楷體" panose="03000509000000000000" pitchFamily="65" charset="-120"/>
                <a:ea typeface="標楷體" panose="03000509000000000000" pitchFamily="65" charset="-120"/>
                <a:cs typeface="+mn-cs"/>
              </a:rPr>
              <a:t>192.7</a:t>
            </a:r>
            <a:r>
              <a:rPr lang="zh-TW" altLang="zh-TW" sz="1400" kern="1200" dirty="0" smtClean="0">
                <a:solidFill>
                  <a:schemeClr val="tx1"/>
                </a:solidFill>
                <a:effectLst/>
                <a:latin typeface="標楷體" panose="03000509000000000000" pitchFamily="65" charset="-120"/>
                <a:ea typeface="標楷體" panose="03000509000000000000" pitchFamily="65" charset="-120"/>
                <a:cs typeface="+mn-cs"/>
              </a:rPr>
              <a:t>萬度，依據「中華民國</a:t>
            </a:r>
            <a:r>
              <a:rPr lang="en-US" altLang="zh-TW" sz="1400" kern="1200" dirty="0" smtClean="0">
                <a:solidFill>
                  <a:schemeClr val="tx1"/>
                </a:solidFill>
                <a:effectLst/>
                <a:latin typeface="標楷體" panose="03000509000000000000" pitchFamily="65" charset="-120"/>
                <a:ea typeface="標楷體" panose="03000509000000000000" pitchFamily="65" charset="-120"/>
                <a:cs typeface="+mn-cs"/>
              </a:rPr>
              <a:t>111</a:t>
            </a:r>
            <a:r>
              <a:rPr lang="zh-TW" altLang="zh-TW" sz="1400" kern="1200" dirty="0" smtClean="0">
                <a:solidFill>
                  <a:schemeClr val="tx1"/>
                </a:solidFill>
                <a:effectLst/>
                <a:latin typeface="標楷體" panose="03000509000000000000" pitchFamily="65" charset="-120"/>
                <a:ea typeface="標楷體" panose="03000509000000000000" pitchFamily="65" charset="-120"/>
                <a:cs typeface="+mn-cs"/>
              </a:rPr>
              <a:t>年度再生能源電能躉購費率及其計算公式」每度</a:t>
            </a:r>
            <a:r>
              <a:rPr lang="en-US" altLang="zh-TW" sz="1400" kern="1200" dirty="0" smtClean="0">
                <a:solidFill>
                  <a:schemeClr val="tx1"/>
                </a:solidFill>
                <a:effectLst/>
                <a:latin typeface="標楷體" panose="03000509000000000000" pitchFamily="65" charset="-120"/>
                <a:ea typeface="標楷體" panose="03000509000000000000" pitchFamily="65" charset="-120"/>
                <a:cs typeface="+mn-cs"/>
              </a:rPr>
              <a:t>4.1539</a:t>
            </a:r>
            <a:r>
              <a:rPr lang="zh-TW" altLang="zh-TW" sz="1400" kern="1200" dirty="0" smtClean="0">
                <a:solidFill>
                  <a:schemeClr val="tx1"/>
                </a:solidFill>
                <a:effectLst/>
                <a:latin typeface="標楷體" panose="03000509000000000000" pitchFamily="65" charset="-120"/>
                <a:ea typeface="標楷體" panose="03000509000000000000" pitchFamily="65" charset="-120"/>
                <a:cs typeface="+mn-cs"/>
              </a:rPr>
              <a:t>元估算年售電收益為</a:t>
            </a:r>
            <a:r>
              <a:rPr lang="en-US" altLang="zh-TW" sz="1400" kern="1200" dirty="0" smtClean="0">
                <a:solidFill>
                  <a:schemeClr val="tx1"/>
                </a:solidFill>
                <a:effectLst/>
                <a:latin typeface="標楷體" panose="03000509000000000000" pitchFamily="65" charset="-120"/>
                <a:ea typeface="標楷體" panose="03000509000000000000" pitchFamily="65" charset="-120"/>
                <a:cs typeface="+mn-cs"/>
              </a:rPr>
              <a:t>800.46</a:t>
            </a:r>
            <a:r>
              <a:rPr lang="zh-TW" altLang="zh-TW" sz="1400" kern="1200" dirty="0" smtClean="0">
                <a:solidFill>
                  <a:schemeClr val="tx1"/>
                </a:solidFill>
                <a:effectLst/>
                <a:latin typeface="標楷體" panose="03000509000000000000" pitchFamily="65" charset="-120"/>
                <a:ea typeface="標楷體" panose="03000509000000000000" pitchFamily="65" charset="-120"/>
                <a:cs typeface="+mn-cs"/>
              </a:rPr>
              <a:t>萬元，回饋金則以售電收益</a:t>
            </a:r>
            <a:r>
              <a:rPr lang="en-US" altLang="zh-TW" sz="1400" kern="1200" dirty="0" smtClean="0">
                <a:solidFill>
                  <a:schemeClr val="tx1"/>
                </a:solidFill>
                <a:effectLst/>
                <a:latin typeface="標楷體" panose="03000509000000000000" pitchFamily="65" charset="-120"/>
                <a:ea typeface="標楷體" panose="03000509000000000000" pitchFamily="65" charset="-120"/>
                <a:cs typeface="+mn-cs"/>
              </a:rPr>
              <a:t>4%</a:t>
            </a:r>
            <a:r>
              <a:rPr lang="zh-TW" altLang="zh-TW" sz="1400" kern="1200" dirty="0" smtClean="0">
                <a:solidFill>
                  <a:schemeClr val="tx1"/>
                </a:solidFill>
                <a:effectLst/>
                <a:latin typeface="標楷體" panose="03000509000000000000" pitchFamily="65" charset="-120"/>
                <a:ea typeface="標楷體" panose="03000509000000000000" pitchFamily="65" charset="-120"/>
                <a:cs typeface="+mn-cs"/>
              </a:rPr>
              <a:t>計算，每年回饋金額為</a:t>
            </a:r>
            <a:r>
              <a:rPr lang="en-US" altLang="zh-TW" sz="1400" kern="1200" dirty="0" smtClean="0">
                <a:solidFill>
                  <a:schemeClr val="tx1"/>
                </a:solidFill>
                <a:effectLst/>
                <a:latin typeface="標楷體" panose="03000509000000000000" pitchFamily="65" charset="-120"/>
                <a:ea typeface="標楷體" panose="03000509000000000000" pitchFamily="65" charset="-120"/>
                <a:cs typeface="+mn-cs"/>
              </a:rPr>
              <a:t>32.02</a:t>
            </a:r>
            <a:r>
              <a:rPr lang="zh-TW" altLang="zh-TW" sz="1400" kern="1200" dirty="0" smtClean="0">
                <a:solidFill>
                  <a:schemeClr val="tx1"/>
                </a:solidFill>
                <a:effectLst/>
                <a:latin typeface="標楷體" panose="03000509000000000000" pitchFamily="65" charset="-120"/>
                <a:ea typeface="標楷體" panose="03000509000000000000" pitchFamily="65" charset="-120"/>
                <a:cs typeface="+mn-cs"/>
              </a:rPr>
              <a:t>萬元並可減少</a:t>
            </a:r>
            <a:r>
              <a:rPr lang="en-US" altLang="zh-TW" sz="1400" kern="1200" dirty="0" smtClean="0">
                <a:solidFill>
                  <a:schemeClr val="tx1"/>
                </a:solidFill>
                <a:effectLst/>
                <a:latin typeface="標楷體" panose="03000509000000000000" pitchFamily="65" charset="-120"/>
                <a:ea typeface="標楷體" panose="03000509000000000000" pitchFamily="65" charset="-120"/>
                <a:cs typeface="+mn-cs"/>
              </a:rPr>
              <a:t>967.35</a:t>
            </a:r>
            <a:r>
              <a:rPr lang="zh-TW" altLang="zh-TW" sz="1400" kern="1200" dirty="0" smtClean="0">
                <a:solidFill>
                  <a:schemeClr val="tx1"/>
                </a:solidFill>
                <a:effectLst/>
                <a:latin typeface="標楷體" panose="03000509000000000000" pitchFamily="65" charset="-120"/>
                <a:ea typeface="標楷體" panose="03000509000000000000" pitchFamily="65" charset="-120"/>
                <a:cs typeface="+mn-cs"/>
              </a:rPr>
              <a:t>噸的碳排放量。</a:t>
            </a:r>
          </a:p>
          <a:p>
            <a:r>
              <a:rPr lang="en-US" altLang="zh-TW" sz="1400" b="1" kern="1200" dirty="0" smtClean="0">
                <a:solidFill>
                  <a:schemeClr val="tx1"/>
                </a:solidFill>
                <a:effectLst/>
                <a:latin typeface="標楷體" panose="03000509000000000000" pitchFamily="65" charset="-120"/>
                <a:ea typeface="標楷體" panose="03000509000000000000" pitchFamily="65" charset="-120"/>
                <a:cs typeface="+mn-cs"/>
              </a:rPr>
              <a:t>&lt;</a:t>
            </a:r>
            <a:r>
              <a:rPr lang="zh-TW" altLang="zh-TW" sz="1400" b="1" kern="1200" dirty="0" smtClean="0">
                <a:solidFill>
                  <a:schemeClr val="tx1"/>
                </a:solidFill>
                <a:effectLst/>
                <a:latin typeface="標楷體" panose="03000509000000000000" pitchFamily="65" charset="-120"/>
                <a:ea typeface="標楷體" panose="03000509000000000000" pitchFamily="65" charset="-120"/>
                <a:cs typeface="+mn-cs"/>
              </a:rPr>
              <a:t>以上報告，惠請指教</a:t>
            </a:r>
            <a:r>
              <a:rPr lang="en-US" altLang="zh-TW" sz="1400" b="1" kern="1200" dirty="0" smtClean="0">
                <a:solidFill>
                  <a:schemeClr val="tx1"/>
                </a:solidFill>
                <a:effectLst/>
                <a:latin typeface="標楷體" panose="03000509000000000000" pitchFamily="65" charset="-120"/>
                <a:ea typeface="標楷體" panose="03000509000000000000" pitchFamily="65" charset="-120"/>
                <a:cs typeface="+mn-cs"/>
              </a:rPr>
              <a:t>&gt;</a:t>
            </a:r>
            <a:endParaRPr lang="zh-TW" altLang="zh-TW" sz="1400" kern="1200" dirty="0" smtClean="0">
              <a:solidFill>
                <a:schemeClr val="tx1"/>
              </a:solidFill>
              <a:effectLst/>
              <a:latin typeface="標楷體" panose="03000509000000000000" pitchFamily="65" charset="-120"/>
              <a:ea typeface="標楷體" panose="03000509000000000000" pitchFamily="65" charset="-120"/>
              <a:cs typeface="+mn-cs"/>
            </a:endParaRPr>
          </a:p>
          <a:p>
            <a:endParaRPr lang="zh-TW" altLang="en-US" dirty="0"/>
          </a:p>
        </p:txBody>
      </p:sp>
      <p:sp>
        <p:nvSpPr>
          <p:cNvPr id="4" name="投影片編號版面配置區 3"/>
          <p:cNvSpPr>
            <a:spLocks noGrp="1"/>
          </p:cNvSpPr>
          <p:nvPr>
            <p:ph type="sldNum" sz="quarter" idx="5"/>
          </p:nvPr>
        </p:nvSpPr>
        <p:spPr/>
        <p:txBody>
          <a:bodyPr/>
          <a:lstStyle/>
          <a:p>
            <a:fld id="{84CF98FA-2036-4C21-B8B5-BEA19AE96BD6}" type="slidenum">
              <a:rPr lang="zh-TW" altLang="en-US" smtClean="0"/>
              <a:t>17</a:t>
            </a:fld>
            <a:endParaRPr lang="zh-TW" altLang="en-US"/>
          </a:p>
        </p:txBody>
      </p:sp>
    </p:spTree>
    <p:extLst>
      <p:ext uri="{BB962C8B-B14F-4D97-AF65-F5344CB8AC3E}">
        <p14:creationId xmlns:p14="http://schemas.microsoft.com/office/powerpoint/2010/main" val="31573574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zh-TW" sz="1400" kern="1200" dirty="0" smtClean="0">
                <a:solidFill>
                  <a:schemeClr val="tx1"/>
                </a:solidFill>
                <a:effectLst/>
                <a:latin typeface="標楷體" panose="03000509000000000000" pitchFamily="65" charset="-120"/>
                <a:ea typeface="標楷體" panose="03000509000000000000" pitchFamily="65" charset="-120"/>
                <a:cs typeface="+mn-cs"/>
              </a:rPr>
              <a:t>這次簡報內容可分為四個部分，分別為「履約能力」、「案場興建計畫」、「案場營運計畫」及「廠商投標值」。</a:t>
            </a:r>
          </a:p>
          <a:p>
            <a:r>
              <a:rPr lang="en-US" altLang="zh-TW" sz="1400" b="1" kern="1200" dirty="0" smtClean="0">
                <a:solidFill>
                  <a:schemeClr val="tx1"/>
                </a:solidFill>
                <a:effectLst/>
                <a:latin typeface="標楷體" panose="03000509000000000000" pitchFamily="65" charset="-120"/>
                <a:ea typeface="標楷體" panose="03000509000000000000" pitchFamily="65" charset="-120"/>
                <a:cs typeface="+mn-cs"/>
              </a:rPr>
              <a:t>&lt;</a:t>
            </a:r>
            <a:r>
              <a:rPr lang="zh-TW" altLang="zh-TW" sz="1400" b="1" kern="1200" dirty="0" smtClean="0">
                <a:solidFill>
                  <a:schemeClr val="tx1"/>
                </a:solidFill>
                <a:effectLst/>
                <a:latin typeface="標楷體" panose="03000509000000000000" pitchFamily="65" charset="-120"/>
                <a:ea typeface="標楷體" panose="03000509000000000000" pitchFamily="65" charset="-120"/>
                <a:cs typeface="+mn-cs"/>
              </a:rPr>
              <a:t>請看第</a:t>
            </a:r>
            <a:r>
              <a:rPr lang="en-US" altLang="zh-TW" sz="1400" b="1" kern="1200" dirty="0" smtClean="0">
                <a:solidFill>
                  <a:schemeClr val="tx1"/>
                </a:solidFill>
                <a:effectLst/>
                <a:latin typeface="標楷體" panose="03000509000000000000" pitchFamily="65" charset="-120"/>
                <a:ea typeface="標楷體" panose="03000509000000000000" pitchFamily="65" charset="-120"/>
                <a:cs typeface="+mn-cs"/>
              </a:rPr>
              <a:t>2</a:t>
            </a:r>
            <a:r>
              <a:rPr lang="zh-TW" altLang="zh-TW" sz="1400" b="1" kern="1200" dirty="0" smtClean="0">
                <a:solidFill>
                  <a:schemeClr val="tx1"/>
                </a:solidFill>
                <a:effectLst/>
                <a:latin typeface="標楷體" panose="03000509000000000000" pitchFamily="65" charset="-120"/>
                <a:ea typeface="標楷體" panose="03000509000000000000" pitchFamily="65" charset="-120"/>
                <a:cs typeface="+mn-cs"/>
              </a:rPr>
              <a:t>頁</a:t>
            </a:r>
            <a:r>
              <a:rPr lang="en-US" altLang="zh-TW" sz="1400" b="1" kern="1200" dirty="0" smtClean="0">
                <a:solidFill>
                  <a:schemeClr val="tx1"/>
                </a:solidFill>
                <a:effectLst/>
                <a:latin typeface="標楷體" panose="03000509000000000000" pitchFamily="65" charset="-120"/>
                <a:ea typeface="標楷體" panose="03000509000000000000" pitchFamily="65" charset="-120"/>
                <a:cs typeface="+mn-cs"/>
              </a:rPr>
              <a:t>&gt;</a:t>
            </a:r>
            <a:endParaRPr lang="zh-TW" altLang="zh-TW" sz="1400" kern="1200" dirty="0">
              <a:solidFill>
                <a:schemeClr val="tx1"/>
              </a:solidFill>
              <a:effectLst/>
              <a:latin typeface="標楷體" panose="03000509000000000000" pitchFamily="65" charset="-120"/>
              <a:ea typeface="標楷體" panose="03000509000000000000" pitchFamily="65" charset="-120"/>
              <a:cs typeface="+mn-cs"/>
            </a:endParaRPr>
          </a:p>
        </p:txBody>
      </p:sp>
      <p:sp>
        <p:nvSpPr>
          <p:cNvPr id="4" name="投影片編號版面配置區 3"/>
          <p:cNvSpPr>
            <a:spLocks noGrp="1"/>
          </p:cNvSpPr>
          <p:nvPr>
            <p:ph type="sldNum" sz="quarter" idx="5"/>
          </p:nvPr>
        </p:nvSpPr>
        <p:spPr/>
        <p:txBody>
          <a:bodyPr/>
          <a:lstStyle/>
          <a:p>
            <a:fld id="{84CF98FA-2036-4C21-B8B5-BEA19AE96BD6}" type="slidenum">
              <a:rPr lang="zh-TW" altLang="en-US" smtClean="0"/>
              <a:t>2</a:t>
            </a:fld>
            <a:endParaRPr lang="zh-TW" altLang="en-US"/>
          </a:p>
        </p:txBody>
      </p:sp>
    </p:spTree>
    <p:extLst>
      <p:ext uri="{BB962C8B-B14F-4D97-AF65-F5344CB8AC3E}">
        <p14:creationId xmlns:p14="http://schemas.microsoft.com/office/powerpoint/2010/main" val="3406153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sz="1400" kern="1200" dirty="0" smtClean="0">
                <a:solidFill>
                  <a:schemeClr val="tx1"/>
                </a:solidFill>
                <a:effectLst/>
                <a:latin typeface="標楷體" panose="03000509000000000000" pitchFamily="65" charset="-120"/>
                <a:ea typeface="標楷體" panose="03000509000000000000" pitchFamily="65" charset="-120"/>
                <a:cs typeface="+mn-cs"/>
              </a:rPr>
              <a:t>1.</a:t>
            </a:r>
            <a:r>
              <a:rPr lang="zh-TW" altLang="zh-TW" sz="1400" kern="1200" dirty="0" smtClean="0">
                <a:solidFill>
                  <a:schemeClr val="tx1"/>
                </a:solidFill>
                <a:effectLst/>
                <a:latin typeface="標楷體" panose="03000509000000000000" pitchFamily="65" charset="-120"/>
                <a:ea typeface="標楷體" panose="03000509000000000000" pitchFamily="65" charset="-120"/>
                <a:cs typeface="+mn-cs"/>
              </a:rPr>
              <a:t>本公司成立於民國</a:t>
            </a:r>
            <a:r>
              <a:rPr lang="en-US" altLang="zh-TW" sz="1400" kern="1200" dirty="0" smtClean="0">
                <a:solidFill>
                  <a:schemeClr val="tx1"/>
                </a:solidFill>
                <a:effectLst/>
                <a:latin typeface="標楷體" panose="03000509000000000000" pitchFamily="65" charset="-120"/>
                <a:ea typeface="標楷體" panose="03000509000000000000" pitchFamily="65" charset="-120"/>
                <a:cs typeface="+mn-cs"/>
              </a:rPr>
              <a:t>81</a:t>
            </a:r>
            <a:r>
              <a:rPr lang="zh-TW" altLang="zh-TW" sz="1400" kern="1200" dirty="0" smtClean="0">
                <a:solidFill>
                  <a:schemeClr val="tx1"/>
                </a:solidFill>
                <a:effectLst/>
                <a:latin typeface="標楷體" panose="03000509000000000000" pitchFamily="65" charset="-120"/>
                <a:ea typeface="標楷體" panose="03000509000000000000" pitchFamily="65" charset="-120"/>
                <a:cs typeface="+mn-cs"/>
              </a:rPr>
              <a:t>年，資本額</a:t>
            </a:r>
            <a:r>
              <a:rPr lang="en-US" altLang="zh-TW" sz="1400" kern="1200" dirty="0" smtClean="0">
                <a:solidFill>
                  <a:schemeClr val="tx1"/>
                </a:solidFill>
                <a:effectLst/>
                <a:latin typeface="標楷體" panose="03000509000000000000" pitchFamily="65" charset="-120"/>
                <a:ea typeface="標楷體" panose="03000509000000000000" pitchFamily="65" charset="-120"/>
                <a:cs typeface="+mn-cs"/>
              </a:rPr>
              <a:t>952</a:t>
            </a:r>
            <a:r>
              <a:rPr lang="zh-TW" altLang="zh-TW" sz="1400" kern="1200" dirty="0" smtClean="0">
                <a:solidFill>
                  <a:schemeClr val="tx1"/>
                </a:solidFill>
                <a:effectLst/>
                <a:latin typeface="標楷體" panose="03000509000000000000" pitchFamily="65" charset="-120"/>
                <a:ea typeface="標楷體" panose="03000509000000000000" pitchFamily="65" charset="-120"/>
                <a:cs typeface="+mn-cs"/>
              </a:rPr>
              <a:t>億元，為了因應永續發展策略，持續</a:t>
            </a:r>
            <a:r>
              <a:rPr lang="zh-TW" altLang="zh-TW" sz="1400" b="1" kern="1200" dirty="0" smtClean="0">
                <a:solidFill>
                  <a:schemeClr val="tx1"/>
                </a:solidFill>
                <a:effectLst/>
                <a:latin typeface="標楷體" panose="03000509000000000000" pitchFamily="65" charset="-120"/>
                <a:ea typeface="標楷體" panose="03000509000000000000" pitchFamily="65" charset="-120"/>
                <a:cs typeface="+mn-cs"/>
              </a:rPr>
              <a:t>推動原物料、水資源、能源等跨廠、跨公司之循環經濟並朝向節能減排、資源整合之目標邁進。</a:t>
            </a:r>
            <a:endParaRPr lang="zh-TW" altLang="zh-TW" sz="1400" kern="1200" dirty="0" smtClean="0">
              <a:solidFill>
                <a:schemeClr val="tx1"/>
              </a:solidFill>
              <a:effectLst/>
              <a:latin typeface="標楷體" panose="03000509000000000000" pitchFamily="65" charset="-120"/>
              <a:ea typeface="標楷體" panose="03000509000000000000" pitchFamily="65" charset="-120"/>
              <a:cs typeface="+mn-cs"/>
            </a:endParaRPr>
          </a:p>
          <a:p>
            <a:r>
              <a:rPr lang="en-US" altLang="zh-TW" sz="1400" kern="1200" dirty="0" smtClean="0">
                <a:solidFill>
                  <a:schemeClr val="tx1"/>
                </a:solidFill>
                <a:effectLst/>
                <a:latin typeface="標楷體" panose="03000509000000000000" pitchFamily="65" charset="-120"/>
                <a:ea typeface="標楷體" panose="03000509000000000000" pitchFamily="65" charset="-120"/>
                <a:cs typeface="+mn-cs"/>
              </a:rPr>
              <a:t>2.</a:t>
            </a:r>
            <a:r>
              <a:rPr lang="zh-TW" altLang="zh-TW" sz="1400" kern="1200" dirty="0" smtClean="0">
                <a:solidFill>
                  <a:schemeClr val="tx1"/>
                </a:solidFill>
                <a:effectLst/>
                <a:latin typeface="標楷體" panose="03000509000000000000" pitchFamily="65" charset="-120"/>
                <a:ea typeface="標楷體" panose="03000509000000000000" pitchFamily="65" charset="-120"/>
                <a:cs typeface="+mn-cs"/>
              </a:rPr>
              <a:t>在</a:t>
            </a:r>
            <a:r>
              <a:rPr lang="en-US" altLang="zh-TW" sz="1400" kern="1200" dirty="0" smtClean="0">
                <a:solidFill>
                  <a:schemeClr val="tx1"/>
                </a:solidFill>
                <a:effectLst/>
                <a:latin typeface="標楷體" panose="03000509000000000000" pitchFamily="65" charset="-120"/>
                <a:ea typeface="標楷體" panose="03000509000000000000" pitchFamily="65" charset="-120"/>
                <a:cs typeface="+mn-cs"/>
              </a:rPr>
              <a:t>110</a:t>
            </a:r>
            <a:r>
              <a:rPr lang="zh-TW" altLang="zh-TW" sz="1400" kern="1200" dirty="0" smtClean="0">
                <a:solidFill>
                  <a:schemeClr val="tx1"/>
                </a:solidFill>
                <a:effectLst/>
                <a:latin typeface="標楷體" panose="03000509000000000000" pitchFamily="65" charset="-120"/>
                <a:ea typeface="標楷體" panose="03000509000000000000" pitchFamily="65" charset="-120"/>
                <a:cs typeface="+mn-cs"/>
              </a:rPr>
              <a:t>年的碳揭露專案評鑑結果，在氣候變遷及水資源評等方面均已達到環境管理的最佳實踐領導等級。</a:t>
            </a:r>
          </a:p>
          <a:p>
            <a:r>
              <a:rPr lang="en-US" altLang="zh-TW" sz="1400" b="1" kern="1200" dirty="0" smtClean="0">
                <a:solidFill>
                  <a:schemeClr val="tx1"/>
                </a:solidFill>
                <a:effectLst/>
                <a:latin typeface="標楷體" panose="03000509000000000000" pitchFamily="65" charset="-120"/>
                <a:ea typeface="標楷體" panose="03000509000000000000" pitchFamily="65" charset="-120"/>
                <a:cs typeface="+mn-cs"/>
              </a:rPr>
              <a:t>&lt;</a:t>
            </a:r>
            <a:r>
              <a:rPr lang="zh-TW" altLang="zh-TW" sz="1400" b="1" kern="1200" dirty="0" smtClean="0">
                <a:solidFill>
                  <a:schemeClr val="tx1"/>
                </a:solidFill>
                <a:effectLst/>
                <a:latin typeface="標楷體" panose="03000509000000000000" pitchFamily="65" charset="-120"/>
                <a:ea typeface="標楷體" panose="03000509000000000000" pitchFamily="65" charset="-120"/>
                <a:cs typeface="+mn-cs"/>
              </a:rPr>
              <a:t>請看第</a:t>
            </a:r>
            <a:r>
              <a:rPr lang="en-US" altLang="zh-TW" sz="1400" b="1" kern="1200" dirty="0" smtClean="0">
                <a:solidFill>
                  <a:schemeClr val="tx1"/>
                </a:solidFill>
                <a:effectLst/>
                <a:latin typeface="標楷體" panose="03000509000000000000" pitchFamily="65" charset="-120"/>
                <a:ea typeface="標楷體" panose="03000509000000000000" pitchFamily="65" charset="-120"/>
                <a:cs typeface="+mn-cs"/>
              </a:rPr>
              <a:t>3</a:t>
            </a:r>
            <a:r>
              <a:rPr lang="zh-TW" altLang="zh-TW" sz="1400" b="1" kern="1200" dirty="0" smtClean="0">
                <a:solidFill>
                  <a:schemeClr val="tx1"/>
                </a:solidFill>
                <a:effectLst/>
                <a:latin typeface="標楷體" panose="03000509000000000000" pitchFamily="65" charset="-120"/>
                <a:ea typeface="標楷體" panose="03000509000000000000" pitchFamily="65" charset="-120"/>
                <a:cs typeface="+mn-cs"/>
              </a:rPr>
              <a:t>頁</a:t>
            </a:r>
            <a:r>
              <a:rPr lang="en-US" altLang="zh-TW" sz="1400" b="1" kern="1200" dirty="0" smtClean="0">
                <a:solidFill>
                  <a:schemeClr val="tx1"/>
                </a:solidFill>
                <a:effectLst/>
                <a:latin typeface="標楷體" panose="03000509000000000000" pitchFamily="65" charset="-120"/>
                <a:ea typeface="標楷體" panose="03000509000000000000" pitchFamily="65" charset="-120"/>
                <a:cs typeface="+mn-cs"/>
              </a:rPr>
              <a:t>&gt;</a:t>
            </a:r>
            <a:endParaRPr lang="en-US" altLang="zh-TW" sz="1400" dirty="0">
              <a:latin typeface="標楷體" panose="03000509000000000000" pitchFamily="65" charset="-120"/>
              <a:ea typeface="標楷體" panose="03000509000000000000" pitchFamily="65" charset="-120"/>
            </a:endParaRPr>
          </a:p>
        </p:txBody>
      </p:sp>
      <p:sp>
        <p:nvSpPr>
          <p:cNvPr id="4" name="投影片編號版面配置區 3"/>
          <p:cNvSpPr>
            <a:spLocks noGrp="1"/>
          </p:cNvSpPr>
          <p:nvPr>
            <p:ph type="sldNum" sz="quarter" idx="5"/>
          </p:nvPr>
        </p:nvSpPr>
        <p:spPr/>
        <p:txBody>
          <a:bodyPr/>
          <a:lstStyle/>
          <a:p>
            <a:fld id="{84CF98FA-2036-4C21-B8B5-BEA19AE96BD6}" type="slidenum">
              <a:rPr lang="zh-TW" altLang="en-US" smtClean="0"/>
              <a:t>3</a:t>
            </a:fld>
            <a:endParaRPr lang="zh-TW" altLang="en-US"/>
          </a:p>
        </p:txBody>
      </p:sp>
    </p:spTree>
    <p:extLst>
      <p:ext uri="{BB962C8B-B14F-4D97-AF65-F5344CB8AC3E}">
        <p14:creationId xmlns:p14="http://schemas.microsoft.com/office/powerpoint/2010/main" val="9534360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zh-TW" sz="1400" kern="1200" dirty="0" smtClean="0">
                <a:solidFill>
                  <a:schemeClr val="tx1"/>
                </a:solidFill>
                <a:effectLst/>
                <a:latin typeface="標楷體" panose="03000509000000000000" pitchFamily="65" charset="-120"/>
                <a:ea typeface="標楷體" panose="03000509000000000000" pitchFamily="65" charset="-120"/>
                <a:cs typeface="+mn-cs"/>
              </a:rPr>
              <a:t>這次計畫團隊組成由本人擔任計畫主持人，並特別聘請國立雲林科技大學溫志超教授擔任計畫顧問提供專業的諮詢服務，另外設有計畫經理及土木</a:t>
            </a:r>
            <a:r>
              <a:rPr lang="en-US" altLang="zh-TW" sz="1400" kern="1200" dirty="0" smtClean="0">
                <a:solidFill>
                  <a:schemeClr val="tx1"/>
                </a:solidFill>
                <a:effectLst/>
                <a:latin typeface="標楷體" panose="03000509000000000000" pitchFamily="65" charset="-120"/>
                <a:ea typeface="標楷體" panose="03000509000000000000" pitchFamily="65" charset="-120"/>
                <a:cs typeface="+mn-cs"/>
              </a:rPr>
              <a:t>/</a:t>
            </a:r>
            <a:r>
              <a:rPr lang="zh-TW" altLang="zh-TW" sz="1400" kern="1200" dirty="0" smtClean="0">
                <a:solidFill>
                  <a:schemeClr val="tx1"/>
                </a:solidFill>
                <a:effectLst/>
                <a:latin typeface="標楷體" panose="03000509000000000000" pitchFamily="65" charset="-120"/>
                <a:ea typeface="標楷體" panose="03000509000000000000" pitchFamily="65" charset="-120"/>
                <a:cs typeface="+mn-cs"/>
              </a:rPr>
              <a:t>機械工程組、電力規劃組、系統開發組及行政管理組執行本計畫工作內容。</a:t>
            </a:r>
          </a:p>
          <a:p>
            <a:r>
              <a:rPr lang="en-US" altLang="zh-TW" sz="1400" b="1" kern="1200" dirty="0" smtClean="0">
                <a:solidFill>
                  <a:schemeClr val="tx1"/>
                </a:solidFill>
                <a:effectLst/>
                <a:latin typeface="標楷體" panose="03000509000000000000" pitchFamily="65" charset="-120"/>
                <a:ea typeface="標楷體" panose="03000509000000000000" pitchFamily="65" charset="-120"/>
                <a:cs typeface="+mn-cs"/>
              </a:rPr>
              <a:t>&lt;</a:t>
            </a:r>
            <a:r>
              <a:rPr lang="zh-TW" altLang="zh-TW" sz="1400" b="1" kern="1200" dirty="0" smtClean="0">
                <a:solidFill>
                  <a:schemeClr val="tx1"/>
                </a:solidFill>
                <a:effectLst/>
                <a:latin typeface="標楷體" panose="03000509000000000000" pitchFamily="65" charset="-120"/>
                <a:ea typeface="標楷體" panose="03000509000000000000" pitchFamily="65" charset="-120"/>
                <a:cs typeface="+mn-cs"/>
              </a:rPr>
              <a:t>請看第</a:t>
            </a:r>
            <a:r>
              <a:rPr lang="en-US" altLang="zh-TW" sz="1400" b="1" kern="1200" dirty="0" smtClean="0">
                <a:solidFill>
                  <a:schemeClr val="tx1"/>
                </a:solidFill>
                <a:effectLst/>
                <a:latin typeface="標楷體" panose="03000509000000000000" pitchFamily="65" charset="-120"/>
                <a:ea typeface="標楷體" panose="03000509000000000000" pitchFamily="65" charset="-120"/>
                <a:cs typeface="+mn-cs"/>
              </a:rPr>
              <a:t>4</a:t>
            </a:r>
            <a:r>
              <a:rPr lang="zh-TW" altLang="zh-TW" sz="1400" b="1" kern="1200" dirty="0" smtClean="0">
                <a:solidFill>
                  <a:schemeClr val="tx1"/>
                </a:solidFill>
                <a:effectLst/>
                <a:latin typeface="標楷體" panose="03000509000000000000" pitchFamily="65" charset="-120"/>
                <a:ea typeface="標楷體" panose="03000509000000000000" pitchFamily="65" charset="-120"/>
                <a:cs typeface="+mn-cs"/>
              </a:rPr>
              <a:t>頁</a:t>
            </a:r>
            <a:r>
              <a:rPr lang="en-US" altLang="zh-TW" sz="1400" b="1" kern="1200" dirty="0" smtClean="0">
                <a:solidFill>
                  <a:schemeClr val="tx1"/>
                </a:solidFill>
                <a:effectLst/>
                <a:latin typeface="標楷體" panose="03000509000000000000" pitchFamily="65" charset="-120"/>
                <a:ea typeface="標楷體" panose="03000509000000000000" pitchFamily="65" charset="-120"/>
                <a:cs typeface="+mn-cs"/>
              </a:rPr>
              <a:t>&gt;</a:t>
            </a:r>
            <a:endParaRPr lang="zh-TW" altLang="zh-TW" sz="1400" kern="1200" dirty="0">
              <a:solidFill>
                <a:schemeClr val="tx1"/>
              </a:solidFill>
              <a:effectLst/>
              <a:latin typeface="標楷體" panose="03000509000000000000" pitchFamily="65" charset="-120"/>
              <a:ea typeface="標楷體" panose="03000509000000000000" pitchFamily="65" charset="-120"/>
              <a:cs typeface="+mn-cs"/>
            </a:endParaRPr>
          </a:p>
        </p:txBody>
      </p:sp>
      <p:sp>
        <p:nvSpPr>
          <p:cNvPr id="4" name="投影片編號版面配置區 3"/>
          <p:cNvSpPr>
            <a:spLocks noGrp="1"/>
          </p:cNvSpPr>
          <p:nvPr>
            <p:ph type="sldNum" sz="quarter" idx="5"/>
          </p:nvPr>
        </p:nvSpPr>
        <p:spPr/>
        <p:txBody>
          <a:bodyPr/>
          <a:lstStyle/>
          <a:p>
            <a:fld id="{84CF98FA-2036-4C21-B8B5-BEA19AE96BD6}" type="slidenum">
              <a:rPr lang="zh-TW" altLang="en-US" smtClean="0"/>
              <a:t>4</a:t>
            </a:fld>
            <a:endParaRPr lang="zh-TW" altLang="en-US"/>
          </a:p>
        </p:txBody>
      </p:sp>
    </p:spTree>
    <p:extLst>
      <p:ext uri="{BB962C8B-B14F-4D97-AF65-F5344CB8AC3E}">
        <p14:creationId xmlns:p14="http://schemas.microsoft.com/office/powerpoint/2010/main" val="27798201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zh-TW" sz="1400" kern="1200" dirty="0" smtClean="0">
                <a:solidFill>
                  <a:schemeClr val="tx1"/>
                </a:solidFill>
                <a:effectLst/>
                <a:latin typeface="標楷體" panose="03000509000000000000" pitchFamily="65" charset="-120"/>
                <a:ea typeface="標楷體" panose="03000509000000000000" pitchFamily="65" charset="-120"/>
                <a:cs typeface="+mn-cs"/>
              </a:rPr>
              <a:t>台塑集團於台南市的官田區興建烏山頭及八田水力電廠、東山區興建西口水力電廠，其中烏山頭及西口水力電廠為川流式發電，</a:t>
            </a:r>
            <a:r>
              <a:rPr lang="en-US" altLang="zh-TW" sz="1400" kern="1200" dirty="0" smtClean="0">
                <a:solidFill>
                  <a:schemeClr val="tx1"/>
                </a:solidFill>
                <a:effectLst/>
                <a:latin typeface="標楷體" panose="03000509000000000000" pitchFamily="65" charset="-120"/>
                <a:ea typeface="標楷體" panose="03000509000000000000" pitchFamily="65" charset="-120"/>
                <a:cs typeface="+mn-cs"/>
              </a:rPr>
              <a:t>109</a:t>
            </a:r>
            <a:r>
              <a:rPr lang="zh-TW" altLang="zh-TW" sz="1400" kern="1200" dirty="0" smtClean="0">
                <a:solidFill>
                  <a:schemeClr val="tx1"/>
                </a:solidFill>
                <a:effectLst/>
                <a:latin typeface="標楷體" panose="03000509000000000000" pitchFamily="65" charset="-120"/>
                <a:ea typeface="標楷體" panose="03000509000000000000" pitchFamily="65" charset="-120"/>
                <a:cs typeface="+mn-cs"/>
              </a:rPr>
              <a:t>年度發電量分別為</a:t>
            </a:r>
            <a:r>
              <a:rPr lang="en-US" altLang="zh-TW" sz="1400" kern="1200" dirty="0" smtClean="0">
                <a:solidFill>
                  <a:schemeClr val="tx1"/>
                </a:solidFill>
                <a:effectLst/>
                <a:latin typeface="標楷體" panose="03000509000000000000" pitchFamily="65" charset="-120"/>
                <a:ea typeface="標楷體" panose="03000509000000000000" pitchFamily="65" charset="-120"/>
                <a:cs typeface="+mn-cs"/>
              </a:rPr>
              <a:t>2523.2</a:t>
            </a:r>
            <a:r>
              <a:rPr lang="zh-TW" altLang="zh-TW" sz="1400" kern="1200" dirty="0" smtClean="0">
                <a:solidFill>
                  <a:schemeClr val="tx1"/>
                </a:solidFill>
                <a:effectLst/>
                <a:latin typeface="標楷體" panose="03000509000000000000" pitchFamily="65" charset="-120"/>
                <a:ea typeface="標楷體" panose="03000509000000000000" pitchFamily="65" charset="-120"/>
                <a:cs typeface="+mn-cs"/>
              </a:rPr>
              <a:t>萬度及</a:t>
            </a:r>
            <a:r>
              <a:rPr lang="en-US" altLang="zh-TW" sz="1400" kern="1200" dirty="0" smtClean="0">
                <a:solidFill>
                  <a:schemeClr val="tx1"/>
                </a:solidFill>
                <a:effectLst/>
                <a:latin typeface="標楷體" panose="03000509000000000000" pitchFamily="65" charset="-120"/>
                <a:ea typeface="標楷體" panose="03000509000000000000" pitchFamily="65" charset="-120"/>
                <a:cs typeface="+mn-cs"/>
              </a:rPr>
              <a:t>2839.5</a:t>
            </a:r>
            <a:r>
              <a:rPr lang="zh-TW" altLang="zh-TW" sz="1400" kern="1200" dirty="0" smtClean="0">
                <a:solidFill>
                  <a:schemeClr val="tx1"/>
                </a:solidFill>
                <a:effectLst/>
                <a:latin typeface="標楷體" panose="03000509000000000000" pitchFamily="65" charset="-120"/>
                <a:ea typeface="標楷體" panose="03000509000000000000" pitchFamily="65" charset="-120"/>
                <a:cs typeface="+mn-cs"/>
              </a:rPr>
              <a:t>萬噸，而八田水力電廠為水庫式發電，</a:t>
            </a:r>
            <a:r>
              <a:rPr lang="en-US" altLang="zh-TW" sz="1400" kern="1200" dirty="0" smtClean="0">
                <a:solidFill>
                  <a:schemeClr val="tx1"/>
                </a:solidFill>
                <a:effectLst/>
                <a:latin typeface="標楷體" panose="03000509000000000000" pitchFamily="65" charset="-120"/>
                <a:ea typeface="標楷體" panose="03000509000000000000" pitchFamily="65" charset="-120"/>
                <a:cs typeface="+mn-cs"/>
              </a:rPr>
              <a:t>109</a:t>
            </a:r>
            <a:r>
              <a:rPr lang="zh-TW" altLang="zh-TW" sz="1400" kern="1200" dirty="0" smtClean="0">
                <a:solidFill>
                  <a:schemeClr val="tx1"/>
                </a:solidFill>
                <a:effectLst/>
                <a:latin typeface="標楷體" panose="03000509000000000000" pitchFamily="65" charset="-120"/>
                <a:ea typeface="標楷體" panose="03000509000000000000" pitchFamily="65" charset="-120"/>
                <a:cs typeface="+mn-cs"/>
              </a:rPr>
              <a:t>年度發電量則為</a:t>
            </a:r>
            <a:r>
              <a:rPr lang="en-US" altLang="zh-TW" sz="1400" kern="1200" dirty="0" smtClean="0">
                <a:solidFill>
                  <a:schemeClr val="tx1"/>
                </a:solidFill>
                <a:effectLst/>
                <a:latin typeface="標楷體" panose="03000509000000000000" pitchFamily="65" charset="-120"/>
                <a:ea typeface="標楷體" panose="03000509000000000000" pitchFamily="65" charset="-120"/>
                <a:cs typeface="+mn-cs"/>
              </a:rPr>
              <a:t>985.6</a:t>
            </a:r>
            <a:r>
              <a:rPr lang="zh-TW" altLang="zh-TW" sz="1400" kern="1200" dirty="0" smtClean="0">
                <a:solidFill>
                  <a:schemeClr val="tx1"/>
                </a:solidFill>
                <a:effectLst/>
                <a:latin typeface="標楷體" panose="03000509000000000000" pitchFamily="65" charset="-120"/>
                <a:ea typeface="標楷體" panose="03000509000000000000" pitchFamily="65" charset="-120"/>
                <a:cs typeface="+mn-cs"/>
              </a:rPr>
              <a:t>萬度。</a:t>
            </a:r>
          </a:p>
          <a:p>
            <a:r>
              <a:rPr lang="en-US" altLang="zh-TW" sz="1400" b="1" kern="1200" dirty="0" smtClean="0">
                <a:solidFill>
                  <a:schemeClr val="tx1"/>
                </a:solidFill>
                <a:effectLst/>
                <a:latin typeface="標楷體" panose="03000509000000000000" pitchFamily="65" charset="-120"/>
                <a:ea typeface="標楷體" panose="03000509000000000000" pitchFamily="65" charset="-120"/>
                <a:cs typeface="+mn-cs"/>
              </a:rPr>
              <a:t>&lt;</a:t>
            </a:r>
            <a:r>
              <a:rPr lang="zh-TW" altLang="zh-TW" sz="1400" b="1" kern="1200" dirty="0" smtClean="0">
                <a:solidFill>
                  <a:schemeClr val="tx1"/>
                </a:solidFill>
                <a:effectLst/>
                <a:latin typeface="標楷體" panose="03000509000000000000" pitchFamily="65" charset="-120"/>
                <a:ea typeface="標楷體" panose="03000509000000000000" pitchFamily="65" charset="-120"/>
                <a:cs typeface="+mn-cs"/>
              </a:rPr>
              <a:t>請看第</a:t>
            </a:r>
            <a:r>
              <a:rPr lang="en-US" altLang="zh-TW" sz="1400" b="1" kern="1200" dirty="0" smtClean="0">
                <a:solidFill>
                  <a:schemeClr val="tx1"/>
                </a:solidFill>
                <a:effectLst/>
                <a:latin typeface="標楷體" panose="03000509000000000000" pitchFamily="65" charset="-120"/>
                <a:ea typeface="標楷體" panose="03000509000000000000" pitchFamily="65" charset="-120"/>
                <a:cs typeface="+mn-cs"/>
              </a:rPr>
              <a:t>5</a:t>
            </a:r>
            <a:r>
              <a:rPr lang="zh-TW" altLang="zh-TW" sz="1400" b="1" kern="1200" dirty="0" smtClean="0">
                <a:solidFill>
                  <a:schemeClr val="tx1"/>
                </a:solidFill>
                <a:effectLst/>
                <a:latin typeface="標楷體" panose="03000509000000000000" pitchFamily="65" charset="-120"/>
                <a:ea typeface="標楷體" panose="03000509000000000000" pitchFamily="65" charset="-120"/>
                <a:cs typeface="+mn-cs"/>
              </a:rPr>
              <a:t>頁</a:t>
            </a:r>
            <a:r>
              <a:rPr lang="en-US" altLang="zh-TW" sz="1400" b="1" kern="1200" dirty="0" smtClean="0">
                <a:solidFill>
                  <a:schemeClr val="tx1"/>
                </a:solidFill>
                <a:effectLst/>
                <a:latin typeface="標楷體" panose="03000509000000000000" pitchFamily="65" charset="-120"/>
                <a:ea typeface="標楷體" panose="03000509000000000000" pitchFamily="65" charset="-120"/>
                <a:cs typeface="+mn-cs"/>
              </a:rPr>
              <a:t>&gt;</a:t>
            </a:r>
            <a:endParaRPr lang="zh-TW" altLang="zh-TW" sz="1400" kern="1200" dirty="0">
              <a:solidFill>
                <a:schemeClr val="tx1"/>
              </a:solidFill>
              <a:effectLst/>
              <a:latin typeface="標楷體" panose="03000509000000000000" pitchFamily="65" charset="-120"/>
              <a:ea typeface="標楷體" panose="03000509000000000000" pitchFamily="65" charset="-120"/>
              <a:cs typeface="+mn-cs"/>
            </a:endParaRPr>
          </a:p>
        </p:txBody>
      </p:sp>
      <p:sp>
        <p:nvSpPr>
          <p:cNvPr id="4" name="投影片編號版面配置區 3"/>
          <p:cNvSpPr>
            <a:spLocks noGrp="1"/>
          </p:cNvSpPr>
          <p:nvPr>
            <p:ph type="sldNum" sz="quarter" idx="5"/>
          </p:nvPr>
        </p:nvSpPr>
        <p:spPr/>
        <p:txBody>
          <a:bodyPr/>
          <a:lstStyle/>
          <a:p>
            <a:fld id="{84CF98FA-2036-4C21-B8B5-BEA19AE96BD6}" type="slidenum">
              <a:rPr lang="zh-TW" altLang="en-US" smtClean="0"/>
              <a:t>5</a:t>
            </a:fld>
            <a:endParaRPr lang="zh-TW" altLang="en-US"/>
          </a:p>
        </p:txBody>
      </p:sp>
    </p:spTree>
    <p:extLst>
      <p:ext uri="{BB962C8B-B14F-4D97-AF65-F5344CB8AC3E}">
        <p14:creationId xmlns:p14="http://schemas.microsoft.com/office/powerpoint/2010/main" val="24012630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sz="1400" kern="1200" dirty="0" smtClean="0">
                <a:solidFill>
                  <a:schemeClr val="tx1"/>
                </a:solidFill>
                <a:effectLst/>
                <a:latin typeface="標楷體" panose="03000509000000000000" pitchFamily="65" charset="-120"/>
                <a:ea typeface="標楷體" panose="03000509000000000000" pitchFamily="65" charset="-120"/>
                <a:cs typeface="+mn-cs"/>
              </a:rPr>
              <a:t>1.</a:t>
            </a:r>
            <a:r>
              <a:rPr lang="zh-TW" altLang="zh-TW" sz="1400" kern="1200" dirty="0" smtClean="0">
                <a:solidFill>
                  <a:schemeClr val="tx1"/>
                </a:solidFill>
                <a:effectLst/>
                <a:latin typeface="標楷體" panose="03000509000000000000" pitchFamily="65" charset="-120"/>
                <a:ea typeface="標楷體" panose="03000509000000000000" pitchFamily="65" charset="-120"/>
                <a:cs typeface="+mn-cs"/>
              </a:rPr>
              <a:t>在本案興建計畫部分，為了不影響鹿場課圳渠道供水，將於原渠道左側旁的水利用地新闢引水暗渠，並評估由芎蕉分水工破堤引水提高發電效益。</a:t>
            </a:r>
          </a:p>
          <a:p>
            <a:r>
              <a:rPr lang="en-US" altLang="zh-TW" sz="1400" kern="1200" dirty="0" smtClean="0">
                <a:solidFill>
                  <a:schemeClr val="tx1"/>
                </a:solidFill>
                <a:effectLst/>
                <a:latin typeface="標楷體" panose="03000509000000000000" pitchFamily="65" charset="-120"/>
                <a:ea typeface="標楷體" panose="03000509000000000000" pitchFamily="65" charset="-120"/>
                <a:cs typeface="+mn-cs"/>
              </a:rPr>
              <a:t>2.</a:t>
            </a:r>
            <a:r>
              <a:rPr lang="zh-TW" altLang="zh-TW" sz="1400" kern="1200" dirty="0" smtClean="0">
                <a:solidFill>
                  <a:schemeClr val="tx1"/>
                </a:solidFill>
                <a:effectLst/>
                <a:latin typeface="標楷體" panose="03000509000000000000" pitchFamily="65" charset="-120"/>
                <a:ea typeface="標楷體" panose="03000509000000000000" pitchFamily="65" charset="-120"/>
                <a:cs typeface="+mn-cs"/>
              </a:rPr>
              <a:t>其電廠預定位置於</a:t>
            </a:r>
            <a:r>
              <a:rPr lang="en-US" altLang="zh-TW" sz="1400" kern="1200" dirty="0" smtClean="0">
                <a:solidFill>
                  <a:schemeClr val="tx1"/>
                </a:solidFill>
                <a:effectLst/>
                <a:latin typeface="標楷體" panose="03000509000000000000" pitchFamily="65" charset="-120"/>
                <a:ea typeface="標楷體" panose="03000509000000000000" pitchFamily="65" charset="-120"/>
                <a:cs typeface="+mn-cs"/>
              </a:rPr>
              <a:t>3</a:t>
            </a:r>
            <a:r>
              <a:rPr lang="zh-TW" altLang="zh-TW" sz="1400" kern="1200" dirty="0" smtClean="0">
                <a:solidFill>
                  <a:schemeClr val="tx1"/>
                </a:solidFill>
                <a:effectLst/>
                <a:latin typeface="標楷體" panose="03000509000000000000" pitchFamily="65" charset="-120"/>
                <a:ea typeface="標楷體" panose="03000509000000000000" pitchFamily="65" charset="-120"/>
                <a:cs typeface="+mn-cs"/>
              </a:rPr>
              <a:t>號跌水工上游約</a:t>
            </a:r>
            <a:r>
              <a:rPr lang="en-US" altLang="zh-TW" sz="1400" kern="1200" dirty="0" smtClean="0">
                <a:solidFill>
                  <a:schemeClr val="tx1"/>
                </a:solidFill>
                <a:effectLst/>
                <a:latin typeface="標楷體" panose="03000509000000000000" pitchFamily="65" charset="-120"/>
                <a:ea typeface="標楷體" panose="03000509000000000000" pitchFamily="65" charset="-120"/>
                <a:cs typeface="+mn-cs"/>
              </a:rPr>
              <a:t>30</a:t>
            </a:r>
            <a:r>
              <a:rPr lang="zh-TW" altLang="zh-TW" sz="1400" kern="1200" dirty="0" smtClean="0">
                <a:solidFill>
                  <a:schemeClr val="tx1"/>
                </a:solidFill>
                <a:effectLst/>
                <a:latin typeface="標楷體" panose="03000509000000000000" pitchFamily="65" charset="-120"/>
                <a:ea typeface="標楷體" panose="03000509000000000000" pitchFamily="65" charset="-120"/>
                <a:cs typeface="+mn-cs"/>
              </a:rPr>
              <a:t>公尺處，機組發電後，接引至分水工西側與台電線路併聯</a:t>
            </a:r>
            <a:r>
              <a:rPr lang="en-US" altLang="zh-TW" sz="1400" kern="1200" dirty="0" smtClean="0">
                <a:solidFill>
                  <a:schemeClr val="tx1"/>
                </a:solidFill>
                <a:effectLst/>
                <a:latin typeface="標楷體" panose="03000509000000000000" pitchFamily="65" charset="-120"/>
                <a:ea typeface="標楷體" panose="03000509000000000000" pitchFamily="65" charset="-120"/>
                <a:cs typeface="+mn-cs"/>
              </a:rPr>
              <a:t>(</a:t>
            </a:r>
            <a:r>
              <a:rPr lang="zh-TW" altLang="zh-TW" sz="1400" kern="1200" dirty="0" smtClean="0">
                <a:solidFill>
                  <a:schemeClr val="tx1"/>
                </a:solidFill>
                <a:effectLst/>
                <a:latin typeface="標楷體" panose="03000509000000000000" pitchFamily="65" charset="-120"/>
                <a:ea typeface="標楷體" panose="03000509000000000000" pitchFamily="65" charset="-120"/>
                <a:cs typeface="+mn-cs"/>
              </a:rPr>
              <a:t>饋線代碼</a:t>
            </a:r>
            <a:r>
              <a:rPr lang="en-US" altLang="zh-TW" sz="1400" kern="1200" dirty="0" smtClean="0">
                <a:solidFill>
                  <a:schemeClr val="tx1"/>
                </a:solidFill>
                <a:effectLst/>
                <a:latin typeface="標楷體" panose="03000509000000000000" pitchFamily="65" charset="-120"/>
                <a:ea typeface="標楷體" panose="03000509000000000000" pitchFamily="65" charset="-120"/>
                <a:cs typeface="+mn-cs"/>
              </a:rPr>
              <a:t>XM23)</a:t>
            </a:r>
            <a:r>
              <a:rPr lang="zh-TW" altLang="zh-TW" sz="1400" kern="1200" dirty="0" smtClean="0">
                <a:solidFill>
                  <a:schemeClr val="tx1"/>
                </a:solidFill>
                <a:effectLst/>
                <a:latin typeface="標楷體" panose="03000509000000000000" pitchFamily="65" charset="-120"/>
                <a:ea typeface="標楷體" panose="03000509000000000000" pitchFamily="65" charset="-120"/>
                <a:cs typeface="+mn-cs"/>
              </a:rPr>
              <a:t>。</a:t>
            </a:r>
          </a:p>
          <a:p>
            <a:r>
              <a:rPr lang="en-US" altLang="zh-TW" sz="1400" b="1" kern="1200" dirty="0" smtClean="0">
                <a:solidFill>
                  <a:schemeClr val="tx1"/>
                </a:solidFill>
                <a:effectLst/>
                <a:latin typeface="標楷體" panose="03000509000000000000" pitchFamily="65" charset="-120"/>
                <a:ea typeface="標楷體" panose="03000509000000000000" pitchFamily="65" charset="-120"/>
                <a:cs typeface="+mn-cs"/>
              </a:rPr>
              <a:t>&lt;</a:t>
            </a:r>
            <a:r>
              <a:rPr lang="zh-TW" altLang="zh-TW" sz="1400" b="1" kern="1200" dirty="0" smtClean="0">
                <a:solidFill>
                  <a:schemeClr val="tx1"/>
                </a:solidFill>
                <a:effectLst/>
                <a:latin typeface="標楷體" panose="03000509000000000000" pitchFamily="65" charset="-120"/>
                <a:ea typeface="標楷體" panose="03000509000000000000" pitchFamily="65" charset="-120"/>
                <a:cs typeface="+mn-cs"/>
              </a:rPr>
              <a:t>請看第</a:t>
            </a:r>
            <a:r>
              <a:rPr lang="en-US" altLang="zh-TW" sz="1400" b="1" kern="1200" dirty="0" smtClean="0">
                <a:solidFill>
                  <a:schemeClr val="tx1"/>
                </a:solidFill>
                <a:effectLst/>
                <a:latin typeface="標楷體" panose="03000509000000000000" pitchFamily="65" charset="-120"/>
                <a:ea typeface="標楷體" panose="03000509000000000000" pitchFamily="65" charset="-120"/>
                <a:cs typeface="+mn-cs"/>
              </a:rPr>
              <a:t>6</a:t>
            </a:r>
            <a:r>
              <a:rPr lang="zh-TW" altLang="zh-TW" sz="1400" b="1" kern="1200" dirty="0" smtClean="0">
                <a:solidFill>
                  <a:schemeClr val="tx1"/>
                </a:solidFill>
                <a:effectLst/>
                <a:latin typeface="標楷體" panose="03000509000000000000" pitchFamily="65" charset="-120"/>
                <a:ea typeface="標楷體" panose="03000509000000000000" pitchFamily="65" charset="-120"/>
                <a:cs typeface="+mn-cs"/>
              </a:rPr>
              <a:t>頁</a:t>
            </a:r>
            <a:r>
              <a:rPr lang="en-US" altLang="zh-TW" sz="1400" b="1" kern="1200" dirty="0" smtClean="0">
                <a:solidFill>
                  <a:schemeClr val="tx1"/>
                </a:solidFill>
                <a:effectLst/>
                <a:latin typeface="標楷體" panose="03000509000000000000" pitchFamily="65" charset="-120"/>
                <a:ea typeface="標楷體" panose="03000509000000000000" pitchFamily="65" charset="-120"/>
                <a:cs typeface="+mn-cs"/>
              </a:rPr>
              <a:t>&gt;</a:t>
            </a:r>
            <a:endParaRPr lang="zh-TW" altLang="zh-TW" sz="1400" kern="1200" dirty="0" smtClean="0">
              <a:solidFill>
                <a:schemeClr val="tx1"/>
              </a:solidFill>
              <a:effectLst/>
              <a:latin typeface="標楷體" panose="03000509000000000000" pitchFamily="65" charset="-120"/>
              <a:ea typeface="標楷體" panose="03000509000000000000" pitchFamily="65" charset="-120"/>
              <a:cs typeface="+mn-cs"/>
            </a:endParaRPr>
          </a:p>
          <a:p>
            <a:endParaRPr lang="zh-TW" altLang="en-US" dirty="0"/>
          </a:p>
        </p:txBody>
      </p:sp>
      <p:sp>
        <p:nvSpPr>
          <p:cNvPr id="4" name="投影片編號版面配置區 3"/>
          <p:cNvSpPr>
            <a:spLocks noGrp="1"/>
          </p:cNvSpPr>
          <p:nvPr>
            <p:ph type="sldNum" sz="quarter" idx="5"/>
          </p:nvPr>
        </p:nvSpPr>
        <p:spPr/>
        <p:txBody>
          <a:bodyPr/>
          <a:lstStyle/>
          <a:p>
            <a:fld id="{84CF98FA-2036-4C21-B8B5-BEA19AE96BD6}" type="slidenum">
              <a:rPr lang="zh-TW" altLang="en-US" smtClean="0"/>
              <a:t>6</a:t>
            </a:fld>
            <a:endParaRPr lang="zh-TW" altLang="en-US"/>
          </a:p>
        </p:txBody>
      </p:sp>
    </p:spTree>
    <p:extLst>
      <p:ext uri="{BB962C8B-B14F-4D97-AF65-F5344CB8AC3E}">
        <p14:creationId xmlns:p14="http://schemas.microsoft.com/office/powerpoint/2010/main" val="42153784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sz="1400" kern="1200" dirty="0" smtClean="0">
                <a:solidFill>
                  <a:schemeClr val="tx1"/>
                </a:solidFill>
                <a:effectLst/>
                <a:latin typeface="標楷體" panose="03000509000000000000" pitchFamily="65" charset="-120"/>
                <a:ea typeface="標楷體" panose="03000509000000000000" pitchFamily="65" charset="-120"/>
                <a:cs typeface="+mn-cs"/>
              </a:rPr>
              <a:t>1.</a:t>
            </a:r>
            <a:r>
              <a:rPr lang="zh-TW" altLang="zh-TW" sz="1400" kern="1200" dirty="0" smtClean="0">
                <a:solidFill>
                  <a:schemeClr val="tx1"/>
                </a:solidFill>
                <a:effectLst/>
                <a:latin typeface="標楷體" panose="03000509000000000000" pitchFamily="65" charset="-120"/>
                <a:ea typeface="標楷體" panose="03000509000000000000" pitchFamily="65" charset="-120"/>
                <a:cs typeface="+mn-cs"/>
              </a:rPr>
              <a:t>經統計分析</a:t>
            </a:r>
            <a:r>
              <a:rPr lang="en-US" altLang="zh-TW" sz="1400" kern="1200" dirty="0" smtClean="0">
                <a:solidFill>
                  <a:schemeClr val="tx1"/>
                </a:solidFill>
                <a:effectLst/>
                <a:latin typeface="標楷體" panose="03000509000000000000" pitchFamily="65" charset="-120"/>
                <a:ea typeface="標楷體" panose="03000509000000000000" pitchFamily="65" charset="-120"/>
                <a:cs typeface="+mn-cs"/>
              </a:rPr>
              <a:t>99~103</a:t>
            </a:r>
            <a:r>
              <a:rPr lang="zh-TW" altLang="zh-TW" sz="1400" kern="1200" dirty="0" smtClean="0">
                <a:solidFill>
                  <a:schemeClr val="tx1"/>
                </a:solidFill>
                <a:effectLst/>
                <a:latin typeface="標楷體" panose="03000509000000000000" pitchFamily="65" charset="-120"/>
                <a:ea typeface="標楷體" panose="03000509000000000000" pitchFamily="65" charset="-120"/>
                <a:cs typeface="+mn-cs"/>
              </a:rPr>
              <a:t>年及</a:t>
            </a:r>
            <a:r>
              <a:rPr lang="en-US" altLang="zh-TW" sz="1400" kern="1200" dirty="0" smtClean="0">
                <a:solidFill>
                  <a:schemeClr val="tx1"/>
                </a:solidFill>
                <a:effectLst/>
                <a:latin typeface="標楷體" panose="03000509000000000000" pitchFamily="65" charset="-120"/>
                <a:ea typeface="標楷體" panose="03000509000000000000" pitchFamily="65" charset="-120"/>
                <a:cs typeface="+mn-cs"/>
              </a:rPr>
              <a:t>105~110</a:t>
            </a:r>
            <a:r>
              <a:rPr lang="zh-TW" altLang="zh-TW" sz="1400" kern="1200" dirty="0" smtClean="0">
                <a:solidFill>
                  <a:schemeClr val="tx1"/>
                </a:solidFill>
                <a:effectLst/>
                <a:latin typeface="標楷體" panose="03000509000000000000" pitchFamily="65" charset="-120"/>
                <a:ea typeface="標楷體" panose="03000509000000000000" pitchFamily="65" charset="-120"/>
                <a:cs typeface="+mn-cs"/>
              </a:rPr>
              <a:t>年鹿場課圳流量資料，採用超越機率</a:t>
            </a:r>
            <a:r>
              <a:rPr lang="en-US" altLang="zh-TW" sz="1400" kern="1200" dirty="0" smtClean="0">
                <a:solidFill>
                  <a:schemeClr val="tx1"/>
                </a:solidFill>
                <a:effectLst/>
                <a:latin typeface="標楷體" panose="03000509000000000000" pitchFamily="65" charset="-120"/>
                <a:ea typeface="標楷體" panose="03000509000000000000" pitchFamily="65" charset="-120"/>
                <a:cs typeface="+mn-cs"/>
              </a:rPr>
              <a:t>75%</a:t>
            </a:r>
            <a:r>
              <a:rPr lang="zh-TW" altLang="zh-TW" sz="1400" kern="1200" dirty="0" smtClean="0">
                <a:solidFill>
                  <a:schemeClr val="tx1"/>
                </a:solidFill>
                <a:effectLst/>
                <a:latin typeface="標楷體" panose="03000509000000000000" pitchFamily="65" charset="-120"/>
                <a:ea typeface="標楷體" panose="03000509000000000000" pitchFamily="65" charset="-120"/>
                <a:cs typeface="+mn-cs"/>
              </a:rPr>
              <a:t>的流量</a:t>
            </a:r>
            <a:r>
              <a:rPr lang="en-US" altLang="zh-TW" sz="1400" kern="1200" dirty="0" smtClean="0">
                <a:solidFill>
                  <a:schemeClr val="tx1"/>
                </a:solidFill>
                <a:effectLst/>
                <a:latin typeface="標楷體" panose="03000509000000000000" pitchFamily="65" charset="-120"/>
                <a:ea typeface="標楷體" panose="03000509000000000000" pitchFamily="65" charset="-120"/>
                <a:cs typeface="+mn-cs"/>
              </a:rPr>
              <a:t>6.7CMS</a:t>
            </a:r>
            <a:r>
              <a:rPr lang="zh-TW" altLang="zh-TW" sz="1400" kern="1200" dirty="0" smtClean="0">
                <a:solidFill>
                  <a:schemeClr val="tx1"/>
                </a:solidFill>
                <a:effectLst/>
                <a:latin typeface="標楷體" panose="03000509000000000000" pitchFamily="65" charset="-120"/>
                <a:ea typeface="標楷體" panose="03000509000000000000" pitchFamily="65" charset="-120"/>
                <a:cs typeface="+mn-cs"/>
              </a:rPr>
              <a:t>作為引水發電使用設計。</a:t>
            </a:r>
          </a:p>
          <a:p>
            <a:r>
              <a:rPr lang="en-US" altLang="zh-TW" sz="1400" kern="1200" dirty="0" smtClean="0">
                <a:solidFill>
                  <a:schemeClr val="tx1"/>
                </a:solidFill>
                <a:effectLst/>
                <a:latin typeface="標楷體" panose="03000509000000000000" pitchFamily="65" charset="-120"/>
                <a:ea typeface="標楷體" panose="03000509000000000000" pitchFamily="65" charset="-120"/>
                <a:cs typeface="+mn-cs"/>
              </a:rPr>
              <a:t>2.</a:t>
            </a:r>
            <a:r>
              <a:rPr lang="zh-TW" altLang="zh-TW" sz="1400" kern="1200" dirty="0" smtClean="0">
                <a:solidFill>
                  <a:schemeClr val="tx1"/>
                </a:solidFill>
                <a:effectLst/>
                <a:latin typeface="標楷體" panose="03000509000000000000" pitchFamily="65" charset="-120"/>
                <a:ea typeface="標楷體" panose="03000509000000000000" pitchFamily="65" charset="-120"/>
                <a:cs typeface="+mn-cs"/>
              </a:rPr>
              <a:t>另外參考近</a:t>
            </a:r>
            <a:r>
              <a:rPr lang="en-US" altLang="zh-TW" sz="1400" kern="1200" dirty="0" smtClean="0">
                <a:solidFill>
                  <a:schemeClr val="tx1"/>
                </a:solidFill>
                <a:effectLst/>
                <a:latin typeface="標楷體" panose="03000509000000000000" pitchFamily="65" charset="-120"/>
                <a:ea typeface="標楷體" panose="03000509000000000000" pitchFamily="65" charset="-120"/>
                <a:cs typeface="+mn-cs"/>
              </a:rPr>
              <a:t>5</a:t>
            </a:r>
            <a:r>
              <a:rPr lang="zh-TW" altLang="zh-TW" sz="1400" kern="1200" dirty="0" smtClean="0">
                <a:solidFill>
                  <a:schemeClr val="tx1"/>
                </a:solidFill>
                <a:effectLst/>
                <a:latin typeface="標楷體" panose="03000509000000000000" pitchFamily="65" charset="-120"/>
                <a:ea typeface="標楷體" panose="03000509000000000000" pitchFamily="65" charset="-120"/>
                <a:cs typeface="+mn-cs"/>
              </a:rPr>
              <a:t>年的流量資料，鹿場課圳的停止供水期間為每年的</a:t>
            </a:r>
            <a:r>
              <a:rPr lang="en-US" altLang="zh-TW" sz="1400" kern="1200" dirty="0" smtClean="0">
                <a:solidFill>
                  <a:schemeClr val="tx1"/>
                </a:solidFill>
                <a:effectLst/>
                <a:latin typeface="標楷體" panose="03000509000000000000" pitchFamily="65" charset="-120"/>
                <a:ea typeface="標楷體" panose="03000509000000000000" pitchFamily="65" charset="-120"/>
                <a:cs typeface="+mn-cs"/>
              </a:rPr>
              <a:t>11/11~12/31</a:t>
            </a:r>
            <a:r>
              <a:rPr lang="zh-TW" altLang="zh-TW" sz="1400" kern="1200" dirty="0" smtClean="0">
                <a:solidFill>
                  <a:schemeClr val="tx1"/>
                </a:solidFill>
                <a:effectLst/>
                <a:latin typeface="標楷體" panose="03000509000000000000" pitchFamily="65" charset="-120"/>
                <a:ea typeface="標楷體" panose="03000509000000000000" pitchFamily="65" charset="-120"/>
                <a:cs typeface="+mn-cs"/>
              </a:rPr>
              <a:t>，通水時間可長達</a:t>
            </a:r>
            <a:r>
              <a:rPr lang="en-US" altLang="zh-TW" sz="1400" kern="1200" dirty="0" smtClean="0">
                <a:solidFill>
                  <a:schemeClr val="tx1"/>
                </a:solidFill>
                <a:effectLst/>
                <a:latin typeface="標楷體" panose="03000509000000000000" pitchFamily="65" charset="-120"/>
                <a:ea typeface="標楷體" panose="03000509000000000000" pitchFamily="65" charset="-120"/>
                <a:cs typeface="+mn-cs"/>
              </a:rPr>
              <a:t>10</a:t>
            </a:r>
            <a:r>
              <a:rPr lang="zh-TW" altLang="zh-TW" sz="1400" kern="1200" dirty="0" smtClean="0">
                <a:solidFill>
                  <a:schemeClr val="tx1"/>
                </a:solidFill>
                <a:effectLst/>
                <a:latin typeface="標楷體" panose="03000509000000000000" pitchFamily="65" charset="-120"/>
                <a:ea typeface="標楷體" panose="03000509000000000000" pitchFamily="65" charset="-120"/>
                <a:cs typeface="+mn-cs"/>
              </a:rPr>
              <a:t>個月以上，由各月平均引水量統計圖可顯示渠道流量穩定，適合設置水力發電，亦可配合渠道停水期間進行案場歲修工作。</a:t>
            </a:r>
          </a:p>
          <a:p>
            <a:r>
              <a:rPr lang="en-US" altLang="zh-TW" sz="1400" b="1" kern="1200" dirty="0" smtClean="0">
                <a:solidFill>
                  <a:schemeClr val="tx1"/>
                </a:solidFill>
                <a:effectLst/>
                <a:latin typeface="標楷體" panose="03000509000000000000" pitchFamily="65" charset="-120"/>
                <a:ea typeface="標楷體" panose="03000509000000000000" pitchFamily="65" charset="-120"/>
                <a:cs typeface="+mn-cs"/>
              </a:rPr>
              <a:t>&lt;</a:t>
            </a:r>
            <a:r>
              <a:rPr lang="zh-TW" altLang="zh-TW" sz="1400" b="1" kern="1200" dirty="0" smtClean="0">
                <a:solidFill>
                  <a:schemeClr val="tx1"/>
                </a:solidFill>
                <a:effectLst/>
                <a:latin typeface="標楷體" panose="03000509000000000000" pitchFamily="65" charset="-120"/>
                <a:ea typeface="標楷體" panose="03000509000000000000" pitchFamily="65" charset="-120"/>
                <a:cs typeface="+mn-cs"/>
              </a:rPr>
              <a:t>請看第</a:t>
            </a:r>
            <a:r>
              <a:rPr lang="en-US" altLang="zh-TW" sz="1400" b="1" kern="1200" dirty="0" smtClean="0">
                <a:solidFill>
                  <a:schemeClr val="tx1"/>
                </a:solidFill>
                <a:effectLst/>
                <a:latin typeface="標楷體" panose="03000509000000000000" pitchFamily="65" charset="-120"/>
                <a:ea typeface="標楷體" panose="03000509000000000000" pitchFamily="65" charset="-120"/>
                <a:cs typeface="+mn-cs"/>
              </a:rPr>
              <a:t>7</a:t>
            </a:r>
            <a:r>
              <a:rPr lang="zh-TW" altLang="zh-TW" sz="1400" b="1" kern="1200" dirty="0" smtClean="0">
                <a:solidFill>
                  <a:schemeClr val="tx1"/>
                </a:solidFill>
                <a:effectLst/>
                <a:latin typeface="標楷體" panose="03000509000000000000" pitchFamily="65" charset="-120"/>
                <a:ea typeface="標楷體" panose="03000509000000000000" pitchFamily="65" charset="-120"/>
                <a:cs typeface="+mn-cs"/>
              </a:rPr>
              <a:t>頁</a:t>
            </a:r>
            <a:r>
              <a:rPr lang="en-US" altLang="zh-TW" sz="1400" b="1" kern="1200" dirty="0" smtClean="0">
                <a:solidFill>
                  <a:schemeClr val="tx1"/>
                </a:solidFill>
                <a:effectLst/>
                <a:latin typeface="標楷體" panose="03000509000000000000" pitchFamily="65" charset="-120"/>
                <a:ea typeface="標楷體" panose="03000509000000000000" pitchFamily="65" charset="-120"/>
                <a:cs typeface="+mn-cs"/>
              </a:rPr>
              <a:t>&gt;</a:t>
            </a:r>
            <a:endParaRPr lang="zh-TW" altLang="zh-TW" sz="1400" kern="1200" dirty="0">
              <a:solidFill>
                <a:schemeClr val="tx1"/>
              </a:solidFill>
              <a:effectLst/>
              <a:latin typeface="標楷體" panose="03000509000000000000" pitchFamily="65" charset="-120"/>
              <a:ea typeface="標楷體" panose="03000509000000000000" pitchFamily="65" charset="-120"/>
              <a:cs typeface="+mn-cs"/>
            </a:endParaRPr>
          </a:p>
        </p:txBody>
      </p:sp>
      <p:sp>
        <p:nvSpPr>
          <p:cNvPr id="4" name="投影片編號版面配置區 3"/>
          <p:cNvSpPr>
            <a:spLocks noGrp="1"/>
          </p:cNvSpPr>
          <p:nvPr>
            <p:ph type="sldNum" sz="quarter" idx="5"/>
          </p:nvPr>
        </p:nvSpPr>
        <p:spPr/>
        <p:txBody>
          <a:bodyPr/>
          <a:lstStyle/>
          <a:p>
            <a:fld id="{84CF98FA-2036-4C21-B8B5-BEA19AE96BD6}" type="slidenum">
              <a:rPr lang="zh-TW" altLang="en-US" smtClean="0"/>
              <a:t>7</a:t>
            </a:fld>
            <a:endParaRPr lang="zh-TW" altLang="en-US"/>
          </a:p>
        </p:txBody>
      </p:sp>
    </p:spTree>
    <p:extLst>
      <p:ext uri="{BB962C8B-B14F-4D97-AF65-F5344CB8AC3E}">
        <p14:creationId xmlns:p14="http://schemas.microsoft.com/office/powerpoint/2010/main" val="18578041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sz="1400" kern="1200" dirty="0" smtClean="0">
                <a:solidFill>
                  <a:schemeClr val="tx1"/>
                </a:solidFill>
                <a:effectLst/>
                <a:latin typeface="標楷體" panose="03000509000000000000" pitchFamily="65" charset="-120"/>
                <a:ea typeface="標楷體" panose="03000509000000000000" pitchFamily="65" charset="-120"/>
                <a:cs typeface="+mn-cs"/>
              </a:rPr>
              <a:t>1.</a:t>
            </a:r>
            <a:r>
              <a:rPr lang="zh-TW" altLang="zh-TW" sz="1400" kern="1200" dirty="0" smtClean="0">
                <a:solidFill>
                  <a:schemeClr val="tx1"/>
                </a:solidFill>
                <a:effectLst/>
                <a:latin typeface="標楷體" panose="03000509000000000000" pitchFamily="65" charset="-120"/>
                <a:ea typeface="標楷體" panose="03000509000000000000" pitchFamily="65" charset="-120"/>
                <a:cs typeface="+mn-cs"/>
              </a:rPr>
              <a:t>為不影響渠道輸水效益及安全，採用離槽式發電設計並且透過水理演算模式</a:t>
            </a:r>
            <a:r>
              <a:rPr lang="en-US" altLang="zh-TW" sz="1400" kern="1200" dirty="0" smtClean="0">
                <a:solidFill>
                  <a:schemeClr val="tx1"/>
                </a:solidFill>
                <a:effectLst/>
                <a:latin typeface="標楷體" panose="03000509000000000000" pitchFamily="65" charset="-120"/>
                <a:ea typeface="標楷體" panose="03000509000000000000" pitchFamily="65" charset="-120"/>
                <a:cs typeface="+mn-cs"/>
              </a:rPr>
              <a:t>(</a:t>
            </a:r>
            <a:r>
              <a:rPr lang="en-US" altLang="zh-TW" sz="1400" kern="1200" dirty="0" err="1" smtClean="0">
                <a:solidFill>
                  <a:schemeClr val="tx1"/>
                </a:solidFill>
                <a:effectLst/>
                <a:latin typeface="標楷體" panose="03000509000000000000" pitchFamily="65" charset="-120"/>
                <a:ea typeface="標楷體" panose="03000509000000000000" pitchFamily="65" charset="-120"/>
                <a:cs typeface="+mn-cs"/>
              </a:rPr>
              <a:t>HEC</a:t>
            </a:r>
            <a:r>
              <a:rPr lang="en-US" altLang="zh-TW" sz="1400" kern="1200" dirty="0" smtClean="0">
                <a:solidFill>
                  <a:schemeClr val="tx1"/>
                </a:solidFill>
                <a:effectLst/>
                <a:latin typeface="標楷體" panose="03000509000000000000" pitchFamily="65" charset="-120"/>
                <a:ea typeface="標楷體" panose="03000509000000000000" pitchFamily="65" charset="-120"/>
                <a:cs typeface="+mn-cs"/>
              </a:rPr>
              <a:t>-RAS)</a:t>
            </a:r>
            <a:r>
              <a:rPr lang="zh-TW" altLang="zh-TW" sz="1400" kern="1200" dirty="0" smtClean="0">
                <a:solidFill>
                  <a:schemeClr val="tx1"/>
                </a:solidFill>
                <a:effectLst/>
                <a:latin typeface="標楷體" panose="03000509000000000000" pitchFamily="65" charset="-120"/>
                <a:ea typeface="標楷體" panose="03000509000000000000" pitchFamily="65" charset="-120"/>
                <a:cs typeface="+mn-cs"/>
              </a:rPr>
              <a:t>分析最大流量與渠頂的水位差可維持</a:t>
            </a:r>
            <a:r>
              <a:rPr lang="en-US" altLang="zh-TW" sz="1400" kern="1200" dirty="0" smtClean="0">
                <a:solidFill>
                  <a:schemeClr val="tx1"/>
                </a:solidFill>
                <a:effectLst/>
                <a:latin typeface="標楷體" panose="03000509000000000000" pitchFamily="65" charset="-120"/>
                <a:ea typeface="標楷體" panose="03000509000000000000" pitchFamily="65" charset="-120"/>
                <a:cs typeface="+mn-cs"/>
              </a:rPr>
              <a:t>0.5</a:t>
            </a:r>
            <a:r>
              <a:rPr lang="zh-TW" altLang="zh-TW" sz="1400" kern="1200" dirty="0" smtClean="0">
                <a:solidFill>
                  <a:schemeClr val="tx1"/>
                </a:solidFill>
                <a:effectLst/>
                <a:latin typeface="標楷體" panose="03000509000000000000" pitchFamily="65" charset="-120"/>
                <a:ea typeface="標楷體" panose="03000509000000000000" pitchFamily="65" charset="-120"/>
                <a:cs typeface="+mn-cs"/>
              </a:rPr>
              <a:t>公尺以上，顯示案場建置後，主渠道不致產生溢淹問題亦不影響渠道原有的取水功能。</a:t>
            </a:r>
          </a:p>
          <a:p>
            <a:r>
              <a:rPr lang="en-US" altLang="zh-TW" sz="1400" kern="1200" dirty="0" smtClean="0">
                <a:solidFill>
                  <a:schemeClr val="tx1"/>
                </a:solidFill>
                <a:effectLst/>
                <a:latin typeface="標楷體" panose="03000509000000000000" pitchFamily="65" charset="-120"/>
                <a:ea typeface="標楷體" panose="03000509000000000000" pitchFamily="65" charset="-120"/>
                <a:cs typeface="+mn-cs"/>
              </a:rPr>
              <a:t>2.</a:t>
            </a:r>
            <a:r>
              <a:rPr lang="zh-TW" altLang="zh-TW" sz="1400" kern="1200" dirty="0" smtClean="0">
                <a:solidFill>
                  <a:schemeClr val="tx1"/>
                </a:solidFill>
                <a:effectLst/>
                <a:latin typeface="標楷體" panose="03000509000000000000" pitchFamily="65" charset="-120"/>
                <a:ea typeface="標楷體" panose="03000509000000000000" pitchFamily="65" charset="-120"/>
                <a:cs typeface="+mn-cs"/>
              </a:rPr>
              <a:t>發電機組採軸伸貫流式水輪機發電機組，裝置容量為</a:t>
            </a:r>
            <a:r>
              <a:rPr lang="en-US" altLang="zh-TW" sz="1400" kern="1200" dirty="0" smtClean="0">
                <a:solidFill>
                  <a:schemeClr val="tx1"/>
                </a:solidFill>
                <a:effectLst/>
                <a:latin typeface="標楷體" panose="03000509000000000000" pitchFamily="65" charset="-120"/>
                <a:ea typeface="標楷體" panose="03000509000000000000" pitchFamily="65" charset="-120"/>
                <a:cs typeface="+mn-cs"/>
              </a:rPr>
              <a:t>300kW</a:t>
            </a:r>
            <a:r>
              <a:rPr lang="zh-TW" altLang="zh-TW" sz="1400" kern="1200" dirty="0" smtClean="0">
                <a:solidFill>
                  <a:schemeClr val="tx1"/>
                </a:solidFill>
                <a:effectLst/>
                <a:latin typeface="標楷體" panose="03000509000000000000" pitchFamily="65" charset="-120"/>
                <a:ea typeface="標楷體" panose="03000509000000000000" pitchFamily="65" charset="-120"/>
                <a:cs typeface="+mn-cs"/>
              </a:rPr>
              <a:t>，發電後的尾水再排入原鹿場課圳渠道。</a:t>
            </a:r>
          </a:p>
          <a:p>
            <a:r>
              <a:rPr lang="en-US" altLang="zh-TW" sz="1400" b="1" kern="1200" dirty="0" smtClean="0">
                <a:solidFill>
                  <a:schemeClr val="tx1"/>
                </a:solidFill>
                <a:effectLst/>
                <a:latin typeface="標楷體" panose="03000509000000000000" pitchFamily="65" charset="-120"/>
                <a:ea typeface="標楷體" panose="03000509000000000000" pitchFamily="65" charset="-120"/>
                <a:cs typeface="+mn-cs"/>
              </a:rPr>
              <a:t>&lt;</a:t>
            </a:r>
            <a:r>
              <a:rPr lang="zh-TW" altLang="zh-TW" sz="1400" b="1" kern="1200" dirty="0" smtClean="0">
                <a:solidFill>
                  <a:schemeClr val="tx1"/>
                </a:solidFill>
                <a:effectLst/>
                <a:latin typeface="標楷體" panose="03000509000000000000" pitchFamily="65" charset="-120"/>
                <a:ea typeface="標楷體" panose="03000509000000000000" pitchFamily="65" charset="-120"/>
                <a:cs typeface="+mn-cs"/>
              </a:rPr>
              <a:t>請看第</a:t>
            </a:r>
            <a:r>
              <a:rPr lang="en-US" altLang="zh-TW" sz="1400" b="1" kern="1200" dirty="0" smtClean="0">
                <a:solidFill>
                  <a:schemeClr val="tx1"/>
                </a:solidFill>
                <a:effectLst/>
                <a:latin typeface="標楷體" panose="03000509000000000000" pitchFamily="65" charset="-120"/>
                <a:ea typeface="標楷體" panose="03000509000000000000" pitchFamily="65" charset="-120"/>
                <a:cs typeface="+mn-cs"/>
              </a:rPr>
              <a:t>8</a:t>
            </a:r>
            <a:r>
              <a:rPr lang="zh-TW" altLang="zh-TW" sz="1400" b="1" kern="1200" dirty="0" smtClean="0">
                <a:solidFill>
                  <a:schemeClr val="tx1"/>
                </a:solidFill>
                <a:effectLst/>
                <a:latin typeface="標楷體" panose="03000509000000000000" pitchFamily="65" charset="-120"/>
                <a:ea typeface="標楷體" panose="03000509000000000000" pitchFamily="65" charset="-120"/>
                <a:cs typeface="+mn-cs"/>
              </a:rPr>
              <a:t>頁</a:t>
            </a:r>
            <a:r>
              <a:rPr lang="en-US" altLang="zh-TW" sz="1400" b="1" kern="1200" dirty="0" smtClean="0">
                <a:solidFill>
                  <a:schemeClr val="tx1"/>
                </a:solidFill>
                <a:effectLst/>
                <a:latin typeface="標楷體" panose="03000509000000000000" pitchFamily="65" charset="-120"/>
                <a:ea typeface="標楷體" panose="03000509000000000000" pitchFamily="65" charset="-120"/>
                <a:cs typeface="+mn-cs"/>
              </a:rPr>
              <a:t>&gt;</a:t>
            </a:r>
            <a:endParaRPr lang="zh-TW" altLang="zh-TW" sz="1400" kern="1200" dirty="0">
              <a:solidFill>
                <a:schemeClr val="tx1"/>
              </a:solidFill>
              <a:effectLst/>
              <a:latin typeface="標楷體" panose="03000509000000000000" pitchFamily="65" charset="-120"/>
              <a:ea typeface="標楷體" panose="03000509000000000000" pitchFamily="65" charset="-120"/>
              <a:cs typeface="+mn-cs"/>
            </a:endParaRPr>
          </a:p>
        </p:txBody>
      </p:sp>
      <p:sp>
        <p:nvSpPr>
          <p:cNvPr id="4" name="投影片編號版面配置區 3"/>
          <p:cNvSpPr>
            <a:spLocks noGrp="1"/>
          </p:cNvSpPr>
          <p:nvPr>
            <p:ph type="sldNum" sz="quarter" idx="5"/>
          </p:nvPr>
        </p:nvSpPr>
        <p:spPr/>
        <p:txBody>
          <a:bodyPr/>
          <a:lstStyle/>
          <a:p>
            <a:fld id="{84CF98FA-2036-4C21-B8B5-BEA19AE96BD6}" type="slidenum">
              <a:rPr lang="zh-TW" altLang="en-US" smtClean="0"/>
              <a:t>8</a:t>
            </a:fld>
            <a:endParaRPr lang="zh-TW" altLang="en-US"/>
          </a:p>
        </p:txBody>
      </p:sp>
    </p:spTree>
    <p:extLst>
      <p:ext uri="{BB962C8B-B14F-4D97-AF65-F5344CB8AC3E}">
        <p14:creationId xmlns:p14="http://schemas.microsoft.com/office/powerpoint/2010/main" val="24310884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sz="1400" kern="1200" dirty="0" smtClean="0">
                <a:solidFill>
                  <a:schemeClr val="tx1"/>
                </a:solidFill>
                <a:effectLst/>
                <a:latin typeface="標楷體" panose="03000509000000000000" pitchFamily="65" charset="-120"/>
                <a:ea typeface="標楷體" panose="03000509000000000000" pitchFamily="65" charset="-120"/>
                <a:cs typeface="+mn-cs"/>
              </a:rPr>
              <a:t>1.</a:t>
            </a:r>
            <a:r>
              <a:rPr lang="zh-TW" altLang="zh-TW" sz="1400" kern="1200" dirty="0" smtClean="0">
                <a:solidFill>
                  <a:schemeClr val="tx1"/>
                </a:solidFill>
                <a:effectLst/>
                <a:latin typeface="標楷體" panose="03000509000000000000" pitchFamily="65" charset="-120"/>
                <a:ea typeface="標楷體" panose="03000509000000000000" pitchFamily="65" charset="-120"/>
                <a:cs typeface="+mn-cs"/>
              </a:rPr>
              <a:t>本計畫涉及使用土地分別位於林內鄉及莿桐鄉，初步預估之總使用面積為</a:t>
            </a:r>
            <a:r>
              <a:rPr lang="en-US" altLang="zh-TW" sz="1400" kern="1200" dirty="0" smtClean="0">
                <a:solidFill>
                  <a:schemeClr val="tx1"/>
                </a:solidFill>
                <a:effectLst/>
                <a:latin typeface="標楷體" panose="03000509000000000000" pitchFamily="65" charset="-120"/>
                <a:ea typeface="標楷體" panose="03000509000000000000" pitchFamily="65" charset="-120"/>
                <a:cs typeface="+mn-cs"/>
              </a:rPr>
              <a:t>14,633</a:t>
            </a:r>
            <a:r>
              <a:rPr lang="zh-TW" altLang="zh-TW" sz="1400" kern="1200" dirty="0" smtClean="0">
                <a:solidFill>
                  <a:schemeClr val="tx1"/>
                </a:solidFill>
                <a:effectLst/>
                <a:latin typeface="標楷體" panose="03000509000000000000" pitchFamily="65" charset="-120"/>
                <a:ea typeface="標楷體" panose="03000509000000000000" pitchFamily="65" charset="-120"/>
                <a:cs typeface="+mn-cs"/>
              </a:rPr>
              <a:t>平方公尺。 </a:t>
            </a:r>
          </a:p>
          <a:p>
            <a:r>
              <a:rPr lang="en-US" altLang="zh-TW" sz="1400" kern="1200" dirty="0" smtClean="0">
                <a:solidFill>
                  <a:schemeClr val="tx1"/>
                </a:solidFill>
                <a:effectLst/>
                <a:latin typeface="標楷體" panose="03000509000000000000" pitchFamily="65" charset="-120"/>
                <a:ea typeface="標楷體" panose="03000509000000000000" pitchFamily="65" charset="-120"/>
                <a:cs typeface="+mn-cs"/>
              </a:rPr>
              <a:t>2.</a:t>
            </a:r>
            <a:r>
              <a:rPr lang="zh-TW" altLang="zh-TW" sz="1400" kern="1200" dirty="0" smtClean="0">
                <a:solidFill>
                  <a:schemeClr val="tx1"/>
                </a:solidFill>
                <a:effectLst/>
                <a:latin typeface="標楷體" panose="03000509000000000000" pitchFamily="65" charset="-120"/>
                <a:ea typeface="標楷體" panose="03000509000000000000" pitchFamily="65" charset="-120"/>
                <a:cs typeface="+mn-cs"/>
              </a:rPr>
              <a:t>考量引水安全，芎蕉分水工破堤取水時，引水處水位高度設計為</a:t>
            </a:r>
            <a:r>
              <a:rPr lang="en-US" altLang="zh-TW" sz="1400" kern="1200" dirty="0" smtClean="0">
                <a:solidFill>
                  <a:schemeClr val="tx1"/>
                </a:solidFill>
                <a:effectLst/>
                <a:latin typeface="標楷體" panose="03000509000000000000" pitchFamily="65" charset="-120"/>
                <a:ea typeface="標楷體" panose="03000509000000000000" pitchFamily="65" charset="-120"/>
                <a:cs typeface="+mn-cs"/>
              </a:rPr>
              <a:t>61.58</a:t>
            </a:r>
            <a:r>
              <a:rPr lang="zh-TW" altLang="zh-TW" sz="1400" kern="1200" dirty="0" smtClean="0">
                <a:solidFill>
                  <a:schemeClr val="tx1"/>
                </a:solidFill>
                <a:effectLst/>
                <a:latin typeface="標楷體" panose="03000509000000000000" pitchFamily="65" charset="-120"/>
                <a:ea typeface="標楷體" panose="03000509000000000000" pitchFamily="65" charset="-120"/>
                <a:cs typeface="+mn-cs"/>
              </a:rPr>
              <a:t>公尺，並透過軟體分析第</a:t>
            </a:r>
            <a:r>
              <a:rPr lang="en-US" altLang="zh-TW" sz="1400" kern="1200" dirty="0" smtClean="0">
                <a:solidFill>
                  <a:schemeClr val="tx1"/>
                </a:solidFill>
                <a:effectLst/>
                <a:latin typeface="標楷體" panose="03000509000000000000" pitchFamily="65" charset="-120"/>
                <a:ea typeface="標楷體" panose="03000509000000000000" pitchFamily="65" charset="-120"/>
                <a:cs typeface="+mn-cs"/>
              </a:rPr>
              <a:t>3</a:t>
            </a:r>
            <a:r>
              <a:rPr lang="zh-TW" altLang="zh-TW" sz="1400" kern="1200" dirty="0" smtClean="0">
                <a:solidFill>
                  <a:schemeClr val="tx1"/>
                </a:solidFill>
                <a:effectLst/>
                <a:latin typeface="標楷體" panose="03000509000000000000" pitchFamily="65" charset="-120"/>
                <a:ea typeface="標楷體" panose="03000509000000000000" pitchFamily="65" charset="-120"/>
                <a:cs typeface="+mn-cs"/>
              </a:rPr>
              <a:t>號跌水工尾水的水位高約</a:t>
            </a:r>
            <a:r>
              <a:rPr lang="en-US" altLang="zh-TW" sz="1400" kern="1200" dirty="0" smtClean="0">
                <a:solidFill>
                  <a:schemeClr val="tx1"/>
                </a:solidFill>
                <a:effectLst/>
                <a:latin typeface="標楷體" panose="03000509000000000000" pitchFamily="65" charset="-120"/>
                <a:ea typeface="標楷體" panose="03000509000000000000" pitchFamily="65" charset="-120"/>
                <a:cs typeface="+mn-cs"/>
              </a:rPr>
              <a:t>55.58</a:t>
            </a:r>
            <a:r>
              <a:rPr lang="zh-TW" altLang="zh-TW" sz="1400" kern="1200" dirty="0" smtClean="0">
                <a:solidFill>
                  <a:schemeClr val="tx1"/>
                </a:solidFill>
                <a:effectLst/>
                <a:latin typeface="標楷體" panose="03000509000000000000" pitchFamily="65" charset="-120"/>
                <a:ea typeface="標楷體" panose="03000509000000000000" pitchFamily="65" charset="-120"/>
                <a:cs typeface="+mn-cs"/>
              </a:rPr>
              <a:t>公尺，考量渠道的總損失水頭</a:t>
            </a:r>
            <a:r>
              <a:rPr lang="en-US" altLang="zh-TW" sz="1400" kern="1200" dirty="0" smtClean="0">
                <a:solidFill>
                  <a:schemeClr val="tx1"/>
                </a:solidFill>
                <a:effectLst/>
                <a:latin typeface="標楷體" panose="03000509000000000000" pitchFamily="65" charset="-120"/>
                <a:ea typeface="標楷體" panose="03000509000000000000" pitchFamily="65" charset="-120"/>
                <a:cs typeface="+mn-cs"/>
              </a:rPr>
              <a:t>0.8</a:t>
            </a:r>
            <a:r>
              <a:rPr lang="zh-TW" altLang="zh-TW" sz="1400" kern="1200" dirty="0" smtClean="0">
                <a:solidFill>
                  <a:schemeClr val="tx1"/>
                </a:solidFill>
                <a:effectLst/>
                <a:latin typeface="標楷體" panose="03000509000000000000" pitchFamily="65" charset="-120"/>
                <a:ea typeface="標楷體" panose="03000509000000000000" pitchFamily="65" charset="-120"/>
                <a:cs typeface="+mn-cs"/>
              </a:rPr>
              <a:t>公尺，該案場有效淨水頭高度為</a:t>
            </a:r>
            <a:r>
              <a:rPr lang="en-US" altLang="zh-TW" sz="1400" kern="1200" dirty="0" smtClean="0">
                <a:solidFill>
                  <a:schemeClr val="tx1"/>
                </a:solidFill>
                <a:effectLst/>
                <a:latin typeface="標楷體" panose="03000509000000000000" pitchFamily="65" charset="-120"/>
                <a:ea typeface="標楷體" panose="03000509000000000000" pitchFamily="65" charset="-120"/>
                <a:cs typeface="+mn-cs"/>
              </a:rPr>
              <a:t>5.2</a:t>
            </a:r>
            <a:r>
              <a:rPr lang="zh-TW" altLang="zh-TW" sz="1400" kern="1200" dirty="0" smtClean="0">
                <a:solidFill>
                  <a:schemeClr val="tx1"/>
                </a:solidFill>
                <a:effectLst/>
                <a:latin typeface="標楷體" panose="03000509000000000000" pitchFamily="65" charset="-120"/>
                <a:ea typeface="標楷體" panose="03000509000000000000" pitchFamily="65" charset="-120"/>
                <a:cs typeface="+mn-cs"/>
              </a:rPr>
              <a:t>公尺，評估年平均發電量最大可達到</a:t>
            </a:r>
            <a:r>
              <a:rPr lang="en-US" altLang="zh-TW" sz="1400" kern="1200" dirty="0" smtClean="0">
                <a:solidFill>
                  <a:schemeClr val="tx1"/>
                </a:solidFill>
                <a:effectLst/>
                <a:latin typeface="標楷體" panose="03000509000000000000" pitchFamily="65" charset="-120"/>
                <a:ea typeface="標楷體" panose="03000509000000000000" pitchFamily="65" charset="-120"/>
                <a:cs typeface="+mn-cs"/>
              </a:rPr>
              <a:t>192.7</a:t>
            </a:r>
            <a:r>
              <a:rPr lang="zh-TW" altLang="zh-TW" sz="1400" kern="1200" dirty="0" smtClean="0">
                <a:solidFill>
                  <a:schemeClr val="tx1"/>
                </a:solidFill>
                <a:effectLst/>
                <a:latin typeface="標楷體" panose="03000509000000000000" pitchFamily="65" charset="-120"/>
                <a:ea typeface="標楷體" panose="03000509000000000000" pitchFamily="65" charset="-120"/>
                <a:cs typeface="+mn-cs"/>
              </a:rPr>
              <a:t>萬度。</a:t>
            </a:r>
          </a:p>
          <a:p>
            <a:r>
              <a:rPr lang="en-US" altLang="zh-TW" sz="1400" b="1" kern="1200" dirty="0" smtClean="0">
                <a:solidFill>
                  <a:schemeClr val="tx1"/>
                </a:solidFill>
                <a:effectLst/>
                <a:latin typeface="標楷體" panose="03000509000000000000" pitchFamily="65" charset="-120"/>
                <a:ea typeface="標楷體" panose="03000509000000000000" pitchFamily="65" charset="-120"/>
                <a:cs typeface="+mn-cs"/>
              </a:rPr>
              <a:t>&lt;</a:t>
            </a:r>
            <a:r>
              <a:rPr lang="zh-TW" altLang="zh-TW" sz="1400" b="1" kern="1200" dirty="0" smtClean="0">
                <a:solidFill>
                  <a:schemeClr val="tx1"/>
                </a:solidFill>
                <a:effectLst/>
                <a:latin typeface="標楷體" panose="03000509000000000000" pitchFamily="65" charset="-120"/>
                <a:ea typeface="標楷體" panose="03000509000000000000" pitchFamily="65" charset="-120"/>
                <a:cs typeface="+mn-cs"/>
              </a:rPr>
              <a:t>請看第</a:t>
            </a:r>
            <a:r>
              <a:rPr lang="en-US" altLang="zh-TW" sz="1400" b="1" kern="1200" dirty="0" smtClean="0">
                <a:solidFill>
                  <a:schemeClr val="tx1"/>
                </a:solidFill>
                <a:effectLst/>
                <a:latin typeface="標楷體" panose="03000509000000000000" pitchFamily="65" charset="-120"/>
                <a:ea typeface="標楷體" panose="03000509000000000000" pitchFamily="65" charset="-120"/>
                <a:cs typeface="+mn-cs"/>
              </a:rPr>
              <a:t>9</a:t>
            </a:r>
            <a:r>
              <a:rPr lang="zh-TW" altLang="zh-TW" sz="1400" b="1" kern="1200" dirty="0" smtClean="0">
                <a:solidFill>
                  <a:schemeClr val="tx1"/>
                </a:solidFill>
                <a:effectLst/>
                <a:latin typeface="標楷體" panose="03000509000000000000" pitchFamily="65" charset="-120"/>
                <a:ea typeface="標楷體" panose="03000509000000000000" pitchFamily="65" charset="-120"/>
                <a:cs typeface="+mn-cs"/>
              </a:rPr>
              <a:t>頁</a:t>
            </a:r>
            <a:r>
              <a:rPr lang="en-US" altLang="zh-TW" sz="1400" b="1" kern="1200" dirty="0" smtClean="0">
                <a:solidFill>
                  <a:schemeClr val="tx1"/>
                </a:solidFill>
                <a:effectLst/>
                <a:latin typeface="標楷體" panose="03000509000000000000" pitchFamily="65" charset="-120"/>
                <a:ea typeface="標楷體" panose="03000509000000000000" pitchFamily="65" charset="-120"/>
                <a:cs typeface="+mn-cs"/>
              </a:rPr>
              <a:t>&gt;</a:t>
            </a:r>
            <a:endParaRPr lang="zh-TW" altLang="zh-TW" sz="1400" kern="1200" dirty="0">
              <a:solidFill>
                <a:schemeClr val="tx1"/>
              </a:solidFill>
              <a:effectLst/>
              <a:latin typeface="標楷體" panose="03000509000000000000" pitchFamily="65" charset="-120"/>
              <a:ea typeface="標楷體" panose="03000509000000000000" pitchFamily="65" charset="-120"/>
              <a:cs typeface="+mn-cs"/>
            </a:endParaRPr>
          </a:p>
        </p:txBody>
      </p:sp>
      <p:sp>
        <p:nvSpPr>
          <p:cNvPr id="4" name="投影片編號版面配置區 3"/>
          <p:cNvSpPr>
            <a:spLocks noGrp="1"/>
          </p:cNvSpPr>
          <p:nvPr>
            <p:ph type="sldNum" sz="quarter" idx="5"/>
          </p:nvPr>
        </p:nvSpPr>
        <p:spPr/>
        <p:txBody>
          <a:bodyPr/>
          <a:lstStyle/>
          <a:p>
            <a:fld id="{84CF98FA-2036-4C21-B8B5-BEA19AE96BD6}" type="slidenum">
              <a:rPr lang="zh-TW" altLang="en-US" smtClean="0"/>
              <a:t>11</a:t>
            </a:fld>
            <a:endParaRPr lang="zh-TW" altLang="en-US"/>
          </a:p>
        </p:txBody>
      </p:sp>
    </p:spTree>
    <p:extLst>
      <p:ext uri="{BB962C8B-B14F-4D97-AF65-F5344CB8AC3E}">
        <p14:creationId xmlns:p14="http://schemas.microsoft.com/office/powerpoint/2010/main" val="21376703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標題投影片">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7163" y="1628775"/>
            <a:ext cx="3671887" cy="3357563"/>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按一下以編輯母片子標題樣式</a:t>
            </a:r>
            <a:endParaRPr lang="en-US" dirty="0"/>
          </a:p>
        </p:txBody>
      </p:sp>
      <p:sp>
        <p:nvSpPr>
          <p:cNvPr id="4" name="Date Placeholder 3"/>
          <p:cNvSpPr>
            <a:spLocks noGrp="1"/>
          </p:cNvSpPr>
          <p:nvPr>
            <p:ph type="dt" sz="half" idx="10"/>
          </p:nvPr>
        </p:nvSpPr>
        <p:spPr/>
        <p:txBody>
          <a:bodyPr/>
          <a:lstStyle/>
          <a:p>
            <a:fld id="{DC173220-380C-4FB2-8158-E5F02725A1A2}" type="datetime1">
              <a:rPr lang="zh-TW" altLang="en-US" smtClean="0"/>
              <a:t>2022/8/5</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3E2ED189-6904-4255-A7CE-234B761FC801}" type="slidenum">
              <a:rPr lang="zh-TW" altLang="en-US" smtClean="0"/>
              <a:t>‹#›</a:t>
            </a:fld>
            <a:endParaRPr lang="zh-TW" altLang="en-US"/>
          </a:p>
        </p:txBody>
      </p:sp>
    </p:spTree>
    <p:extLst>
      <p:ext uri="{BB962C8B-B14F-4D97-AF65-F5344CB8AC3E}">
        <p14:creationId xmlns:p14="http://schemas.microsoft.com/office/powerpoint/2010/main" val="4755963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08650887-4E0B-4BBE-9C1A-A205BFEAEF93}" type="datetime1">
              <a:rPr lang="zh-TW" altLang="en-US" smtClean="0"/>
              <a:t>2022/8/5</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3E2ED189-6904-4255-A7CE-234B761FC801}" type="slidenum">
              <a:rPr lang="zh-TW" altLang="en-US" smtClean="0"/>
              <a:t>‹#›</a:t>
            </a:fld>
            <a:endParaRPr lang="zh-TW" altLang="en-US"/>
          </a:p>
        </p:txBody>
      </p:sp>
    </p:spTree>
    <p:extLst>
      <p:ext uri="{BB962C8B-B14F-4D97-AF65-F5344CB8AC3E}">
        <p14:creationId xmlns:p14="http://schemas.microsoft.com/office/powerpoint/2010/main" val="12364196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BB55F413-4470-4152-ACCE-41F3E43E952F}" type="datetime1">
              <a:rPr lang="zh-TW" altLang="en-US" smtClean="0"/>
              <a:t>2022/8/5</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3E2ED189-6904-4255-A7CE-234B761FC801}" type="slidenum">
              <a:rPr lang="zh-TW" altLang="en-US" smtClean="0"/>
              <a:t>‹#›</a:t>
            </a:fld>
            <a:endParaRPr lang="zh-TW" altLang="en-US"/>
          </a:p>
        </p:txBody>
      </p:sp>
    </p:spTree>
    <p:extLst>
      <p:ext uri="{BB962C8B-B14F-4D97-AF65-F5344CB8AC3E}">
        <p14:creationId xmlns:p14="http://schemas.microsoft.com/office/powerpoint/2010/main" val="29891022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7" name="橢圓 6">
            <a:extLst>
              <a:ext uri="{FF2B5EF4-FFF2-40B4-BE49-F238E27FC236}">
                <a16:creationId xmlns:a16="http://schemas.microsoft.com/office/drawing/2014/main" xmlns="" id="{18AEBBAD-AB1C-433F-AB3B-4E08DBEE5147}"/>
              </a:ext>
            </a:extLst>
          </p:cNvPr>
          <p:cNvSpPr/>
          <p:nvPr userDrawn="1"/>
        </p:nvSpPr>
        <p:spPr>
          <a:xfrm>
            <a:off x="8790317" y="6262777"/>
            <a:ext cx="215660" cy="215661"/>
          </a:xfrm>
          <a:prstGeom prst="ellipse">
            <a:avLst/>
          </a:pr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idx="1"/>
          </p:nvPr>
        </p:nvSpPr>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73FDCDB5-9148-4E6B-BB34-3F84E44D39C1}" type="datetime1">
              <a:rPr lang="zh-TW" altLang="en-US" smtClean="0"/>
              <a:t>2022/8/5</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a:xfrm>
            <a:off x="7008966" y="6173788"/>
            <a:ext cx="2057400" cy="365125"/>
          </a:xfrm>
        </p:spPr>
        <p:txBody>
          <a:bodyPr/>
          <a:lstStyle/>
          <a:p>
            <a:fld id="{3E2ED189-6904-4255-A7CE-234B761FC801}" type="slidenum">
              <a:rPr lang="zh-TW" altLang="en-US" smtClean="0"/>
              <a:t>‹#›</a:t>
            </a:fld>
            <a:endParaRPr lang="zh-TW" altLang="en-US"/>
          </a:p>
        </p:txBody>
      </p:sp>
    </p:spTree>
    <p:extLst>
      <p:ext uri="{BB962C8B-B14F-4D97-AF65-F5344CB8AC3E}">
        <p14:creationId xmlns:p14="http://schemas.microsoft.com/office/powerpoint/2010/main" val="27751225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zh-TW" altLang="en-US"/>
              <a:t>按一下以編輯母片標題樣式</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TW" altLang="en-US"/>
              <a:t>編輯母片文字樣式</a:t>
            </a:r>
          </a:p>
        </p:txBody>
      </p:sp>
      <p:sp>
        <p:nvSpPr>
          <p:cNvPr id="4" name="Date Placeholder 3"/>
          <p:cNvSpPr>
            <a:spLocks noGrp="1"/>
          </p:cNvSpPr>
          <p:nvPr>
            <p:ph type="dt" sz="half" idx="10"/>
          </p:nvPr>
        </p:nvSpPr>
        <p:spPr/>
        <p:txBody>
          <a:bodyPr/>
          <a:lstStyle/>
          <a:p>
            <a:fld id="{56E010A8-2EE0-4F8B-B754-87A745C47B8D}" type="datetime1">
              <a:rPr lang="zh-TW" altLang="en-US" smtClean="0"/>
              <a:t>2022/8/5</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3E2ED189-6904-4255-A7CE-234B761FC801}" type="slidenum">
              <a:rPr lang="zh-TW" altLang="en-US" smtClean="0"/>
              <a:t>‹#›</a:t>
            </a:fld>
            <a:endParaRPr lang="zh-TW" altLang="en-US"/>
          </a:p>
        </p:txBody>
      </p:sp>
    </p:spTree>
    <p:extLst>
      <p:ext uri="{BB962C8B-B14F-4D97-AF65-F5344CB8AC3E}">
        <p14:creationId xmlns:p14="http://schemas.microsoft.com/office/powerpoint/2010/main" val="1655033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4"/>
          <p:cNvSpPr>
            <a:spLocks noGrp="1"/>
          </p:cNvSpPr>
          <p:nvPr>
            <p:ph type="dt" sz="half" idx="10"/>
          </p:nvPr>
        </p:nvSpPr>
        <p:spPr/>
        <p:txBody>
          <a:bodyPr/>
          <a:lstStyle/>
          <a:p>
            <a:fld id="{B0A8B8F3-DBA4-422B-8EB3-47EB40F68C9D}" type="datetime1">
              <a:rPr lang="zh-TW" altLang="en-US" smtClean="0"/>
              <a:t>2022/8/5</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3E2ED189-6904-4255-A7CE-234B761FC801}" type="slidenum">
              <a:rPr lang="zh-TW" altLang="en-US" smtClean="0"/>
              <a:t>‹#›</a:t>
            </a:fld>
            <a:endParaRPr lang="zh-TW" altLang="en-US"/>
          </a:p>
        </p:txBody>
      </p:sp>
    </p:spTree>
    <p:extLst>
      <p:ext uri="{BB962C8B-B14F-4D97-AF65-F5344CB8AC3E}">
        <p14:creationId xmlns:p14="http://schemas.microsoft.com/office/powerpoint/2010/main" val="20426008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zh-TW" altLang="en-US"/>
              <a:t>按一下以編輯母片標題樣式</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4" name="Content Placeholder 3"/>
          <p:cNvSpPr>
            <a:spLocks noGrp="1"/>
          </p:cNvSpPr>
          <p:nvPr>
            <p:ph sz="half" idx="2"/>
          </p:nvPr>
        </p:nvSpPr>
        <p:spPr>
          <a:xfrm>
            <a:off x="629842" y="2505075"/>
            <a:ext cx="3868340" cy="368458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6" name="Content Placeholder 5"/>
          <p:cNvSpPr>
            <a:spLocks noGrp="1"/>
          </p:cNvSpPr>
          <p:nvPr>
            <p:ph sz="quarter" idx="4"/>
          </p:nvPr>
        </p:nvSpPr>
        <p:spPr>
          <a:xfrm>
            <a:off x="4629150" y="2505075"/>
            <a:ext cx="3887391" cy="368458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7" name="Date Placeholder 6"/>
          <p:cNvSpPr>
            <a:spLocks noGrp="1"/>
          </p:cNvSpPr>
          <p:nvPr>
            <p:ph type="dt" sz="half" idx="10"/>
          </p:nvPr>
        </p:nvSpPr>
        <p:spPr/>
        <p:txBody>
          <a:bodyPr/>
          <a:lstStyle/>
          <a:p>
            <a:fld id="{1E52B54A-0405-4D7A-95F5-40E13C9BE190}" type="datetime1">
              <a:rPr lang="zh-TW" altLang="en-US" smtClean="0"/>
              <a:t>2022/8/5</a:t>
            </a:fld>
            <a:endParaRPr lang="zh-TW" altLang="en-US"/>
          </a:p>
        </p:txBody>
      </p:sp>
      <p:sp>
        <p:nvSpPr>
          <p:cNvPr id="8" name="Footer Placeholder 7"/>
          <p:cNvSpPr>
            <a:spLocks noGrp="1"/>
          </p:cNvSpPr>
          <p:nvPr>
            <p:ph type="ftr" sz="quarter" idx="11"/>
          </p:nvPr>
        </p:nvSpPr>
        <p:spPr/>
        <p:txBody>
          <a:bodyPr/>
          <a:lstStyle/>
          <a:p>
            <a:endParaRPr lang="zh-TW" altLang="en-US"/>
          </a:p>
        </p:txBody>
      </p:sp>
      <p:sp>
        <p:nvSpPr>
          <p:cNvPr id="9" name="Slide Number Placeholder 8"/>
          <p:cNvSpPr>
            <a:spLocks noGrp="1"/>
          </p:cNvSpPr>
          <p:nvPr>
            <p:ph type="sldNum" sz="quarter" idx="12"/>
          </p:nvPr>
        </p:nvSpPr>
        <p:spPr/>
        <p:txBody>
          <a:bodyPr/>
          <a:lstStyle/>
          <a:p>
            <a:fld id="{3E2ED189-6904-4255-A7CE-234B761FC801}" type="slidenum">
              <a:rPr lang="zh-TW" altLang="en-US" smtClean="0"/>
              <a:t>‹#›</a:t>
            </a:fld>
            <a:endParaRPr lang="zh-TW" altLang="en-US"/>
          </a:p>
        </p:txBody>
      </p:sp>
    </p:spTree>
    <p:extLst>
      <p:ext uri="{BB962C8B-B14F-4D97-AF65-F5344CB8AC3E}">
        <p14:creationId xmlns:p14="http://schemas.microsoft.com/office/powerpoint/2010/main" val="19950703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Date Placeholder 2"/>
          <p:cNvSpPr>
            <a:spLocks noGrp="1"/>
          </p:cNvSpPr>
          <p:nvPr>
            <p:ph type="dt" sz="half" idx="10"/>
          </p:nvPr>
        </p:nvSpPr>
        <p:spPr/>
        <p:txBody>
          <a:bodyPr/>
          <a:lstStyle/>
          <a:p>
            <a:fld id="{A20F303B-331D-48EB-A060-E3D10200E352}" type="datetime1">
              <a:rPr lang="zh-TW" altLang="en-US" smtClean="0"/>
              <a:t>2022/8/5</a:t>
            </a:fld>
            <a:endParaRPr lang="zh-TW" altLang="en-US"/>
          </a:p>
        </p:txBody>
      </p:sp>
      <p:sp>
        <p:nvSpPr>
          <p:cNvPr id="4" name="Footer Placeholder 3"/>
          <p:cNvSpPr>
            <a:spLocks noGrp="1"/>
          </p:cNvSpPr>
          <p:nvPr>
            <p:ph type="ftr" sz="quarter" idx="11"/>
          </p:nvPr>
        </p:nvSpPr>
        <p:spPr/>
        <p:txBody>
          <a:bodyPr/>
          <a:lstStyle/>
          <a:p>
            <a:endParaRPr lang="zh-TW" altLang="en-US"/>
          </a:p>
        </p:txBody>
      </p:sp>
      <p:sp>
        <p:nvSpPr>
          <p:cNvPr id="5" name="Slide Number Placeholder 4"/>
          <p:cNvSpPr>
            <a:spLocks noGrp="1"/>
          </p:cNvSpPr>
          <p:nvPr>
            <p:ph type="sldNum" sz="quarter" idx="12"/>
          </p:nvPr>
        </p:nvSpPr>
        <p:spPr/>
        <p:txBody>
          <a:bodyPr/>
          <a:lstStyle/>
          <a:p>
            <a:fld id="{3E2ED189-6904-4255-A7CE-234B761FC801}" type="slidenum">
              <a:rPr lang="zh-TW" altLang="en-US" smtClean="0"/>
              <a:t>‹#›</a:t>
            </a:fld>
            <a:endParaRPr lang="zh-TW" altLang="en-US"/>
          </a:p>
        </p:txBody>
      </p:sp>
    </p:spTree>
    <p:extLst>
      <p:ext uri="{BB962C8B-B14F-4D97-AF65-F5344CB8AC3E}">
        <p14:creationId xmlns:p14="http://schemas.microsoft.com/office/powerpoint/2010/main" val="3739003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C8C91AF-0F8E-4533-AE11-7E6013D33584}" type="datetime1">
              <a:rPr lang="zh-TW" altLang="en-US" smtClean="0"/>
              <a:t>2022/8/5</a:t>
            </a:fld>
            <a:endParaRPr lang="zh-TW" altLang="en-US"/>
          </a:p>
        </p:txBody>
      </p:sp>
      <p:sp>
        <p:nvSpPr>
          <p:cNvPr id="3" name="Footer Placeholder 2"/>
          <p:cNvSpPr>
            <a:spLocks noGrp="1"/>
          </p:cNvSpPr>
          <p:nvPr>
            <p:ph type="ftr" sz="quarter" idx="11"/>
          </p:nvPr>
        </p:nvSpPr>
        <p:spPr/>
        <p:txBody>
          <a:bodyPr/>
          <a:lstStyle/>
          <a:p>
            <a:endParaRPr lang="zh-TW" altLang="en-US"/>
          </a:p>
        </p:txBody>
      </p:sp>
      <p:sp>
        <p:nvSpPr>
          <p:cNvPr id="4" name="Slide Number Placeholder 3"/>
          <p:cNvSpPr>
            <a:spLocks noGrp="1"/>
          </p:cNvSpPr>
          <p:nvPr>
            <p:ph type="sldNum" sz="quarter" idx="12"/>
          </p:nvPr>
        </p:nvSpPr>
        <p:spPr/>
        <p:txBody>
          <a:bodyPr/>
          <a:lstStyle/>
          <a:p>
            <a:fld id="{3E2ED189-6904-4255-A7CE-234B761FC801}" type="slidenum">
              <a:rPr lang="zh-TW" altLang="en-US" smtClean="0"/>
              <a:t>‹#›</a:t>
            </a:fld>
            <a:endParaRPr lang="zh-TW" altLang="en-US"/>
          </a:p>
        </p:txBody>
      </p:sp>
    </p:spTree>
    <p:extLst>
      <p:ext uri="{BB962C8B-B14F-4D97-AF65-F5344CB8AC3E}">
        <p14:creationId xmlns:p14="http://schemas.microsoft.com/office/powerpoint/2010/main" val="14898644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TW" altLang="en-US"/>
              <a:t>按一下以編輯母片標題樣式</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
        <p:nvSpPr>
          <p:cNvPr id="5" name="Date Placeholder 4"/>
          <p:cNvSpPr>
            <a:spLocks noGrp="1"/>
          </p:cNvSpPr>
          <p:nvPr>
            <p:ph type="dt" sz="half" idx="10"/>
          </p:nvPr>
        </p:nvSpPr>
        <p:spPr/>
        <p:txBody>
          <a:bodyPr/>
          <a:lstStyle/>
          <a:p>
            <a:fld id="{5A2156B5-C250-4DF7-9B6B-F24F377193AE}" type="datetime1">
              <a:rPr lang="zh-TW" altLang="en-US" smtClean="0"/>
              <a:t>2022/8/5</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3E2ED189-6904-4255-A7CE-234B761FC801}" type="slidenum">
              <a:rPr lang="zh-TW" altLang="en-US" smtClean="0"/>
              <a:t>‹#›</a:t>
            </a:fld>
            <a:endParaRPr lang="zh-TW" altLang="en-US"/>
          </a:p>
        </p:txBody>
      </p:sp>
    </p:spTree>
    <p:extLst>
      <p:ext uri="{BB962C8B-B14F-4D97-AF65-F5344CB8AC3E}">
        <p14:creationId xmlns:p14="http://schemas.microsoft.com/office/powerpoint/2010/main" val="30281092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a:t>按一下圖示以新增圖片</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
        <p:nvSpPr>
          <p:cNvPr id="5" name="Date Placeholder 4"/>
          <p:cNvSpPr>
            <a:spLocks noGrp="1"/>
          </p:cNvSpPr>
          <p:nvPr>
            <p:ph type="dt" sz="half" idx="10"/>
          </p:nvPr>
        </p:nvSpPr>
        <p:spPr/>
        <p:txBody>
          <a:bodyPr/>
          <a:lstStyle/>
          <a:p>
            <a:fld id="{4D462176-2163-4E04-9B83-BDD8FDD3C275}" type="datetime1">
              <a:rPr lang="zh-TW" altLang="en-US" smtClean="0"/>
              <a:t>2022/8/5</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3E2ED189-6904-4255-A7CE-234B761FC801}" type="slidenum">
              <a:rPr lang="zh-TW" altLang="en-US" smtClean="0"/>
              <a:t>‹#›</a:t>
            </a:fld>
            <a:endParaRPr lang="zh-TW" altLang="en-US"/>
          </a:p>
        </p:txBody>
      </p:sp>
    </p:spTree>
    <p:extLst>
      <p:ext uri="{BB962C8B-B14F-4D97-AF65-F5344CB8AC3E}">
        <p14:creationId xmlns:p14="http://schemas.microsoft.com/office/powerpoint/2010/main" val="38019894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0"/>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zh-TW" altLang="en-US"/>
              <a:t>按一下以編輯母片標題樣式</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A1B0FF-9C60-4E30-872C-A71AE86F168E}" type="datetime1">
              <a:rPr lang="zh-TW" altLang="en-US" smtClean="0"/>
              <a:t>2022/8/5</a:t>
            </a:fld>
            <a:endParaRPr lang="zh-TW"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2ED189-6904-4255-A7CE-234B761FC801}" type="slidenum">
              <a:rPr lang="zh-TW" altLang="en-US" smtClean="0"/>
              <a:t>‹#›</a:t>
            </a:fld>
            <a:endParaRPr lang="zh-TW" altLang="en-US"/>
          </a:p>
        </p:txBody>
      </p:sp>
    </p:spTree>
    <p:extLst>
      <p:ext uri="{BB962C8B-B14F-4D97-AF65-F5344CB8AC3E}">
        <p14:creationId xmlns:p14="http://schemas.microsoft.com/office/powerpoint/2010/main" val="263879304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5.png"/><Relationship Id="rId7" Type="http://schemas.microsoft.com/office/2007/relationships/hdphoto" Target="../media/hdphoto3.wdp"/><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tiff"/><Relationship Id="rId9" Type="http://schemas.microsoft.com/office/2007/relationships/hdphoto" Target="../media/hdphoto4.wdp"/></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32.png"/><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image" Target="../media/image33.emf"/><Relationship Id="rId5" Type="http://schemas.openxmlformats.org/officeDocument/2006/relationships/package" Target="../embeddings/Microsoft_Visio_Drawing11111.vsdx"/><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6.xml"/><Relationship Id="rId1" Type="http://schemas.openxmlformats.org/officeDocument/2006/relationships/vmlDrawing" Target="../drawings/vmlDrawing2.vml"/><Relationship Id="rId6" Type="http://schemas.openxmlformats.org/officeDocument/2006/relationships/image" Target="../media/image34.emf"/><Relationship Id="rId5" Type="http://schemas.openxmlformats.org/officeDocument/2006/relationships/package" Target="../embeddings/Microsoft_Visio_Drawing122222.vsdx"/><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5.png"/><Relationship Id="rId7" Type="http://schemas.openxmlformats.org/officeDocument/2006/relationships/diagramColors" Target="../diagrams/colors1.xml"/><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7.xml.rels><?xml version="1.0" encoding="UTF-8" standalone="yes"?>
<Relationships xmlns="http://schemas.openxmlformats.org/package/2006/relationships"><Relationship Id="rId8" Type="http://schemas.openxmlformats.org/officeDocument/2006/relationships/slideLayout" Target="../slideLayouts/slideLayout6.xml"/><Relationship Id="rId13" Type="http://schemas.openxmlformats.org/officeDocument/2006/relationships/diagramQuickStyle" Target="../diagrams/quickStyle2.xml"/><Relationship Id="rId18" Type="http://schemas.openxmlformats.org/officeDocument/2006/relationships/diagramQuickStyle" Target="../diagrams/quickStyle3.xml"/><Relationship Id="rId3" Type="http://schemas.openxmlformats.org/officeDocument/2006/relationships/tags" Target="../tags/tag11.xml"/><Relationship Id="rId7" Type="http://schemas.openxmlformats.org/officeDocument/2006/relationships/tags" Target="../tags/tag15.xml"/><Relationship Id="rId12" Type="http://schemas.openxmlformats.org/officeDocument/2006/relationships/diagramLayout" Target="../diagrams/layout2.xml"/><Relationship Id="rId17" Type="http://schemas.openxmlformats.org/officeDocument/2006/relationships/diagramLayout" Target="../diagrams/layout3.xml"/><Relationship Id="rId2" Type="http://schemas.openxmlformats.org/officeDocument/2006/relationships/tags" Target="../tags/tag10.xml"/><Relationship Id="rId16" Type="http://schemas.openxmlformats.org/officeDocument/2006/relationships/diagramData" Target="../diagrams/data3.xml"/><Relationship Id="rId20" Type="http://schemas.microsoft.com/office/2007/relationships/diagramDrawing" Target="../diagrams/drawing3.xml"/><Relationship Id="rId1" Type="http://schemas.openxmlformats.org/officeDocument/2006/relationships/tags" Target="../tags/tag9.xml"/><Relationship Id="rId6" Type="http://schemas.openxmlformats.org/officeDocument/2006/relationships/tags" Target="../tags/tag14.xml"/><Relationship Id="rId11" Type="http://schemas.openxmlformats.org/officeDocument/2006/relationships/diagramData" Target="../diagrams/data2.xml"/><Relationship Id="rId5" Type="http://schemas.openxmlformats.org/officeDocument/2006/relationships/tags" Target="../tags/tag13.xml"/><Relationship Id="rId15" Type="http://schemas.microsoft.com/office/2007/relationships/diagramDrawing" Target="../diagrams/drawing2.xml"/><Relationship Id="rId10" Type="http://schemas.openxmlformats.org/officeDocument/2006/relationships/image" Target="../media/image5.png"/><Relationship Id="rId19" Type="http://schemas.openxmlformats.org/officeDocument/2006/relationships/diagramColors" Target="../diagrams/colors3.xml"/><Relationship Id="rId4" Type="http://schemas.openxmlformats.org/officeDocument/2006/relationships/tags" Target="../tags/tag12.xml"/><Relationship Id="rId9" Type="http://schemas.openxmlformats.org/officeDocument/2006/relationships/notesSlide" Target="../notesSlides/notesSlide15.xml"/><Relationship Id="rId14" Type="http://schemas.openxmlformats.org/officeDocument/2006/relationships/diagramColors" Target="../diagrams/colors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4.jpe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png"/><Relationship Id="rId7" Type="http://schemas.microsoft.com/office/2007/relationships/hdphoto" Target="../media/hdphoto2.wdp"/><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7.png"/><Relationship Id="rId5" Type="http://schemas.microsoft.com/office/2007/relationships/hdphoto" Target="../media/hdphoto1.wdp"/><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2.jpeg"/><Relationship Id="rId3" Type="http://schemas.openxmlformats.org/officeDocument/2006/relationships/tags" Target="../tags/tag3.xml"/><Relationship Id="rId7" Type="http://schemas.openxmlformats.org/officeDocument/2006/relationships/notesSlide" Target="../notesSlides/notesSlide4.xml"/><Relationship Id="rId12" Type="http://schemas.openxmlformats.org/officeDocument/2006/relationships/image" Target="../media/image11.jpe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slideLayout" Target="../slideLayouts/slideLayout6.xml"/><Relationship Id="rId11" Type="http://schemas.openxmlformats.org/officeDocument/2006/relationships/image" Target="../media/image10.png"/><Relationship Id="rId5" Type="http://schemas.openxmlformats.org/officeDocument/2006/relationships/tags" Target="../tags/tag5.xml"/><Relationship Id="rId10" Type="http://schemas.openxmlformats.org/officeDocument/2006/relationships/image" Target="../media/image12.svg"/><Relationship Id="rId4" Type="http://schemas.openxmlformats.org/officeDocument/2006/relationships/tags" Target="../tags/tag4.xml"/><Relationship Id="rId9"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tags" Target="../tags/tag8.xml"/><Relationship Id="rId7" Type="http://schemas.openxmlformats.org/officeDocument/2006/relationships/image" Target="../media/image13.jpeg"/><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image" Target="../media/image5.png"/><Relationship Id="rId5" Type="http://schemas.openxmlformats.org/officeDocument/2006/relationships/notesSlide" Target="../notesSlides/notesSlide5.xml"/><Relationship Id="rId4" Type="http://schemas.openxmlformats.org/officeDocument/2006/relationships/slideLayout" Target="../slideLayouts/slideLayout6.xml"/><Relationship Id="rId9" Type="http://schemas.openxmlformats.org/officeDocument/2006/relationships/image" Target="../media/image15.jpe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18.tiff"/><Relationship Id="rId5" Type="http://schemas.openxmlformats.org/officeDocument/2006/relationships/image" Target="../media/image17.tiff"/><Relationship Id="rId4" Type="http://schemas.openxmlformats.org/officeDocument/2006/relationships/image" Target="../media/image16.tiff"/></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24.png"/><Relationship Id="rId4" Type="http://schemas.openxmlformats.org/officeDocument/2006/relationships/image" Target="../media/image23.tif"/></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5.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副標題 2">
            <a:extLst>
              <a:ext uri="{FF2B5EF4-FFF2-40B4-BE49-F238E27FC236}">
                <a16:creationId xmlns:a16="http://schemas.microsoft.com/office/drawing/2014/main" xmlns="" id="{7E647519-41F2-4125-889F-C38C8A09D472}"/>
              </a:ext>
            </a:extLst>
          </p:cNvPr>
          <p:cNvSpPr txBox="1">
            <a:spLocks/>
          </p:cNvSpPr>
          <p:nvPr/>
        </p:nvSpPr>
        <p:spPr>
          <a:xfrm>
            <a:off x="321284" y="2286000"/>
            <a:ext cx="8365515" cy="2615184"/>
          </a:xfrm>
          <a:prstGeom prst="rect">
            <a:avLst/>
          </a:prstGeom>
          <a:noFill/>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lnSpc>
                <a:spcPct val="110000"/>
              </a:lnSpc>
              <a:spcBef>
                <a:spcPts val="1200"/>
              </a:spcBef>
            </a:pPr>
            <a:r>
              <a:rPr lang="zh-TW" altLang="en-US" sz="3600" b="1" dirty="0" smtClean="0">
                <a:solidFill>
                  <a:srgbClr val="0B3E92"/>
                </a:solidFill>
                <a:effectLst>
                  <a:glow rad="101600">
                    <a:schemeClr val="bg1">
                      <a:alpha val="60000"/>
                    </a:schemeClr>
                  </a:glow>
                </a:effectLst>
                <a:latin typeface="標楷體" panose="03000509000000000000" pitchFamily="65" charset="-120"/>
                <a:ea typeface="標楷體" panose="03000509000000000000" pitchFamily="65" charset="-120"/>
              </a:rPr>
              <a:t>鹿場課圳</a:t>
            </a:r>
            <a:endParaRPr lang="en-US" altLang="zh-TW" sz="3600" b="1" dirty="0" smtClean="0">
              <a:solidFill>
                <a:srgbClr val="0B3E92"/>
              </a:solidFill>
              <a:effectLst>
                <a:glow rad="101600">
                  <a:schemeClr val="bg1">
                    <a:alpha val="60000"/>
                  </a:schemeClr>
                </a:glow>
              </a:effectLst>
              <a:latin typeface="標楷體" panose="03000509000000000000" pitchFamily="65" charset="-120"/>
              <a:ea typeface="標楷體" panose="03000509000000000000" pitchFamily="65" charset="-120"/>
            </a:endParaRPr>
          </a:p>
          <a:p>
            <a:pPr algn="ctr">
              <a:lnSpc>
                <a:spcPct val="110000"/>
              </a:lnSpc>
              <a:spcBef>
                <a:spcPts val="1200"/>
              </a:spcBef>
            </a:pPr>
            <a:r>
              <a:rPr lang="en-US" altLang="zh-TW" sz="3600" b="1" dirty="0" smtClean="0">
                <a:solidFill>
                  <a:srgbClr val="0B3E92"/>
                </a:solidFill>
                <a:effectLst>
                  <a:glow rad="101600">
                    <a:schemeClr val="bg1">
                      <a:alpha val="60000"/>
                    </a:schemeClr>
                  </a:glow>
                </a:effectLst>
                <a:latin typeface="標楷體" panose="03000509000000000000" pitchFamily="65" charset="-120"/>
                <a:ea typeface="標楷體" panose="03000509000000000000" pitchFamily="65" charset="-120"/>
              </a:rPr>
              <a:t>1</a:t>
            </a:r>
            <a:r>
              <a:rPr lang="zh-TW" altLang="en-US" sz="3600" b="1" dirty="0" smtClean="0">
                <a:solidFill>
                  <a:srgbClr val="0B3E92"/>
                </a:solidFill>
                <a:effectLst>
                  <a:glow rad="101600">
                    <a:schemeClr val="bg1">
                      <a:alpha val="60000"/>
                    </a:schemeClr>
                  </a:glow>
                </a:effectLst>
                <a:latin typeface="標楷體" panose="03000509000000000000" pitchFamily="65" charset="-120"/>
                <a:ea typeface="標楷體" panose="03000509000000000000" pitchFamily="65" charset="-120"/>
              </a:rPr>
              <a:t>、</a:t>
            </a:r>
            <a:r>
              <a:rPr lang="en-US" altLang="zh-TW" sz="3600" b="1" dirty="0" smtClean="0">
                <a:solidFill>
                  <a:srgbClr val="0B3E92"/>
                </a:solidFill>
                <a:effectLst>
                  <a:glow rad="101600">
                    <a:schemeClr val="bg1">
                      <a:alpha val="60000"/>
                    </a:schemeClr>
                  </a:glow>
                </a:effectLst>
                <a:latin typeface="標楷體" panose="03000509000000000000" pitchFamily="65" charset="-120"/>
                <a:ea typeface="標楷體" panose="03000509000000000000" pitchFamily="65" charset="-120"/>
              </a:rPr>
              <a:t>2</a:t>
            </a:r>
            <a:r>
              <a:rPr lang="zh-TW" altLang="en-US" sz="3600" b="1" dirty="0" smtClean="0">
                <a:solidFill>
                  <a:srgbClr val="0B3E92"/>
                </a:solidFill>
                <a:effectLst>
                  <a:glow rad="101600">
                    <a:schemeClr val="bg1">
                      <a:alpha val="60000"/>
                    </a:schemeClr>
                  </a:glow>
                </a:effectLst>
                <a:latin typeface="標楷體" panose="03000509000000000000" pitchFamily="65" charset="-120"/>
                <a:ea typeface="標楷體" panose="03000509000000000000" pitchFamily="65" charset="-120"/>
              </a:rPr>
              <a:t>、</a:t>
            </a:r>
            <a:r>
              <a:rPr lang="en-US" altLang="zh-TW" sz="3600" b="1" dirty="0" smtClean="0">
                <a:solidFill>
                  <a:srgbClr val="0B3E92"/>
                </a:solidFill>
                <a:effectLst>
                  <a:glow rad="101600">
                    <a:schemeClr val="bg1">
                      <a:alpha val="60000"/>
                    </a:schemeClr>
                  </a:glow>
                </a:effectLst>
                <a:latin typeface="標楷體" panose="03000509000000000000" pitchFamily="65" charset="-120"/>
                <a:ea typeface="標楷體" panose="03000509000000000000" pitchFamily="65" charset="-120"/>
              </a:rPr>
              <a:t>3</a:t>
            </a:r>
            <a:r>
              <a:rPr lang="zh-TW" altLang="en-US" sz="3600" b="1" dirty="0" smtClean="0">
                <a:solidFill>
                  <a:srgbClr val="0B3E92"/>
                </a:solidFill>
                <a:effectLst>
                  <a:glow rad="101600">
                    <a:schemeClr val="bg1">
                      <a:alpha val="60000"/>
                    </a:schemeClr>
                  </a:glow>
                </a:effectLst>
                <a:latin typeface="標楷體" panose="03000509000000000000" pitchFamily="65" charset="-120"/>
                <a:ea typeface="標楷體" panose="03000509000000000000" pitchFamily="65" charset="-120"/>
              </a:rPr>
              <a:t>號跌水工</a:t>
            </a:r>
            <a:endParaRPr lang="en-US" altLang="zh-TW" sz="3600" b="1" dirty="0" smtClean="0">
              <a:solidFill>
                <a:srgbClr val="0B3E92"/>
              </a:solidFill>
              <a:effectLst>
                <a:glow rad="101600">
                  <a:schemeClr val="bg1">
                    <a:alpha val="60000"/>
                  </a:schemeClr>
                </a:glow>
              </a:effectLst>
              <a:latin typeface="標楷體" panose="03000509000000000000" pitchFamily="65" charset="-120"/>
              <a:ea typeface="標楷體" panose="03000509000000000000" pitchFamily="65" charset="-120"/>
            </a:endParaRPr>
          </a:p>
          <a:p>
            <a:pPr algn="ctr">
              <a:lnSpc>
                <a:spcPct val="110000"/>
              </a:lnSpc>
              <a:spcBef>
                <a:spcPts val="1200"/>
              </a:spcBef>
            </a:pPr>
            <a:r>
              <a:rPr lang="zh-TW" altLang="en-US" sz="3600" b="1" dirty="0" smtClean="0">
                <a:solidFill>
                  <a:srgbClr val="0B3E92"/>
                </a:solidFill>
                <a:effectLst>
                  <a:glow rad="101600">
                    <a:schemeClr val="bg1">
                      <a:alpha val="60000"/>
                    </a:schemeClr>
                  </a:glow>
                </a:effectLst>
                <a:latin typeface="標楷體" panose="03000509000000000000" pitchFamily="65" charset="-120"/>
                <a:ea typeface="標楷體" panose="03000509000000000000" pitchFamily="65" charset="-120"/>
              </a:rPr>
              <a:t>水力發電</a:t>
            </a:r>
            <a:endParaRPr lang="en-US" altLang="zh-TW" sz="3600" b="1" dirty="0">
              <a:solidFill>
                <a:srgbClr val="0B3E92"/>
              </a:solidFill>
              <a:effectLst>
                <a:glow rad="101600">
                  <a:schemeClr val="bg1">
                    <a:alpha val="60000"/>
                  </a:schemeClr>
                </a:glow>
              </a:effectLst>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87883262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332738" y="319407"/>
            <a:ext cx="3083814" cy="494410"/>
          </a:xfrm>
        </p:spPr>
        <p:txBody>
          <a:bodyPr>
            <a:normAutofit fontScale="90000"/>
          </a:bodyPr>
          <a:lstStyle/>
          <a:p>
            <a:r>
              <a:rPr lang="zh-TW" altLang="en-US" dirty="0" smtClean="0"/>
              <a:t>興建計畫</a:t>
            </a:r>
            <a:endParaRPr lang="zh-TW" altLang="en-US" dirty="0"/>
          </a:p>
        </p:txBody>
      </p:sp>
      <p:sp>
        <p:nvSpPr>
          <p:cNvPr id="3" name="投影片編號版面配置區 2"/>
          <p:cNvSpPr>
            <a:spLocks noGrp="1"/>
          </p:cNvSpPr>
          <p:nvPr>
            <p:ph type="sldNum" sz="quarter" idx="12"/>
          </p:nvPr>
        </p:nvSpPr>
        <p:spPr/>
        <p:txBody>
          <a:bodyPr/>
          <a:lstStyle/>
          <a:p>
            <a:fld id="{3E2ED189-6904-4255-A7CE-234B761FC801}" type="slidenum">
              <a:rPr lang="zh-TW" altLang="en-US" smtClean="0"/>
              <a:t>10</a:t>
            </a:fld>
            <a:endParaRPr lang="zh-TW" altLang="en-US"/>
          </a:p>
        </p:txBody>
      </p:sp>
      <p:pic>
        <p:nvPicPr>
          <p:cNvPr id="4" name="图片 15">
            <a:extLst>
              <a:ext uri="{FF2B5EF4-FFF2-40B4-BE49-F238E27FC236}">
                <a16:creationId xmlns:a16="http://schemas.microsoft.com/office/drawing/2014/main" xmlns="" id="{016F382F-0E42-4B04-A083-F2A3DCF6291A}"/>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376855" y="225744"/>
            <a:ext cx="3953164"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圖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8376" y="1233807"/>
            <a:ext cx="7679093" cy="5131068"/>
          </a:xfrm>
          <a:prstGeom prst="rect">
            <a:avLst/>
          </a:prstGeom>
        </p:spPr>
      </p:pic>
    </p:spTree>
    <p:extLst>
      <p:ext uri="{BB962C8B-B14F-4D97-AF65-F5344CB8AC3E}">
        <p14:creationId xmlns:p14="http://schemas.microsoft.com/office/powerpoint/2010/main" val="1222479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5">
            <a:extLst>
              <a:ext uri="{FF2B5EF4-FFF2-40B4-BE49-F238E27FC236}">
                <a16:creationId xmlns:a16="http://schemas.microsoft.com/office/drawing/2014/main" xmlns="" id="{016F382F-0E42-4B04-A083-F2A3DCF6291A}"/>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3953164"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1">
            <a:extLst>
              <a:ext uri="{FF2B5EF4-FFF2-40B4-BE49-F238E27FC236}">
                <a16:creationId xmlns:a16="http://schemas.microsoft.com/office/drawing/2014/main" xmlns="" id="{3080F81E-4628-426C-823E-512FF004462F}"/>
              </a:ext>
            </a:extLst>
          </p:cNvPr>
          <p:cNvSpPr txBox="1"/>
          <p:nvPr/>
        </p:nvSpPr>
        <p:spPr>
          <a:xfrm>
            <a:off x="887796" y="0"/>
            <a:ext cx="3065368" cy="707886"/>
          </a:xfrm>
          <a:prstGeom prst="rect">
            <a:avLst/>
          </a:prstGeom>
          <a:noFill/>
        </p:spPr>
        <p:txBody>
          <a:bodyPr wrap="square" rtlCol="0">
            <a:spAutoFit/>
          </a:bodyPr>
          <a:lstStyle/>
          <a:p>
            <a:pPr algn="just"/>
            <a:r>
              <a:rPr lang="zh-TW" altLang="en-US" sz="4000" dirty="0">
                <a:solidFill>
                  <a:schemeClr val="tx1">
                    <a:lumMod val="85000"/>
                    <a:lumOff val="15000"/>
                  </a:schemeClr>
                </a:solidFill>
                <a:latin typeface="華康中圓體" panose="020F0509000000000000" pitchFamily="49" charset="-120"/>
                <a:ea typeface="華康中圓體" panose="020F0509000000000000" pitchFamily="49" charset="-120"/>
                <a:cs typeface="Open Sans Extrabold" panose="020B0906030804020204" pitchFamily="34" charset="0"/>
              </a:rPr>
              <a:t>興建計畫</a:t>
            </a:r>
            <a:endParaRPr lang="en-US" sz="4000" dirty="0">
              <a:solidFill>
                <a:schemeClr val="tx1">
                  <a:lumMod val="85000"/>
                  <a:lumOff val="15000"/>
                </a:schemeClr>
              </a:solidFill>
              <a:latin typeface="華康中圓體" panose="020F0509000000000000" pitchFamily="49" charset="-120"/>
              <a:ea typeface="華康中圓體" panose="020F0509000000000000" pitchFamily="49" charset="-120"/>
              <a:cs typeface="Open Sans Extrabold" panose="020B0906030804020204" pitchFamily="34" charset="0"/>
            </a:endParaRPr>
          </a:p>
        </p:txBody>
      </p:sp>
      <p:sp>
        <p:nvSpPr>
          <p:cNvPr id="11" name="文字方塊 10">
            <a:extLst>
              <a:ext uri="{FF2B5EF4-FFF2-40B4-BE49-F238E27FC236}">
                <a16:creationId xmlns:a16="http://schemas.microsoft.com/office/drawing/2014/main" xmlns="" id="{6447AF2A-9339-4F80-B809-F87456BDFBB5}"/>
              </a:ext>
            </a:extLst>
          </p:cNvPr>
          <p:cNvSpPr txBox="1"/>
          <p:nvPr/>
        </p:nvSpPr>
        <p:spPr>
          <a:xfrm>
            <a:off x="44086" y="867667"/>
            <a:ext cx="5078420" cy="523220"/>
          </a:xfrm>
          <a:prstGeom prst="rect">
            <a:avLst/>
          </a:prstGeom>
          <a:noFill/>
        </p:spPr>
        <p:txBody>
          <a:bodyPr wrap="square" rtlCol="0">
            <a:spAutoFit/>
          </a:bodyPr>
          <a:lstStyle/>
          <a:p>
            <a:pPr marL="342900" indent="-342900">
              <a:buFont typeface="Wingdings" panose="05000000000000000000" pitchFamily="2" charset="2"/>
              <a:buChar char="n"/>
            </a:pPr>
            <a:r>
              <a:rPr lang="zh-TW" altLang="en-US" sz="2800" dirty="0">
                <a:latin typeface="微軟正黑體" panose="020B0604030504040204" pitchFamily="34" charset="-120"/>
                <a:ea typeface="微軟正黑體" panose="020B0604030504040204" pitchFamily="34" charset="-120"/>
              </a:rPr>
              <a:t>電廠用地範圍</a:t>
            </a:r>
          </a:p>
        </p:txBody>
      </p:sp>
      <p:pic>
        <p:nvPicPr>
          <p:cNvPr id="20" name="圖片 19">
            <a:extLst>
              <a:ext uri="{FF2B5EF4-FFF2-40B4-BE49-F238E27FC236}">
                <a16:creationId xmlns:a16="http://schemas.microsoft.com/office/drawing/2014/main" xmlns="" id="{D1C5E0C9-1188-4E98-96B5-13855ACE43EF}"/>
              </a:ext>
            </a:extLst>
          </p:cNvPr>
          <p:cNvPicPr/>
          <p:nvPr/>
        </p:nvPicPr>
        <p:blipFill>
          <a:blip r:embed="rId4"/>
          <a:stretch>
            <a:fillRect/>
          </a:stretch>
        </p:blipFill>
        <p:spPr>
          <a:xfrm>
            <a:off x="44086" y="1390888"/>
            <a:ext cx="3709545" cy="2136084"/>
          </a:xfrm>
          <a:prstGeom prst="rect">
            <a:avLst/>
          </a:prstGeom>
        </p:spPr>
      </p:pic>
      <p:graphicFrame>
        <p:nvGraphicFramePr>
          <p:cNvPr id="2" name="表格 1">
            <a:extLst>
              <a:ext uri="{FF2B5EF4-FFF2-40B4-BE49-F238E27FC236}">
                <a16:creationId xmlns:a16="http://schemas.microsoft.com/office/drawing/2014/main" xmlns="" id="{3A812350-05E5-4B7D-9735-9AD51872C7A1}"/>
              </a:ext>
            </a:extLst>
          </p:cNvPr>
          <p:cNvGraphicFramePr>
            <a:graphicFrameLocks noGrp="1"/>
          </p:cNvGraphicFramePr>
          <p:nvPr>
            <p:extLst>
              <p:ext uri="{D42A27DB-BD31-4B8C-83A1-F6EECF244321}">
                <p14:modId xmlns:p14="http://schemas.microsoft.com/office/powerpoint/2010/main" val="3540432134"/>
              </p:ext>
            </p:extLst>
          </p:nvPr>
        </p:nvGraphicFramePr>
        <p:xfrm>
          <a:off x="3872203" y="1390888"/>
          <a:ext cx="5227709" cy="1457789"/>
        </p:xfrm>
        <a:graphic>
          <a:graphicData uri="http://schemas.openxmlformats.org/drawingml/2006/table">
            <a:tbl>
              <a:tblPr firstRow="1" firstCol="1" bandRow="1">
                <a:tableStyleId>{5C22544A-7EE6-4342-B048-85BDC9FD1C3A}</a:tableStyleId>
              </a:tblPr>
              <a:tblGrid>
                <a:gridCol w="672816">
                  <a:extLst>
                    <a:ext uri="{9D8B030D-6E8A-4147-A177-3AD203B41FA5}">
                      <a16:colId xmlns:a16="http://schemas.microsoft.com/office/drawing/2014/main" xmlns="" val="2104830689"/>
                    </a:ext>
                  </a:extLst>
                </a:gridCol>
                <a:gridCol w="778806">
                  <a:extLst>
                    <a:ext uri="{9D8B030D-6E8A-4147-A177-3AD203B41FA5}">
                      <a16:colId xmlns:a16="http://schemas.microsoft.com/office/drawing/2014/main" xmlns="" val="1246640002"/>
                    </a:ext>
                  </a:extLst>
                </a:gridCol>
                <a:gridCol w="553985">
                  <a:extLst>
                    <a:ext uri="{9D8B030D-6E8A-4147-A177-3AD203B41FA5}">
                      <a16:colId xmlns:a16="http://schemas.microsoft.com/office/drawing/2014/main" xmlns="" val="2853442956"/>
                    </a:ext>
                  </a:extLst>
                </a:gridCol>
                <a:gridCol w="935805">
                  <a:extLst>
                    <a:ext uri="{9D8B030D-6E8A-4147-A177-3AD203B41FA5}">
                      <a16:colId xmlns:a16="http://schemas.microsoft.com/office/drawing/2014/main" xmlns="" val="448529271"/>
                    </a:ext>
                  </a:extLst>
                </a:gridCol>
                <a:gridCol w="856411">
                  <a:extLst>
                    <a:ext uri="{9D8B030D-6E8A-4147-A177-3AD203B41FA5}">
                      <a16:colId xmlns:a16="http://schemas.microsoft.com/office/drawing/2014/main" xmlns="" val="2748069268"/>
                    </a:ext>
                  </a:extLst>
                </a:gridCol>
                <a:gridCol w="709072">
                  <a:extLst>
                    <a:ext uri="{9D8B030D-6E8A-4147-A177-3AD203B41FA5}">
                      <a16:colId xmlns:a16="http://schemas.microsoft.com/office/drawing/2014/main" xmlns="" val="1753499669"/>
                    </a:ext>
                  </a:extLst>
                </a:gridCol>
                <a:gridCol w="720814">
                  <a:extLst>
                    <a:ext uri="{9D8B030D-6E8A-4147-A177-3AD203B41FA5}">
                      <a16:colId xmlns:a16="http://schemas.microsoft.com/office/drawing/2014/main" xmlns="" val="3485528875"/>
                    </a:ext>
                  </a:extLst>
                </a:gridCol>
              </a:tblGrid>
              <a:tr h="441789">
                <a:tc>
                  <a:txBody>
                    <a:bodyPr/>
                    <a:lstStyle/>
                    <a:p>
                      <a:pPr algn="ctr">
                        <a:lnSpc>
                          <a:spcPts val="1600"/>
                        </a:lnSpc>
                        <a:spcBef>
                          <a:spcPts val="180"/>
                        </a:spcBef>
                        <a:spcAft>
                          <a:spcPts val="0"/>
                        </a:spcAft>
                        <a:tabLst>
                          <a:tab pos="2637155" algn="ctr"/>
                          <a:tab pos="3634105" algn="l"/>
                        </a:tabLst>
                      </a:pPr>
                      <a:r>
                        <a:rPr lang="zh-TW" sz="1200" kern="100" dirty="0">
                          <a:effectLst/>
                          <a:latin typeface="Times New Roman" panose="02020603050405020304" pitchFamily="18" charset="0"/>
                          <a:ea typeface="微軟正黑體" panose="020B0604030504040204" pitchFamily="34" charset="-120"/>
                          <a:cs typeface="Times New Roman" panose="02020603050405020304" pitchFamily="18" charset="0"/>
                        </a:rPr>
                        <a:t>鄉鎮市</a:t>
                      </a:r>
                    </a:p>
                  </a:txBody>
                  <a:tcPr marL="68580" marR="68580" marT="0" marB="0" anchor="ctr"/>
                </a:tc>
                <a:tc>
                  <a:txBody>
                    <a:bodyPr/>
                    <a:lstStyle/>
                    <a:p>
                      <a:pPr algn="ctr">
                        <a:lnSpc>
                          <a:spcPts val="1600"/>
                        </a:lnSpc>
                        <a:spcBef>
                          <a:spcPts val="180"/>
                        </a:spcBef>
                        <a:spcAft>
                          <a:spcPts val="0"/>
                        </a:spcAft>
                        <a:tabLst>
                          <a:tab pos="2637155" algn="ctr"/>
                          <a:tab pos="3634105" algn="l"/>
                        </a:tabLst>
                      </a:pPr>
                      <a:r>
                        <a:rPr lang="zh-TW" sz="1200" kern="100" dirty="0">
                          <a:effectLst/>
                          <a:latin typeface="Times New Roman" panose="02020603050405020304" pitchFamily="18" charset="0"/>
                          <a:ea typeface="微軟正黑體" panose="020B0604030504040204" pitchFamily="34" charset="-120"/>
                          <a:cs typeface="Times New Roman" panose="02020603050405020304" pitchFamily="18" charset="0"/>
                        </a:rPr>
                        <a:t>地段</a:t>
                      </a:r>
                    </a:p>
                  </a:txBody>
                  <a:tcPr marL="68580" marR="68580" marT="0" marB="0" anchor="ctr"/>
                </a:tc>
                <a:tc>
                  <a:txBody>
                    <a:bodyPr/>
                    <a:lstStyle/>
                    <a:p>
                      <a:pPr algn="ctr">
                        <a:lnSpc>
                          <a:spcPts val="1600"/>
                        </a:lnSpc>
                        <a:spcBef>
                          <a:spcPts val="180"/>
                        </a:spcBef>
                        <a:spcAft>
                          <a:spcPts val="0"/>
                        </a:spcAft>
                        <a:tabLst>
                          <a:tab pos="2637155" algn="ctr"/>
                          <a:tab pos="3634105" algn="l"/>
                        </a:tabLst>
                      </a:pPr>
                      <a:r>
                        <a:rPr lang="zh-TW" sz="1200" kern="100">
                          <a:effectLst/>
                          <a:latin typeface="Times New Roman" panose="02020603050405020304" pitchFamily="18" charset="0"/>
                          <a:ea typeface="微軟正黑體" panose="020B0604030504040204" pitchFamily="34" charset="-120"/>
                          <a:cs typeface="Times New Roman" panose="02020603050405020304" pitchFamily="18" charset="0"/>
                        </a:rPr>
                        <a:t>地號</a:t>
                      </a:r>
                    </a:p>
                  </a:txBody>
                  <a:tcPr marL="68580" marR="68580" marT="0" marB="0" anchor="ctr"/>
                </a:tc>
                <a:tc>
                  <a:txBody>
                    <a:bodyPr/>
                    <a:lstStyle/>
                    <a:p>
                      <a:pPr algn="ctr">
                        <a:lnSpc>
                          <a:spcPts val="1600"/>
                        </a:lnSpc>
                        <a:spcBef>
                          <a:spcPts val="180"/>
                        </a:spcBef>
                        <a:spcAft>
                          <a:spcPts val="0"/>
                        </a:spcAft>
                        <a:tabLst>
                          <a:tab pos="2637155" algn="ctr"/>
                          <a:tab pos="3634105" algn="l"/>
                        </a:tabLst>
                      </a:pPr>
                      <a:r>
                        <a:rPr lang="zh-TW" sz="1200" kern="100" dirty="0">
                          <a:effectLst/>
                          <a:latin typeface="Times New Roman" panose="02020603050405020304" pitchFamily="18" charset="0"/>
                          <a:ea typeface="微軟正黑體" panose="020B0604030504040204" pitchFamily="34" charset="-120"/>
                          <a:cs typeface="Times New Roman" panose="02020603050405020304" pitchFamily="18" charset="0"/>
                        </a:rPr>
                        <a:t>使用分區</a:t>
                      </a:r>
                    </a:p>
                  </a:txBody>
                  <a:tcPr marL="68580" marR="68580" marT="0" marB="0" anchor="ctr"/>
                </a:tc>
                <a:tc>
                  <a:txBody>
                    <a:bodyPr/>
                    <a:lstStyle/>
                    <a:p>
                      <a:pPr algn="ctr">
                        <a:lnSpc>
                          <a:spcPts val="1600"/>
                        </a:lnSpc>
                        <a:spcBef>
                          <a:spcPts val="180"/>
                        </a:spcBef>
                        <a:spcAft>
                          <a:spcPts val="0"/>
                        </a:spcAft>
                        <a:tabLst>
                          <a:tab pos="2637155" algn="ctr"/>
                          <a:tab pos="3634105" algn="l"/>
                        </a:tabLst>
                      </a:pPr>
                      <a:r>
                        <a:rPr lang="zh-TW" sz="1200" kern="100" dirty="0">
                          <a:effectLst/>
                          <a:latin typeface="Times New Roman" panose="02020603050405020304" pitchFamily="18" charset="0"/>
                          <a:ea typeface="微軟正黑體" panose="020B0604030504040204" pitchFamily="34" charset="-120"/>
                          <a:cs typeface="Times New Roman" panose="02020603050405020304" pitchFamily="18" charset="0"/>
                        </a:rPr>
                        <a:t>使用地類別</a:t>
                      </a:r>
                    </a:p>
                  </a:txBody>
                  <a:tcPr marL="68580" marR="68580" marT="0" marB="0" anchor="ctr"/>
                </a:tc>
                <a:tc>
                  <a:txBody>
                    <a:bodyPr/>
                    <a:lstStyle/>
                    <a:p>
                      <a:pPr marL="0" algn="ctr" defTabSz="914400" rtl="0" eaLnBrk="1" latinLnBrk="0" hangingPunct="1">
                        <a:lnSpc>
                          <a:spcPts val="1600"/>
                        </a:lnSpc>
                        <a:spcBef>
                          <a:spcPts val="180"/>
                        </a:spcBef>
                        <a:spcAft>
                          <a:spcPts val="0"/>
                        </a:spcAft>
                        <a:tabLst>
                          <a:tab pos="2637155" algn="ctr"/>
                          <a:tab pos="3634105" algn="l"/>
                        </a:tabLst>
                      </a:pPr>
                      <a:r>
                        <a:rPr lang="zh-TW" altLang="en-US" sz="1200" b="1" kern="100" spc="40" dirty="0">
                          <a:solidFill>
                            <a:schemeClr val="lt1"/>
                          </a:solidFill>
                          <a:effectLst/>
                          <a:latin typeface="Times New Roman" panose="02020603050405020304" pitchFamily="18" charset="0"/>
                          <a:ea typeface="微軟正黑體" panose="020B0604030504040204" pitchFamily="34" charset="-120"/>
                          <a:cs typeface="Times New Roman" panose="02020603050405020304" pitchFamily="18" charset="0"/>
                        </a:rPr>
                        <a:t>謄本面積</a:t>
                      </a:r>
                      <a:r>
                        <a:rPr lang="en-US" sz="1200" b="1" kern="100" spc="40" dirty="0">
                          <a:solidFill>
                            <a:schemeClr val="lt1"/>
                          </a:solidFill>
                          <a:effectLst/>
                          <a:latin typeface="Times New Roman" panose="02020603050405020304" pitchFamily="18" charset="0"/>
                          <a:ea typeface="微軟正黑體" panose="020B0604030504040204" pitchFamily="34" charset="-120"/>
                          <a:cs typeface="Times New Roman" panose="02020603050405020304" pitchFamily="18" charset="0"/>
                        </a:rPr>
                        <a:t>(m2)</a:t>
                      </a:r>
                      <a:endParaRPr lang="zh-TW" altLang="en-US" sz="1200" b="1" kern="100" spc="40" dirty="0">
                        <a:solidFill>
                          <a:schemeClr val="lt1"/>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8580" marR="68580" marT="0" marB="0" anchor="ctr"/>
                </a:tc>
                <a:tc>
                  <a:txBody>
                    <a:bodyPr/>
                    <a:lstStyle/>
                    <a:p>
                      <a:pPr algn="ctr">
                        <a:lnSpc>
                          <a:spcPts val="1600"/>
                        </a:lnSpc>
                        <a:spcBef>
                          <a:spcPts val="180"/>
                        </a:spcBef>
                        <a:spcAft>
                          <a:spcPts val="0"/>
                        </a:spcAft>
                        <a:tabLst>
                          <a:tab pos="2637155" algn="ctr"/>
                          <a:tab pos="3634105" algn="l"/>
                        </a:tabLst>
                      </a:pPr>
                      <a:r>
                        <a:rPr lang="zh-TW" sz="1200" kern="100" spc="40" dirty="0">
                          <a:effectLst/>
                          <a:latin typeface="Times New Roman" panose="02020603050405020304" pitchFamily="18" charset="0"/>
                          <a:ea typeface="微軟正黑體" panose="020B0604030504040204" pitchFamily="34" charset="-120"/>
                          <a:cs typeface="Times New Roman" panose="02020603050405020304" pitchFamily="18" charset="0"/>
                        </a:rPr>
                        <a:t>使用面積</a:t>
                      </a:r>
                      <a:r>
                        <a:rPr lang="en-US" sz="1200" kern="100" spc="40" dirty="0">
                          <a:effectLst/>
                          <a:latin typeface="Times New Roman" panose="02020603050405020304" pitchFamily="18" charset="0"/>
                          <a:ea typeface="微軟正黑體" panose="020B0604030504040204" pitchFamily="34" charset="-120"/>
                          <a:cs typeface="Times New Roman" panose="02020603050405020304" pitchFamily="18" charset="0"/>
                        </a:rPr>
                        <a:t>(m</a:t>
                      </a:r>
                      <a:r>
                        <a:rPr lang="en-US" sz="1200" kern="100" spc="40" baseline="30000" dirty="0">
                          <a:effectLst/>
                          <a:latin typeface="Times New Roman" panose="02020603050405020304" pitchFamily="18" charset="0"/>
                          <a:ea typeface="微軟正黑體" panose="020B0604030504040204" pitchFamily="34" charset="-120"/>
                          <a:cs typeface="Times New Roman" panose="02020603050405020304" pitchFamily="18" charset="0"/>
                        </a:rPr>
                        <a:t>2</a:t>
                      </a:r>
                      <a:r>
                        <a:rPr lang="en-US" sz="1200" kern="100" spc="40" dirty="0">
                          <a:effectLst/>
                          <a:latin typeface="Times New Roman" panose="02020603050405020304" pitchFamily="18" charset="0"/>
                          <a:ea typeface="微軟正黑體" panose="020B0604030504040204" pitchFamily="34" charset="-120"/>
                          <a:cs typeface="Times New Roman" panose="02020603050405020304" pitchFamily="18" charset="0"/>
                        </a:rPr>
                        <a:t>)</a:t>
                      </a:r>
                      <a:endParaRPr lang="zh-TW" sz="1200" kern="100" dirty="0">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8580" marR="68580" marT="0" marB="0" anchor="ctr"/>
                </a:tc>
                <a:extLst>
                  <a:ext uri="{0D108BD9-81ED-4DB2-BD59-A6C34878D82A}">
                    <a16:rowId xmlns:a16="http://schemas.microsoft.com/office/drawing/2014/main" xmlns="" val="4049265557"/>
                  </a:ext>
                </a:extLst>
              </a:tr>
              <a:tr h="199479">
                <a:tc>
                  <a:txBody>
                    <a:bodyPr/>
                    <a:lstStyle/>
                    <a:p>
                      <a:pPr algn="ctr">
                        <a:lnSpc>
                          <a:spcPts val="1600"/>
                        </a:lnSpc>
                        <a:spcAft>
                          <a:spcPts val="0"/>
                        </a:spcAft>
                        <a:tabLst>
                          <a:tab pos="2637155" algn="ctr"/>
                          <a:tab pos="3634105" algn="l"/>
                        </a:tabLst>
                      </a:pPr>
                      <a:r>
                        <a:rPr lang="zh-TW" sz="1200" kern="100" dirty="0">
                          <a:effectLst/>
                          <a:latin typeface="Times New Roman" panose="02020603050405020304" pitchFamily="18" charset="0"/>
                          <a:ea typeface="微軟正黑體" panose="020B0604030504040204" pitchFamily="34" charset="-120"/>
                          <a:cs typeface="Times New Roman" panose="02020603050405020304" pitchFamily="18" charset="0"/>
                        </a:rPr>
                        <a:t>林內鄉</a:t>
                      </a:r>
                    </a:p>
                  </a:txBody>
                  <a:tcPr marL="68580" marR="68580" marT="0" marB="0" anchor="ctr"/>
                </a:tc>
                <a:tc>
                  <a:txBody>
                    <a:bodyPr/>
                    <a:lstStyle/>
                    <a:p>
                      <a:pPr algn="ctr">
                        <a:lnSpc>
                          <a:spcPts val="1600"/>
                        </a:lnSpc>
                        <a:spcAft>
                          <a:spcPts val="0"/>
                        </a:spcAft>
                        <a:tabLst>
                          <a:tab pos="2637155" algn="ctr"/>
                          <a:tab pos="3634105" algn="l"/>
                        </a:tabLst>
                      </a:pPr>
                      <a:r>
                        <a:rPr lang="zh-TW" sz="1200" kern="100" dirty="0">
                          <a:effectLst/>
                          <a:latin typeface="Times New Roman" panose="02020603050405020304" pitchFamily="18" charset="0"/>
                          <a:ea typeface="微軟正黑體" panose="020B0604030504040204" pitchFamily="34" charset="-120"/>
                          <a:cs typeface="Times New Roman" panose="02020603050405020304" pitchFamily="18" charset="0"/>
                        </a:rPr>
                        <a:t>芎蕉段</a:t>
                      </a:r>
                    </a:p>
                  </a:txBody>
                  <a:tcPr marL="68580" marR="68580" marT="0" marB="0" anchor="ctr"/>
                </a:tc>
                <a:tc>
                  <a:txBody>
                    <a:bodyPr/>
                    <a:lstStyle/>
                    <a:p>
                      <a:pPr algn="ctr">
                        <a:lnSpc>
                          <a:spcPts val="1600"/>
                        </a:lnSpc>
                        <a:spcAft>
                          <a:spcPts val="0"/>
                        </a:spcAft>
                        <a:tabLst>
                          <a:tab pos="2637155" algn="ctr"/>
                          <a:tab pos="3634105" algn="l"/>
                        </a:tabLst>
                      </a:pPr>
                      <a:r>
                        <a:rPr lang="en-US" sz="1200" kern="100" dirty="0">
                          <a:effectLst/>
                          <a:latin typeface="Times New Roman" panose="02020603050405020304" pitchFamily="18" charset="0"/>
                          <a:ea typeface="微軟正黑體" panose="020B0604030504040204" pitchFamily="34" charset="-120"/>
                          <a:cs typeface="Times New Roman" panose="02020603050405020304" pitchFamily="18" charset="0"/>
                        </a:rPr>
                        <a:t>1</a:t>
                      </a:r>
                      <a:endParaRPr lang="zh-TW" sz="1200" kern="100" dirty="0">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8580" marR="68580" marT="0" marB="0" anchor="ctr"/>
                </a:tc>
                <a:tc>
                  <a:txBody>
                    <a:bodyPr/>
                    <a:lstStyle/>
                    <a:p>
                      <a:pPr algn="ctr">
                        <a:lnSpc>
                          <a:spcPts val="1600"/>
                        </a:lnSpc>
                        <a:spcAft>
                          <a:spcPts val="0"/>
                        </a:spcAft>
                        <a:tabLst>
                          <a:tab pos="2637155" algn="ctr"/>
                          <a:tab pos="3634105" algn="l"/>
                        </a:tabLst>
                      </a:pPr>
                      <a:r>
                        <a:rPr lang="zh-TW" sz="1200" kern="100" dirty="0">
                          <a:effectLst/>
                          <a:latin typeface="Times New Roman" panose="02020603050405020304" pitchFamily="18" charset="0"/>
                          <a:ea typeface="微軟正黑體" panose="020B0604030504040204" pitchFamily="34" charset="-120"/>
                          <a:cs typeface="Times New Roman" panose="02020603050405020304" pitchFamily="18" charset="0"/>
                        </a:rPr>
                        <a:t>特定農業區</a:t>
                      </a:r>
                    </a:p>
                  </a:txBody>
                  <a:tcPr marL="68580" marR="68580" marT="0" marB="0" anchor="ctr"/>
                </a:tc>
                <a:tc>
                  <a:txBody>
                    <a:bodyPr/>
                    <a:lstStyle/>
                    <a:p>
                      <a:pPr algn="ctr">
                        <a:lnSpc>
                          <a:spcPts val="1600"/>
                        </a:lnSpc>
                        <a:spcAft>
                          <a:spcPts val="0"/>
                        </a:spcAft>
                        <a:tabLst>
                          <a:tab pos="2637155" algn="ctr"/>
                          <a:tab pos="3634105" algn="l"/>
                        </a:tabLst>
                      </a:pPr>
                      <a:r>
                        <a:rPr lang="zh-TW" sz="1200" kern="100" dirty="0">
                          <a:effectLst/>
                          <a:latin typeface="Times New Roman" panose="02020603050405020304" pitchFamily="18" charset="0"/>
                          <a:ea typeface="微軟正黑體" panose="020B0604030504040204" pitchFamily="34" charset="-120"/>
                          <a:cs typeface="Times New Roman" panose="02020603050405020304" pitchFamily="18" charset="0"/>
                        </a:rPr>
                        <a:t>水利用地</a:t>
                      </a:r>
                    </a:p>
                  </a:txBody>
                  <a:tcPr marL="68580" marR="68580" marT="0" marB="0" anchor="ctr"/>
                </a:tc>
                <a:tc>
                  <a:txBody>
                    <a:bodyPr/>
                    <a:lstStyle/>
                    <a:p>
                      <a:pPr algn="ctr">
                        <a:lnSpc>
                          <a:spcPts val="1600"/>
                        </a:lnSpc>
                        <a:tabLst>
                          <a:tab pos="304800" algn="l"/>
                        </a:tabLst>
                      </a:pPr>
                      <a:r>
                        <a:rPr lang="en-US" sz="1200" kern="0">
                          <a:effectLst/>
                          <a:latin typeface="Times New Roman" panose="02020603050405020304" pitchFamily="18" charset="0"/>
                          <a:ea typeface="微軟正黑體" panose="020B0604030504040204" pitchFamily="34" charset="-120"/>
                          <a:cs typeface="Times New Roman" panose="02020603050405020304" pitchFamily="18" charset="0"/>
                        </a:rPr>
                        <a:t>16,509</a:t>
                      </a:r>
                      <a:endParaRPr lang="zh-TW" sz="1200" kern="100">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8580" marR="68580" marT="0" marB="0" anchor="ctr"/>
                </a:tc>
                <a:tc>
                  <a:txBody>
                    <a:bodyPr/>
                    <a:lstStyle/>
                    <a:p>
                      <a:pPr algn="ctr">
                        <a:lnSpc>
                          <a:spcPts val="1600"/>
                        </a:lnSpc>
                        <a:tabLst>
                          <a:tab pos="304800" algn="l"/>
                        </a:tabLst>
                      </a:pPr>
                      <a:r>
                        <a:rPr lang="en-US" sz="1200" kern="0">
                          <a:effectLst/>
                          <a:latin typeface="Times New Roman" panose="02020603050405020304" pitchFamily="18" charset="0"/>
                          <a:ea typeface="微軟正黑體" panose="020B0604030504040204" pitchFamily="34" charset="-120"/>
                          <a:cs typeface="Times New Roman" panose="02020603050405020304" pitchFamily="18" charset="0"/>
                        </a:rPr>
                        <a:t>1,544</a:t>
                      </a:r>
                      <a:endParaRPr lang="zh-TW" sz="1200" kern="100">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8580" marR="68580" marT="0" marB="0" anchor="ctr"/>
                </a:tc>
                <a:extLst>
                  <a:ext uri="{0D108BD9-81ED-4DB2-BD59-A6C34878D82A}">
                    <a16:rowId xmlns:a16="http://schemas.microsoft.com/office/drawing/2014/main" xmlns="" val="1855308357"/>
                  </a:ext>
                </a:extLst>
              </a:tr>
              <a:tr h="199479">
                <a:tc>
                  <a:txBody>
                    <a:bodyPr/>
                    <a:lstStyle/>
                    <a:p>
                      <a:pPr algn="ctr">
                        <a:lnSpc>
                          <a:spcPts val="1600"/>
                        </a:lnSpc>
                        <a:spcAft>
                          <a:spcPts val="0"/>
                        </a:spcAft>
                        <a:tabLst>
                          <a:tab pos="2637155" algn="ctr"/>
                          <a:tab pos="3634105" algn="l"/>
                        </a:tabLst>
                      </a:pPr>
                      <a:r>
                        <a:rPr lang="zh-TW" sz="1200" kern="100">
                          <a:effectLst/>
                          <a:latin typeface="Times New Roman" panose="02020603050405020304" pitchFamily="18" charset="0"/>
                          <a:ea typeface="微軟正黑體" panose="020B0604030504040204" pitchFamily="34" charset="-120"/>
                          <a:cs typeface="Times New Roman" panose="02020603050405020304" pitchFamily="18" charset="0"/>
                        </a:rPr>
                        <a:t>莿桐鄉</a:t>
                      </a:r>
                    </a:p>
                  </a:txBody>
                  <a:tcPr marL="68580" marR="68580" marT="0" marB="0" anchor="ctr"/>
                </a:tc>
                <a:tc>
                  <a:txBody>
                    <a:bodyPr/>
                    <a:lstStyle/>
                    <a:p>
                      <a:pPr algn="ctr">
                        <a:lnSpc>
                          <a:spcPts val="1600"/>
                        </a:lnSpc>
                        <a:spcAft>
                          <a:spcPts val="0"/>
                        </a:spcAft>
                        <a:tabLst>
                          <a:tab pos="2637155" algn="ctr"/>
                          <a:tab pos="3634105" algn="l"/>
                        </a:tabLst>
                      </a:pPr>
                      <a:r>
                        <a:rPr lang="zh-TW" sz="1200" kern="100" dirty="0">
                          <a:effectLst/>
                          <a:latin typeface="Times New Roman" panose="02020603050405020304" pitchFamily="18" charset="0"/>
                          <a:ea typeface="微軟正黑體" panose="020B0604030504040204" pitchFamily="34" charset="-120"/>
                          <a:cs typeface="Times New Roman" panose="02020603050405020304" pitchFamily="18" charset="0"/>
                        </a:rPr>
                        <a:t>新庄子段</a:t>
                      </a:r>
                    </a:p>
                  </a:txBody>
                  <a:tcPr marL="68580" marR="68580" marT="0" marB="0" anchor="ctr"/>
                </a:tc>
                <a:tc>
                  <a:txBody>
                    <a:bodyPr/>
                    <a:lstStyle/>
                    <a:p>
                      <a:pPr algn="ctr">
                        <a:lnSpc>
                          <a:spcPts val="1600"/>
                        </a:lnSpc>
                        <a:spcAft>
                          <a:spcPts val="0"/>
                        </a:spcAft>
                        <a:tabLst>
                          <a:tab pos="2637155" algn="ctr"/>
                          <a:tab pos="3634105" algn="l"/>
                        </a:tabLst>
                      </a:pPr>
                      <a:r>
                        <a:rPr lang="en-US" sz="1200" kern="100">
                          <a:effectLst/>
                          <a:latin typeface="Times New Roman" panose="02020603050405020304" pitchFamily="18" charset="0"/>
                          <a:ea typeface="微軟正黑體" panose="020B0604030504040204" pitchFamily="34" charset="-120"/>
                          <a:cs typeface="Times New Roman" panose="02020603050405020304" pitchFamily="18" charset="0"/>
                        </a:rPr>
                        <a:t>751</a:t>
                      </a:r>
                      <a:endParaRPr lang="zh-TW" sz="1200" kern="100">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8580" marR="68580" marT="0" marB="0" anchor="ctr"/>
                </a:tc>
                <a:tc>
                  <a:txBody>
                    <a:bodyPr/>
                    <a:lstStyle/>
                    <a:p>
                      <a:pPr algn="ctr">
                        <a:lnSpc>
                          <a:spcPts val="1600"/>
                        </a:lnSpc>
                        <a:spcAft>
                          <a:spcPts val="0"/>
                        </a:spcAft>
                        <a:tabLst>
                          <a:tab pos="2637155" algn="ctr"/>
                          <a:tab pos="3634105" algn="l"/>
                        </a:tabLst>
                      </a:pPr>
                      <a:r>
                        <a:rPr lang="zh-TW" sz="1200" kern="100" dirty="0">
                          <a:effectLst/>
                          <a:latin typeface="Times New Roman" panose="02020603050405020304" pitchFamily="18" charset="0"/>
                          <a:ea typeface="微軟正黑體" panose="020B0604030504040204" pitchFamily="34" charset="-120"/>
                          <a:cs typeface="Times New Roman" panose="02020603050405020304" pitchFamily="18" charset="0"/>
                        </a:rPr>
                        <a:t>特定農業區</a:t>
                      </a:r>
                    </a:p>
                  </a:txBody>
                  <a:tcPr marL="68580" marR="68580" marT="0" marB="0" anchor="ctr"/>
                </a:tc>
                <a:tc>
                  <a:txBody>
                    <a:bodyPr/>
                    <a:lstStyle/>
                    <a:p>
                      <a:pPr algn="ctr">
                        <a:lnSpc>
                          <a:spcPts val="1600"/>
                        </a:lnSpc>
                        <a:spcAft>
                          <a:spcPts val="0"/>
                        </a:spcAft>
                        <a:tabLst>
                          <a:tab pos="2637155" algn="ctr"/>
                          <a:tab pos="3634105" algn="l"/>
                        </a:tabLst>
                      </a:pPr>
                      <a:r>
                        <a:rPr lang="zh-TW" sz="1200" kern="100" dirty="0">
                          <a:effectLst/>
                          <a:latin typeface="Times New Roman" panose="02020603050405020304" pitchFamily="18" charset="0"/>
                          <a:ea typeface="微軟正黑體" panose="020B0604030504040204" pitchFamily="34" charset="-120"/>
                          <a:cs typeface="Times New Roman" panose="02020603050405020304" pitchFamily="18" charset="0"/>
                        </a:rPr>
                        <a:t>水利用地</a:t>
                      </a:r>
                    </a:p>
                  </a:txBody>
                  <a:tcPr marL="68580" marR="68580" marT="0" marB="0" anchor="ctr"/>
                </a:tc>
                <a:tc>
                  <a:txBody>
                    <a:bodyPr/>
                    <a:lstStyle/>
                    <a:p>
                      <a:pPr algn="ctr">
                        <a:lnSpc>
                          <a:spcPts val="1600"/>
                        </a:lnSpc>
                        <a:tabLst>
                          <a:tab pos="304800" algn="l"/>
                        </a:tabLst>
                      </a:pPr>
                      <a:r>
                        <a:rPr lang="en-US" sz="1200" kern="0">
                          <a:effectLst/>
                          <a:latin typeface="Times New Roman" panose="02020603050405020304" pitchFamily="18" charset="0"/>
                          <a:ea typeface="微軟正黑體" panose="020B0604030504040204" pitchFamily="34" charset="-120"/>
                          <a:cs typeface="Times New Roman" panose="02020603050405020304" pitchFamily="18" charset="0"/>
                        </a:rPr>
                        <a:t>14,039</a:t>
                      </a:r>
                      <a:endParaRPr lang="zh-TW" sz="1200" kern="100">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8580" marR="68580" marT="0" marB="0" anchor="ctr"/>
                </a:tc>
                <a:tc>
                  <a:txBody>
                    <a:bodyPr/>
                    <a:lstStyle/>
                    <a:p>
                      <a:pPr algn="ctr">
                        <a:lnSpc>
                          <a:spcPts val="1600"/>
                        </a:lnSpc>
                        <a:tabLst>
                          <a:tab pos="304800" algn="l"/>
                        </a:tabLst>
                      </a:pPr>
                      <a:r>
                        <a:rPr lang="en-US" sz="1200" kern="0">
                          <a:effectLst/>
                          <a:latin typeface="Times New Roman" panose="02020603050405020304" pitchFamily="18" charset="0"/>
                          <a:ea typeface="微軟正黑體" panose="020B0604030504040204" pitchFamily="34" charset="-120"/>
                          <a:cs typeface="Times New Roman" panose="02020603050405020304" pitchFamily="18" charset="0"/>
                        </a:rPr>
                        <a:t>7,738</a:t>
                      </a:r>
                      <a:endParaRPr lang="zh-TW" sz="1200" kern="100">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8580" marR="68580" marT="0" marB="0" anchor="ctr"/>
                </a:tc>
                <a:extLst>
                  <a:ext uri="{0D108BD9-81ED-4DB2-BD59-A6C34878D82A}">
                    <a16:rowId xmlns:a16="http://schemas.microsoft.com/office/drawing/2014/main" xmlns="" val="563021053"/>
                  </a:ext>
                </a:extLst>
              </a:tr>
              <a:tr h="199479">
                <a:tc>
                  <a:txBody>
                    <a:bodyPr/>
                    <a:lstStyle/>
                    <a:p>
                      <a:pPr algn="ctr">
                        <a:lnSpc>
                          <a:spcPts val="1600"/>
                        </a:lnSpc>
                        <a:spcAft>
                          <a:spcPts val="0"/>
                        </a:spcAft>
                        <a:tabLst>
                          <a:tab pos="2637155" algn="ctr"/>
                          <a:tab pos="3634105" algn="l"/>
                        </a:tabLst>
                      </a:pPr>
                      <a:r>
                        <a:rPr lang="zh-TW" sz="1200" kern="100">
                          <a:effectLst/>
                          <a:latin typeface="Times New Roman" panose="02020603050405020304" pitchFamily="18" charset="0"/>
                          <a:ea typeface="微軟正黑體" panose="020B0604030504040204" pitchFamily="34" charset="-120"/>
                          <a:cs typeface="Times New Roman" panose="02020603050405020304" pitchFamily="18" charset="0"/>
                        </a:rPr>
                        <a:t>莿桐鄉</a:t>
                      </a:r>
                    </a:p>
                  </a:txBody>
                  <a:tcPr marL="68580" marR="68580" marT="0" marB="0" anchor="ctr"/>
                </a:tc>
                <a:tc>
                  <a:txBody>
                    <a:bodyPr/>
                    <a:lstStyle/>
                    <a:p>
                      <a:pPr algn="ctr">
                        <a:lnSpc>
                          <a:spcPts val="1600"/>
                        </a:lnSpc>
                        <a:spcAft>
                          <a:spcPts val="0"/>
                        </a:spcAft>
                        <a:tabLst>
                          <a:tab pos="2637155" algn="ctr"/>
                          <a:tab pos="3634105" algn="l"/>
                        </a:tabLst>
                      </a:pPr>
                      <a:r>
                        <a:rPr lang="zh-TW" sz="1200" kern="100">
                          <a:effectLst/>
                          <a:latin typeface="Times New Roman" panose="02020603050405020304" pitchFamily="18" charset="0"/>
                          <a:ea typeface="微軟正黑體" panose="020B0604030504040204" pitchFamily="34" charset="-120"/>
                          <a:cs typeface="Times New Roman" panose="02020603050405020304" pitchFamily="18" charset="0"/>
                        </a:rPr>
                        <a:t>新庄子段</a:t>
                      </a:r>
                    </a:p>
                  </a:txBody>
                  <a:tcPr marL="68580" marR="68580" marT="0" marB="0" anchor="ctr"/>
                </a:tc>
                <a:tc>
                  <a:txBody>
                    <a:bodyPr/>
                    <a:lstStyle/>
                    <a:p>
                      <a:pPr algn="ctr">
                        <a:lnSpc>
                          <a:spcPts val="1600"/>
                        </a:lnSpc>
                        <a:spcAft>
                          <a:spcPts val="0"/>
                        </a:spcAft>
                        <a:tabLst>
                          <a:tab pos="2637155" algn="ctr"/>
                          <a:tab pos="3634105" algn="l"/>
                        </a:tabLst>
                      </a:pPr>
                      <a:r>
                        <a:rPr lang="en-US" sz="1200" kern="100">
                          <a:effectLst/>
                          <a:latin typeface="Times New Roman" panose="02020603050405020304" pitchFamily="18" charset="0"/>
                          <a:ea typeface="微軟正黑體" panose="020B0604030504040204" pitchFamily="34" charset="-120"/>
                          <a:cs typeface="Times New Roman" panose="02020603050405020304" pitchFamily="18" charset="0"/>
                        </a:rPr>
                        <a:t>752</a:t>
                      </a:r>
                      <a:endParaRPr lang="zh-TW" sz="1200" kern="100">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8580" marR="68580" marT="0" marB="0" anchor="ctr"/>
                </a:tc>
                <a:tc>
                  <a:txBody>
                    <a:bodyPr/>
                    <a:lstStyle/>
                    <a:p>
                      <a:pPr algn="ctr">
                        <a:lnSpc>
                          <a:spcPts val="1600"/>
                        </a:lnSpc>
                        <a:spcAft>
                          <a:spcPts val="0"/>
                        </a:spcAft>
                        <a:tabLst>
                          <a:tab pos="2637155" algn="ctr"/>
                          <a:tab pos="3634105" algn="l"/>
                        </a:tabLst>
                      </a:pPr>
                      <a:r>
                        <a:rPr lang="zh-TW" sz="1200" kern="100">
                          <a:effectLst/>
                          <a:latin typeface="Times New Roman" panose="02020603050405020304" pitchFamily="18" charset="0"/>
                          <a:ea typeface="微軟正黑體" panose="020B0604030504040204" pitchFamily="34" charset="-120"/>
                          <a:cs typeface="Times New Roman" panose="02020603050405020304" pitchFamily="18" charset="0"/>
                        </a:rPr>
                        <a:t>河川區</a:t>
                      </a:r>
                    </a:p>
                  </a:txBody>
                  <a:tcPr marL="68580" marR="68580" marT="0" marB="0" anchor="ctr"/>
                </a:tc>
                <a:tc>
                  <a:txBody>
                    <a:bodyPr/>
                    <a:lstStyle/>
                    <a:p>
                      <a:pPr algn="ctr">
                        <a:lnSpc>
                          <a:spcPts val="1600"/>
                        </a:lnSpc>
                        <a:spcAft>
                          <a:spcPts val="0"/>
                        </a:spcAft>
                        <a:tabLst>
                          <a:tab pos="2637155" algn="ctr"/>
                          <a:tab pos="3634105" algn="l"/>
                        </a:tabLst>
                      </a:pPr>
                      <a:r>
                        <a:rPr lang="zh-TW" sz="1200" kern="100" dirty="0">
                          <a:effectLst/>
                          <a:latin typeface="Times New Roman" panose="02020603050405020304" pitchFamily="18" charset="0"/>
                          <a:ea typeface="微軟正黑體" panose="020B0604030504040204" pitchFamily="34" charset="-120"/>
                          <a:cs typeface="Times New Roman" panose="02020603050405020304" pitchFamily="18" charset="0"/>
                        </a:rPr>
                        <a:t>水利用地</a:t>
                      </a:r>
                    </a:p>
                  </a:txBody>
                  <a:tcPr marL="68580" marR="68580" marT="0" marB="0" anchor="ctr"/>
                </a:tc>
                <a:tc>
                  <a:txBody>
                    <a:bodyPr/>
                    <a:lstStyle/>
                    <a:p>
                      <a:pPr algn="ctr">
                        <a:lnSpc>
                          <a:spcPts val="1600"/>
                        </a:lnSpc>
                        <a:tabLst>
                          <a:tab pos="304800" algn="l"/>
                        </a:tabLst>
                      </a:pPr>
                      <a:r>
                        <a:rPr lang="en-US" sz="1200" kern="0">
                          <a:effectLst/>
                          <a:latin typeface="Times New Roman" panose="02020603050405020304" pitchFamily="18" charset="0"/>
                          <a:ea typeface="微軟正黑體" panose="020B0604030504040204" pitchFamily="34" charset="-120"/>
                          <a:cs typeface="Times New Roman" panose="02020603050405020304" pitchFamily="18" charset="0"/>
                        </a:rPr>
                        <a:t>2,950</a:t>
                      </a:r>
                      <a:endParaRPr lang="zh-TW" sz="1200" kern="100">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8580" marR="68580" marT="0" marB="0" anchor="ctr"/>
                </a:tc>
                <a:tc>
                  <a:txBody>
                    <a:bodyPr/>
                    <a:lstStyle/>
                    <a:p>
                      <a:pPr algn="ctr">
                        <a:lnSpc>
                          <a:spcPts val="1600"/>
                        </a:lnSpc>
                        <a:tabLst>
                          <a:tab pos="304800" algn="l"/>
                        </a:tabLst>
                      </a:pPr>
                      <a:r>
                        <a:rPr lang="en-US" sz="1200" kern="0">
                          <a:effectLst/>
                          <a:latin typeface="Times New Roman" panose="02020603050405020304" pitchFamily="18" charset="0"/>
                          <a:ea typeface="微軟正黑體" panose="020B0604030504040204" pitchFamily="34" charset="-120"/>
                          <a:cs typeface="Times New Roman" panose="02020603050405020304" pitchFamily="18" charset="0"/>
                        </a:rPr>
                        <a:t>1,859</a:t>
                      </a:r>
                      <a:endParaRPr lang="zh-TW" sz="1200" kern="100">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8580" marR="68580" marT="0" marB="0" anchor="ctr"/>
                </a:tc>
                <a:extLst>
                  <a:ext uri="{0D108BD9-81ED-4DB2-BD59-A6C34878D82A}">
                    <a16:rowId xmlns:a16="http://schemas.microsoft.com/office/drawing/2014/main" xmlns="" val="1031729976"/>
                  </a:ext>
                </a:extLst>
              </a:tr>
              <a:tr h="199479">
                <a:tc>
                  <a:txBody>
                    <a:bodyPr/>
                    <a:lstStyle/>
                    <a:p>
                      <a:pPr algn="ctr">
                        <a:lnSpc>
                          <a:spcPts val="1600"/>
                        </a:lnSpc>
                        <a:spcAft>
                          <a:spcPts val="0"/>
                        </a:spcAft>
                        <a:tabLst>
                          <a:tab pos="2637155" algn="ctr"/>
                          <a:tab pos="3634105" algn="l"/>
                        </a:tabLst>
                      </a:pPr>
                      <a:r>
                        <a:rPr lang="zh-TW" sz="1200" kern="100">
                          <a:effectLst/>
                          <a:latin typeface="Times New Roman" panose="02020603050405020304" pitchFamily="18" charset="0"/>
                          <a:ea typeface="微軟正黑體" panose="020B0604030504040204" pitchFamily="34" charset="-120"/>
                          <a:cs typeface="Times New Roman" panose="02020603050405020304" pitchFamily="18" charset="0"/>
                        </a:rPr>
                        <a:t>莿桐鄉</a:t>
                      </a:r>
                    </a:p>
                  </a:txBody>
                  <a:tcPr marL="68580" marR="68580" marT="0" marB="0" anchor="ctr"/>
                </a:tc>
                <a:tc>
                  <a:txBody>
                    <a:bodyPr/>
                    <a:lstStyle/>
                    <a:p>
                      <a:pPr algn="ctr">
                        <a:lnSpc>
                          <a:spcPts val="1600"/>
                        </a:lnSpc>
                        <a:spcAft>
                          <a:spcPts val="0"/>
                        </a:spcAft>
                        <a:tabLst>
                          <a:tab pos="2637155" algn="ctr"/>
                          <a:tab pos="3634105" algn="l"/>
                        </a:tabLst>
                      </a:pPr>
                      <a:r>
                        <a:rPr lang="zh-TW" sz="1200" kern="100">
                          <a:effectLst/>
                          <a:latin typeface="Times New Roman" panose="02020603050405020304" pitchFamily="18" charset="0"/>
                          <a:ea typeface="微軟正黑體" panose="020B0604030504040204" pitchFamily="34" charset="-120"/>
                          <a:cs typeface="Times New Roman" panose="02020603050405020304" pitchFamily="18" charset="0"/>
                        </a:rPr>
                        <a:t>新庄子段</a:t>
                      </a:r>
                    </a:p>
                  </a:txBody>
                  <a:tcPr marL="68580" marR="68580" marT="0" marB="0" anchor="ctr"/>
                </a:tc>
                <a:tc>
                  <a:txBody>
                    <a:bodyPr/>
                    <a:lstStyle/>
                    <a:p>
                      <a:pPr algn="ctr">
                        <a:lnSpc>
                          <a:spcPts val="1600"/>
                        </a:lnSpc>
                        <a:spcAft>
                          <a:spcPts val="0"/>
                        </a:spcAft>
                        <a:tabLst>
                          <a:tab pos="2637155" algn="ctr"/>
                          <a:tab pos="3634105" algn="l"/>
                        </a:tabLst>
                      </a:pPr>
                      <a:r>
                        <a:rPr lang="en-US" sz="1200" kern="100">
                          <a:effectLst/>
                          <a:latin typeface="Times New Roman" panose="02020603050405020304" pitchFamily="18" charset="0"/>
                          <a:ea typeface="微軟正黑體" panose="020B0604030504040204" pitchFamily="34" charset="-120"/>
                          <a:cs typeface="Times New Roman" panose="02020603050405020304" pitchFamily="18" charset="0"/>
                        </a:rPr>
                        <a:t>768</a:t>
                      </a:r>
                      <a:endParaRPr lang="zh-TW" sz="1200" kern="100">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8580" marR="68580" marT="0" marB="0" anchor="ctr"/>
                </a:tc>
                <a:tc>
                  <a:txBody>
                    <a:bodyPr/>
                    <a:lstStyle/>
                    <a:p>
                      <a:pPr algn="ctr">
                        <a:lnSpc>
                          <a:spcPts val="1600"/>
                        </a:lnSpc>
                        <a:spcAft>
                          <a:spcPts val="0"/>
                        </a:spcAft>
                        <a:tabLst>
                          <a:tab pos="2637155" algn="ctr"/>
                          <a:tab pos="3634105" algn="l"/>
                        </a:tabLst>
                      </a:pPr>
                      <a:r>
                        <a:rPr lang="zh-TW" sz="1200" kern="100">
                          <a:effectLst/>
                          <a:latin typeface="Times New Roman" panose="02020603050405020304" pitchFamily="18" charset="0"/>
                          <a:ea typeface="微軟正黑體" panose="020B0604030504040204" pitchFamily="34" charset="-120"/>
                          <a:cs typeface="Times New Roman" panose="02020603050405020304" pitchFamily="18" charset="0"/>
                        </a:rPr>
                        <a:t>河川區</a:t>
                      </a:r>
                    </a:p>
                  </a:txBody>
                  <a:tcPr marL="68580" marR="68580" marT="0" marB="0" anchor="ctr"/>
                </a:tc>
                <a:tc>
                  <a:txBody>
                    <a:bodyPr/>
                    <a:lstStyle/>
                    <a:p>
                      <a:pPr algn="ctr">
                        <a:lnSpc>
                          <a:spcPts val="1600"/>
                        </a:lnSpc>
                        <a:spcAft>
                          <a:spcPts val="0"/>
                        </a:spcAft>
                        <a:tabLst>
                          <a:tab pos="2637155" algn="ctr"/>
                          <a:tab pos="3634105" algn="l"/>
                        </a:tabLst>
                      </a:pPr>
                      <a:r>
                        <a:rPr lang="zh-TW" sz="1200" kern="100" dirty="0">
                          <a:effectLst/>
                          <a:latin typeface="Times New Roman" panose="02020603050405020304" pitchFamily="18" charset="0"/>
                          <a:ea typeface="微軟正黑體" panose="020B0604030504040204" pitchFamily="34" charset="-120"/>
                          <a:cs typeface="Times New Roman" panose="02020603050405020304" pitchFamily="18" charset="0"/>
                        </a:rPr>
                        <a:t>水利用地</a:t>
                      </a:r>
                    </a:p>
                  </a:txBody>
                  <a:tcPr marL="68580" marR="68580" marT="0" marB="0" anchor="ctr"/>
                </a:tc>
                <a:tc>
                  <a:txBody>
                    <a:bodyPr/>
                    <a:lstStyle/>
                    <a:p>
                      <a:pPr algn="ctr">
                        <a:lnSpc>
                          <a:spcPts val="1600"/>
                        </a:lnSpc>
                        <a:tabLst>
                          <a:tab pos="304800" algn="l"/>
                        </a:tabLst>
                      </a:pPr>
                      <a:r>
                        <a:rPr lang="en-US" sz="1200" kern="0">
                          <a:effectLst/>
                          <a:latin typeface="Times New Roman" panose="02020603050405020304" pitchFamily="18" charset="0"/>
                          <a:ea typeface="微軟正黑體" panose="020B0604030504040204" pitchFamily="34" charset="-120"/>
                          <a:cs typeface="Times New Roman" panose="02020603050405020304" pitchFamily="18" charset="0"/>
                        </a:rPr>
                        <a:t>6,870</a:t>
                      </a:r>
                      <a:endParaRPr lang="zh-TW" sz="1200" kern="100">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8580" marR="68580" marT="0" marB="0" anchor="ctr"/>
                </a:tc>
                <a:tc>
                  <a:txBody>
                    <a:bodyPr/>
                    <a:lstStyle/>
                    <a:p>
                      <a:pPr algn="ctr">
                        <a:lnSpc>
                          <a:spcPts val="1600"/>
                        </a:lnSpc>
                        <a:tabLst>
                          <a:tab pos="304800" algn="l"/>
                        </a:tabLst>
                      </a:pPr>
                      <a:r>
                        <a:rPr lang="en-US" sz="1200" kern="0">
                          <a:effectLst/>
                          <a:latin typeface="Times New Roman" panose="02020603050405020304" pitchFamily="18" charset="0"/>
                          <a:ea typeface="微軟正黑體" panose="020B0604030504040204" pitchFamily="34" charset="-120"/>
                          <a:cs typeface="Times New Roman" panose="02020603050405020304" pitchFamily="18" charset="0"/>
                        </a:rPr>
                        <a:t>1,940</a:t>
                      </a:r>
                      <a:endParaRPr lang="zh-TW" sz="1200" kern="100">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8580" marR="68580" marT="0" marB="0" anchor="ctr"/>
                </a:tc>
                <a:extLst>
                  <a:ext uri="{0D108BD9-81ED-4DB2-BD59-A6C34878D82A}">
                    <a16:rowId xmlns:a16="http://schemas.microsoft.com/office/drawing/2014/main" xmlns="" val="1615104834"/>
                  </a:ext>
                </a:extLst>
              </a:tr>
              <a:tr h="199479">
                <a:tc>
                  <a:txBody>
                    <a:bodyPr/>
                    <a:lstStyle/>
                    <a:p>
                      <a:pPr algn="ctr">
                        <a:lnSpc>
                          <a:spcPts val="1600"/>
                        </a:lnSpc>
                        <a:spcAft>
                          <a:spcPts val="0"/>
                        </a:spcAft>
                        <a:tabLst>
                          <a:tab pos="2637155" algn="ctr"/>
                          <a:tab pos="3634105" algn="l"/>
                        </a:tabLst>
                      </a:pPr>
                      <a:r>
                        <a:rPr lang="zh-TW" sz="1200" kern="100">
                          <a:effectLst/>
                          <a:latin typeface="Times New Roman" panose="02020603050405020304" pitchFamily="18" charset="0"/>
                          <a:ea typeface="微軟正黑體" panose="020B0604030504040204" pitchFamily="34" charset="-120"/>
                          <a:cs typeface="Times New Roman" panose="02020603050405020304" pitchFamily="18" charset="0"/>
                        </a:rPr>
                        <a:t>莿桐鄉</a:t>
                      </a:r>
                    </a:p>
                  </a:txBody>
                  <a:tcPr marL="68580" marR="68580" marT="0" marB="0" anchor="ctr"/>
                </a:tc>
                <a:tc>
                  <a:txBody>
                    <a:bodyPr/>
                    <a:lstStyle/>
                    <a:p>
                      <a:pPr algn="ctr">
                        <a:lnSpc>
                          <a:spcPts val="1600"/>
                        </a:lnSpc>
                        <a:spcAft>
                          <a:spcPts val="0"/>
                        </a:spcAft>
                        <a:tabLst>
                          <a:tab pos="2637155" algn="ctr"/>
                          <a:tab pos="3634105" algn="l"/>
                        </a:tabLst>
                      </a:pPr>
                      <a:r>
                        <a:rPr lang="zh-TW" sz="1200" kern="100">
                          <a:effectLst/>
                          <a:latin typeface="Times New Roman" panose="02020603050405020304" pitchFamily="18" charset="0"/>
                          <a:ea typeface="微軟正黑體" panose="020B0604030504040204" pitchFamily="34" charset="-120"/>
                          <a:cs typeface="Times New Roman" panose="02020603050405020304" pitchFamily="18" charset="0"/>
                        </a:rPr>
                        <a:t>新庄子段</a:t>
                      </a:r>
                    </a:p>
                  </a:txBody>
                  <a:tcPr marL="68580" marR="68580" marT="0" marB="0" anchor="ctr"/>
                </a:tc>
                <a:tc>
                  <a:txBody>
                    <a:bodyPr/>
                    <a:lstStyle/>
                    <a:p>
                      <a:pPr algn="ctr">
                        <a:lnSpc>
                          <a:spcPts val="1600"/>
                        </a:lnSpc>
                        <a:spcAft>
                          <a:spcPts val="0"/>
                        </a:spcAft>
                        <a:tabLst>
                          <a:tab pos="2637155" algn="ctr"/>
                          <a:tab pos="3634105" algn="l"/>
                        </a:tabLst>
                      </a:pPr>
                      <a:r>
                        <a:rPr lang="en-US" sz="1200" kern="100">
                          <a:effectLst/>
                          <a:latin typeface="Times New Roman" panose="02020603050405020304" pitchFamily="18" charset="0"/>
                          <a:ea typeface="微軟正黑體" panose="020B0604030504040204" pitchFamily="34" charset="-120"/>
                          <a:cs typeface="Times New Roman" panose="02020603050405020304" pitchFamily="18" charset="0"/>
                        </a:rPr>
                        <a:t>772</a:t>
                      </a:r>
                      <a:endParaRPr lang="zh-TW" sz="1200" kern="100">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8580" marR="68580" marT="0" marB="0" anchor="ctr"/>
                </a:tc>
                <a:tc>
                  <a:txBody>
                    <a:bodyPr/>
                    <a:lstStyle/>
                    <a:p>
                      <a:pPr algn="ctr">
                        <a:lnSpc>
                          <a:spcPts val="1600"/>
                        </a:lnSpc>
                        <a:spcAft>
                          <a:spcPts val="0"/>
                        </a:spcAft>
                        <a:tabLst>
                          <a:tab pos="2637155" algn="ctr"/>
                          <a:tab pos="3634105" algn="l"/>
                        </a:tabLst>
                      </a:pPr>
                      <a:r>
                        <a:rPr lang="zh-TW" sz="1200" kern="100" dirty="0">
                          <a:effectLst/>
                          <a:latin typeface="Times New Roman" panose="02020603050405020304" pitchFamily="18" charset="0"/>
                          <a:ea typeface="微軟正黑體" panose="020B0604030504040204" pitchFamily="34" charset="-120"/>
                          <a:cs typeface="Times New Roman" panose="02020603050405020304" pitchFamily="18" charset="0"/>
                        </a:rPr>
                        <a:t>河川區</a:t>
                      </a:r>
                    </a:p>
                  </a:txBody>
                  <a:tcPr marL="68580" marR="68580" marT="0" marB="0" anchor="ctr"/>
                </a:tc>
                <a:tc>
                  <a:txBody>
                    <a:bodyPr/>
                    <a:lstStyle/>
                    <a:p>
                      <a:pPr algn="ctr">
                        <a:lnSpc>
                          <a:spcPts val="1600"/>
                        </a:lnSpc>
                        <a:spcAft>
                          <a:spcPts val="0"/>
                        </a:spcAft>
                        <a:tabLst>
                          <a:tab pos="2637155" algn="ctr"/>
                          <a:tab pos="3634105" algn="l"/>
                        </a:tabLst>
                      </a:pPr>
                      <a:r>
                        <a:rPr lang="zh-TW" sz="1200" kern="100" dirty="0">
                          <a:effectLst/>
                          <a:latin typeface="Times New Roman" panose="02020603050405020304" pitchFamily="18" charset="0"/>
                          <a:ea typeface="微軟正黑體" panose="020B0604030504040204" pitchFamily="34" charset="-120"/>
                          <a:cs typeface="Times New Roman" panose="02020603050405020304" pitchFamily="18" charset="0"/>
                        </a:rPr>
                        <a:t>水利用地</a:t>
                      </a:r>
                    </a:p>
                  </a:txBody>
                  <a:tcPr marL="68580" marR="68580" marT="0" marB="0" anchor="ctr"/>
                </a:tc>
                <a:tc>
                  <a:txBody>
                    <a:bodyPr/>
                    <a:lstStyle/>
                    <a:p>
                      <a:pPr algn="ctr">
                        <a:lnSpc>
                          <a:spcPts val="1600"/>
                        </a:lnSpc>
                        <a:spcAft>
                          <a:spcPts val="0"/>
                        </a:spcAft>
                        <a:tabLst>
                          <a:tab pos="2637155" algn="ctr"/>
                          <a:tab pos="3634105" algn="l"/>
                        </a:tabLst>
                      </a:pPr>
                      <a:r>
                        <a:rPr lang="en-US" sz="1200" kern="100">
                          <a:effectLst/>
                          <a:latin typeface="Times New Roman" panose="02020603050405020304" pitchFamily="18" charset="0"/>
                          <a:ea typeface="微軟正黑體" panose="020B0604030504040204" pitchFamily="34" charset="-120"/>
                          <a:cs typeface="Times New Roman" panose="02020603050405020304" pitchFamily="18" charset="0"/>
                        </a:rPr>
                        <a:t>1,644</a:t>
                      </a:r>
                      <a:endParaRPr lang="zh-TW" sz="1200" kern="100">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8580" marR="68580" marT="0" marB="0" anchor="ctr"/>
                </a:tc>
                <a:tc>
                  <a:txBody>
                    <a:bodyPr/>
                    <a:lstStyle/>
                    <a:p>
                      <a:pPr algn="ctr">
                        <a:lnSpc>
                          <a:spcPts val="1600"/>
                        </a:lnSpc>
                        <a:tabLst>
                          <a:tab pos="304800" algn="l"/>
                        </a:tabLst>
                      </a:pPr>
                      <a:r>
                        <a:rPr lang="en-US" sz="1200" kern="0" dirty="0">
                          <a:effectLst/>
                          <a:latin typeface="Times New Roman" panose="02020603050405020304" pitchFamily="18" charset="0"/>
                          <a:ea typeface="微軟正黑體" panose="020B0604030504040204" pitchFamily="34" charset="-120"/>
                          <a:cs typeface="Times New Roman" panose="02020603050405020304" pitchFamily="18" charset="0"/>
                        </a:rPr>
                        <a:t>1,552</a:t>
                      </a:r>
                      <a:endParaRPr lang="zh-TW" sz="1200" kern="100" dirty="0">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8580" marR="68580" marT="0" marB="0" anchor="ctr"/>
                </a:tc>
                <a:extLst>
                  <a:ext uri="{0D108BD9-81ED-4DB2-BD59-A6C34878D82A}">
                    <a16:rowId xmlns:a16="http://schemas.microsoft.com/office/drawing/2014/main" xmlns="" val="3973093682"/>
                  </a:ext>
                </a:extLst>
              </a:tr>
            </a:tbl>
          </a:graphicData>
        </a:graphic>
      </p:graphicFrame>
      <p:sp>
        <p:nvSpPr>
          <p:cNvPr id="6" name="矩形 5">
            <a:extLst>
              <a:ext uri="{FF2B5EF4-FFF2-40B4-BE49-F238E27FC236}">
                <a16:creationId xmlns:a16="http://schemas.microsoft.com/office/drawing/2014/main" xmlns="" id="{BB43ACBE-EA6D-4523-B148-05EF0028506B}"/>
              </a:ext>
            </a:extLst>
          </p:cNvPr>
          <p:cNvSpPr/>
          <p:nvPr/>
        </p:nvSpPr>
        <p:spPr>
          <a:xfrm>
            <a:off x="3803008" y="2847332"/>
            <a:ext cx="5395661" cy="688971"/>
          </a:xfrm>
          <a:prstGeom prst="rect">
            <a:avLst/>
          </a:prstGeom>
        </p:spPr>
        <p:txBody>
          <a:bodyPr wrap="square">
            <a:spAutoFit/>
          </a:bodyPr>
          <a:lstStyle/>
          <a:p>
            <a:pPr marL="304800" indent="-450850" algn="just">
              <a:lnSpc>
                <a:spcPts val="1600"/>
              </a:lnSpc>
              <a:spcAft>
                <a:spcPts val="0"/>
              </a:spcAft>
            </a:pPr>
            <a:r>
              <a:rPr lang="zh-TW" altLang="zh-TW" sz="1100" kern="100" dirty="0">
                <a:latin typeface="微軟正黑體" panose="020B0604030504040204" pitchFamily="34" charset="-120"/>
                <a:ea typeface="微軟正黑體" panose="020B0604030504040204" pitchFamily="34" charset="-120"/>
                <a:cs typeface="Times New Roman" panose="02020603050405020304" pitchFamily="18" charset="0"/>
              </a:rPr>
              <a:t>備註：</a:t>
            </a:r>
            <a:r>
              <a:rPr lang="en-US" altLang="zh-TW" sz="1100" kern="100" dirty="0">
                <a:latin typeface="微軟正黑體" panose="020B0604030504040204" pitchFamily="34" charset="-120"/>
                <a:ea typeface="微軟正黑體" panose="020B0604030504040204" pitchFamily="34" charset="-120"/>
                <a:cs typeface="Times New Roman" panose="02020603050405020304" pitchFamily="18" charset="0"/>
              </a:rPr>
              <a:t>1.</a:t>
            </a:r>
            <a:r>
              <a:rPr lang="zh-TW" altLang="zh-TW" sz="1100" kern="100" dirty="0">
                <a:latin typeface="微軟正黑體" panose="020B0604030504040204" pitchFamily="34" charset="-120"/>
                <a:ea typeface="微軟正黑體" panose="020B0604030504040204" pitchFamily="34" charset="-120"/>
                <a:cs typeface="Times New Roman" panose="02020603050405020304" pitchFamily="18" charset="0"/>
              </a:rPr>
              <a:t>因新庄子段</a:t>
            </a:r>
            <a:r>
              <a:rPr lang="en-US" altLang="zh-TW" sz="1100" kern="100" dirty="0">
                <a:latin typeface="微軟正黑體" panose="020B0604030504040204" pitchFamily="34" charset="-120"/>
                <a:ea typeface="微軟正黑體" panose="020B0604030504040204" pitchFamily="34" charset="-120"/>
                <a:cs typeface="Times New Roman" panose="02020603050405020304" pitchFamily="18" charset="0"/>
              </a:rPr>
              <a:t>752</a:t>
            </a:r>
            <a:r>
              <a:rPr lang="zh-TW" altLang="zh-TW" sz="1100" kern="100" dirty="0">
                <a:latin typeface="微軟正黑體" panose="020B0604030504040204" pitchFamily="34" charset="-120"/>
                <a:ea typeface="微軟正黑體" panose="020B0604030504040204" pitchFamily="34" charset="-120"/>
                <a:cs typeface="Times New Roman" panose="02020603050405020304" pitchFamily="18" charset="0"/>
              </a:rPr>
              <a:t>地號為雲林管理處的上新支線渠道用地，僅使用上新支線渠</a:t>
            </a:r>
            <a:endParaRPr lang="en-US" altLang="zh-TW" sz="1100" kern="100" dirty="0">
              <a:latin typeface="微軟正黑體" panose="020B0604030504040204" pitchFamily="34" charset="-120"/>
              <a:ea typeface="微軟正黑體" panose="020B0604030504040204" pitchFamily="34" charset="-120"/>
              <a:cs typeface="Times New Roman" panose="02020603050405020304" pitchFamily="18" charset="0"/>
            </a:endParaRPr>
          </a:p>
          <a:p>
            <a:pPr marL="304800" indent="-450850" algn="just">
              <a:lnSpc>
                <a:spcPts val="1600"/>
              </a:lnSpc>
              <a:spcAft>
                <a:spcPts val="0"/>
              </a:spcAft>
            </a:pPr>
            <a:r>
              <a:rPr lang="zh-TW" altLang="en-US" sz="1100" kern="100" dirty="0">
                <a:latin typeface="微軟正黑體" panose="020B0604030504040204" pitchFamily="34" charset="-120"/>
                <a:ea typeface="微軟正黑體" panose="020B0604030504040204" pitchFamily="34" charset="-120"/>
                <a:cs typeface="Times New Roman" panose="02020603050405020304" pitchFamily="18" charset="0"/>
              </a:rPr>
              <a:t>               </a:t>
            </a:r>
            <a:r>
              <a:rPr lang="zh-TW" altLang="zh-TW" sz="1100" kern="100" dirty="0">
                <a:latin typeface="微軟正黑體" panose="020B0604030504040204" pitchFamily="34" charset="-120"/>
                <a:ea typeface="微軟正黑體" panose="020B0604030504040204" pitchFamily="34" charset="-120"/>
                <a:cs typeface="Times New Roman" panose="02020603050405020304" pitchFamily="18" charset="0"/>
              </a:rPr>
              <a:t>道剩餘用地進行案場規劃，則不妨礙原有功能。</a:t>
            </a:r>
            <a:endParaRPr lang="en-US" altLang="zh-TW" sz="1100" kern="100" dirty="0">
              <a:latin typeface="微軟正黑體" panose="020B0604030504040204" pitchFamily="34" charset="-120"/>
              <a:ea typeface="微軟正黑體" panose="020B0604030504040204" pitchFamily="34" charset="-120"/>
              <a:cs typeface="Times New Roman" panose="02020603050405020304" pitchFamily="18" charset="0"/>
            </a:endParaRPr>
          </a:p>
          <a:p>
            <a:pPr marL="304800" indent="-450850" algn="just">
              <a:lnSpc>
                <a:spcPts val="1600"/>
              </a:lnSpc>
              <a:spcAft>
                <a:spcPts val="0"/>
              </a:spcAft>
            </a:pPr>
            <a:r>
              <a:rPr lang="zh-TW" altLang="en-US" sz="1100" kern="100" dirty="0">
                <a:latin typeface="微軟正黑體" panose="020B0604030504040204" pitchFamily="34" charset="-120"/>
                <a:ea typeface="微軟正黑體" panose="020B0604030504040204" pitchFamily="34" charset="-120"/>
                <a:cs typeface="Times New Roman" panose="02020603050405020304" pitchFamily="18" charset="0"/>
              </a:rPr>
              <a:t>            </a:t>
            </a:r>
            <a:r>
              <a:rPr lang="en-US" altLang="zh-TW" sz="1100" kern="100" dirty="0">
                <a:latin typeface="微軟正黑體" panose="020B0604030504040204" pitchFamily="34" charset="-120"/>
                <a:ea typeface="微軟正黑體" panose="020B0604030504040204" pitchFamily="34" charset="-120"/>
                <a:cs typeface="Times New Roman" panose="02020603050405020304" pitchFamily="18" charset="0"/>
              </a:rPr>
              <a:t>2.</a:t>
            </a:r>
            <a:r>
              <a:rPr lang="zh-TW" altLang="en-US" sz="1100" kern="100" dirty="0">
                <a:latin typeface="微軟正黑體" panose="020B0604030504040204" pitchFamily="34" charset="-120"/>
                <a:ea typeface="微軟正黑體" panose="020B0604030504040204" pitchFamily="34" charset="-120"/>
                <a:cs typeface="Times New Roman" panose="02020603050405020304" pitchFamily="18" charset="0"/>
              </a:rPr>
              <a:t>管理單位均為行政院農業委員會農田水利署。</a:t>
            </a:r>
            <a:endParaRPr lang="zh-TW" altLang="zh-TW" sz="1100" kern="100" dirty="0">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7" name="矩形 6">
            <a:extLst>
              <a:ext uri="{FF2B5EF4-FFF2-40B4-BE49-F238E27FC236}">
                <a16:creationId xmlns:a16="http://schemas.microsoft.com/office/drawing/2014/main" xmlns="" id="{5E3D73D7-1B84-46E2-8830-C0661B6B6920}"/>
              </a:ext>
            </a:extLst>
          </p:cNvPr>
          <p:cNvSpPr/>
          <p:nvPr/>
        </p:nvSpPr>
        <p:spPr>
          <a:xfrm>
            <a:off x="5468719" y="1052334"/>
            <a:ext cx="3672800" cy="338554"/>
          </a:xfrm>
          <a:prstGeom prst="rect">
            <a:avLst/>
          </a:prstGeom>
        </p:spPr>
        <p:txBody>
          <a:bodyPr wrap="none">
            <a:spAutoFit/>
          </a:bodyPr>
          <a:lstStyle/>
          <a:p>
            <a:r>
              <a:rPr lang="zh-TW" altLang="zh-TW" sz="1600" dirty="0">
                <a:solidFill>
                  <a:srgbClr val="0070C0"/>
                </a:solidFill>
                <a:latin typeface="華康中圓體" panose="020F0509000000000000" pitchFamily="49" charset="-120"/>
                <a:ea typeface="華康中圓體" panose="020F0509000000000000" pitchFamily="49" charset="-120"/>
                <a:cs typeface="Times New Roman" panose="02020603050405020304" pitchFamily="18" charset="0"/>
              </a:rPr>
              <a:t>案場使用面積大小約為</a:t>
            </a:r>
            <a:r>
              <a:rPr lang="en-US" altLang="zh-TW" sz="1600" dirty="0">
                <a:solidFill>
                  <a:srgbClr val="0070C0"/>
                </a:solidFill>
                <a:latin typeface="華康中圓體" panose="020F0509000000000000" pitchFamily="49" charset="-120"/>
                <a:ea typeface="華康中圓體" panose="020F0509000000000000" pitchFamily="49" charset="-120"/>
                <a:cs typeface="Times New Roman" panose="02020603050405020304" pitchFamily="18" charset="0"/>
              </a:rPr>
              <a:t>14,633</a:t>
            </a:r>
            <a:r>
              <a:rPr lang="zh-TW" altLang="zh-TW" sz="1600" dirty="0">
                <a:solidFill>
                  <a:srgbClr val="0070C0"/>
                </a:solidFill>
                <a:latin typeface="華康中圓體" panose="020F0509000000000000" pitchFamily="49" charset="-120"/>
                <a:ea typeface="華康中圓體" panose="020F0509000000000000" pitchFamily="49" charset="-120"/>
                <a:cs typeface="Times New Roman" panose="02020603050405020304" pitchFamily="18" charset="0"/>
              </a:rPr>
              <a:t>平方公尺</a:t>
            </a:r>
            <a:endParaRPr lang="zh-TW" altLang="en-US" sz="1600" dirty="0">
              <a:solidFill>
                <a:srgbClr val="0070C0"/>
              </a:solidFill>
              <a:latin typeface="華康中圓體" panose="020F0509000000000000" pitchFamily="49" charset="-120"/>
              <a:ea typeface="華康中圓體" panose="020F0509000000000000" pitchFamily="49" charset="-120"/>
            </a:endParaRPr>
          </a:p>
        </p:txBody>
      </p:sp>
      <p:sp>
        <p:nvSpPr>
          <p:cNvPr id="28" name="文字方塊 27">
            <a:extLst>
              <a:ext uri="{FF2B5EF4-FFF2-40B4-BE49-F238E27FC236}">
                <a16:creationId xmlns:a16="http://schemas.microsoft.com/office/drawing/2014/main" xmlns="" id="{EE501B0B-6894-4020-9B17-9CBA6DA08AF5}"/>
              </a:ext>
            </a:extLst>
          </p:cNvPr>
          <p:cNvSpPr txBox="1"/>
          <p:nvPr/>
        </p:nvSpPr>
        <p:spPr>
          <a:xfrm>
            <a:off x="44086" y="3603916"/>
            <a:ext cx="4014730" cy="523220"/>
          </a:xfrm>
          <a:prstGeom prst="rect">
            <a:avLst/>
          </a:prstGeom>
          <a:noFill/>
        </p:spPr>
        <p:txBody>
          <a:bodyPr wrap="square" rtlCol="0">
            <a:spAutoFit/>
          </a:bodyPr>
          <a:lstStyle/>
          <a:p>
            <a:pPr marL="342900" indent="-342900">
              <a:buFont typeface="Wingdings" panose="05000000000000000000" pitchFamily="2" charset="2"/>
              <a:buChar char="n"/>
            </a:pPr>
            <a:r>
              <a:rPr lang="zh-TW" altLang="en-US" sz="2800" dirty="0">
                <a:latin typeface="微軟正黑體" panose="020B0604030504040204" pitchFamily="34" charset="-120"/>
                <a:ea typeface="微軟正黑體" panose="020B0604030504040204" pitchFamily="34" charset="-120"/>
              </a:rPr>
              <a:t>裝置容量及機組設備</a:t>
            </a:r>
          </a:p>
        </p:txBody>
      </p:sp>
      <p:sp>
        <p:nvSpPr>
          <p:cNvPr id="8" name="矩形 7">
            <a:extLst>
              <a:ext uri="{FF2B5EF4-FFF2-40B4-BE49-F238E27FC236}">
                <a16:creationId xmlns:a16="http://schemas.microsoft.com/office/drawing/2014/main" xmlns="" id="{78A04ECD-D17C-4B66-AB4A-1EE0CC49A53C}"/>
              </a:ext>
            </a:extLst>
          </p:cNvPr>
          <p:cNvSpPr/>
          <p:nvPr/>
        </p:nvSpPr>
        <p:spPr>
          <a:xfrm>
            <a:off x="1" y="4044244"/>
            <a:ext cx="3803008" cy="2785378"/>
          </a:xfrm>
          <a:prstGeom prst="rect">
            <a:avLst/>
          </a:prstGeom>
        </p:spPr>
        <p:txBody>
          <a:bodyPr wrap="square">
            <a:spAutoFit/>
          </a:bodyPr>
          <a:lstStyle/>
          <a:p>
            <a:pPr marL="177800" indent="-177800" algn="just">
              <a:lnSpc>
                <a:spcPts val="2100"/>
              </a:lnSpc>
              <a:spcAft>
                <a:spcPts val="0"/>
              </a:spcAft>
              <a:buFont typeface="Wingdings" panose="05000000000000000000" pitchFamily="2" charset="2"/>
              <a:buChar char="Ø"/>
            </a:pPr>
            <a:r>
              <a:rPr lang="zh-TW" altLang="en-US" sz="1400" kern="100" dirty="0">
                <a:latin typeface="Times New Roman" panose="02020603050405020304" pitchFamily="18" charset="0"/>
                <a:ea typeface="微軟正黑體" panose="020B0604030504040204" pitchFamily="34" charset="-120"/>
                <a:cs typeface="Times New Roman" panose="02020603050405020304" pitchFamily="18" charset="0"/>
              </a:rPr>
              <a:t>渠道</a:t>
            </a:r>
            <a:r>
              <a:rPr lang="zh-TW" altLang="zh-TW" sz="1400" kern="100" dirty="0">
                <a:latin typeface="Times New Roman" panose="02020603050405020304" pitchFamily="18" charset="0"/>
                <a:ea typeface="微軟正黑體" panose="020B0604030504040204" pitchFamily="34" charset="-120"/>
                <a:cs typeface="Times New Roman" panose="02020603050405020304" pitchFamily="18" charset="0"/>
              </a:rPr>
              <a:t>進水處渠頂高程</a:t>
            </a:r>
            <a:r>
              <a:rPr lang="en-US" altLang="zh-TW" sz="1400" kern="100" dirty="0">
                <a:latin typeface="Times New Roman" panose="02020603050405020304" pitchFamily="18" charset="0"/>
                <a:ea typeface="微軟正黑體" panose="020B0604030504040204" pitchFamily="34" charset="-120"/>
                <a:cs typeface="Times New Roman" panose="02020603050405020304" pitchFamily="18" charset="0"/>
              </a:rPr>
              <a:t>61.58m</a:t>
            </a:r>
            <a:r>
              <a:rPr lang="zh-TW" altLang="zh-TW" sz="1400" kern="100" dirty="0">
                <a:latin typeface="Times New Roman" panose="02020603050405020304" pitchFamily="18" charset="0"/>
                <a:ea typeface="微軟正黑體" panose="020B0604030504040204" pitchFamily="34" charset="-120"/>
                <a:cs typeface="Times New Roman" panose="02020603050405020304" pitchFamily="18" charset="0"/>
              </a:rPr>
              <a:t>，在芎蕉分水工破堤取水時</a:t>
            </a:r>
            <a:r>
              <a:rPr lang="zh-TW" altLang="en-US" sz="1400" kern="100" dirty="0">
                <a:latin typeface="Times New Roman" panose="02020603050405020304" pitchFamily="18" charset="0"/>
                <a:ea typeface="微軟正黑體" panose="020B0604030504040204" pitchFamily="34" charset="-120"/>
                <a:cs typeface="Times New Roman" panose="02020603050405020304" pitchFamily="18" charset="0"/>
              </a:rPr>
              <a:t>，</a:t>
            </a:r>
            <a:r>
              <a:rPr lang="zh-TW" altLang="zh-TW" sz="1400" kern="100" dirty="0">
                <a:latin typeface="Times New Roman" panose="02020603050405020304" pitchFamily="18" charset="0"/>
                <a:ea typeface="微軟正黑體" panose="020B0604030504040204" pitchFamily="34" charset="-120"/>
                <a:cs typeface="Times New Roman" panose="02020603050405020304" pitchFamily="18" charset="0"/>
              </a:rPr>
              <a:t>考量引水安全</a:t>
            </a:r>
            <a:r>
              <a:rPr lang="zh-TW" altLang="en-US" sz="1400" kern="100" dirty="0">
                <a:latin typeface="Times New Roman" panose="02020603050405020304" pitchFamily="18" charset="0"/>
                <a:ea typeface="微軟正黑體" panose="020B0604030504040204" pitchFamily="34" charset="-120"/>
                <a:cs typeface="Times New Roman" panose="02020603050405020304" pitchFamily="18" charset="0"/>
              </a:rPr>
              <a:t>該</a:t>
            </a:r>
            <a:r>
              <a:rPr lang="zh-TW" altLang="zh-TW" sz="1400" b="1" kern="100" dirty="0">
                <a:solidFill>
                  <a:schemeClr val="accent2">
                    <a:lumMod val="50000"/>
                  </a:schemeClr>
                </a:solidFill>
                <a:latin typeface="Times New Roman" panose="02020603050405020304" pitchFamily="18" charset="0"/>
                <a:ea typeface="微軟正黑體" panose="020B0604030504040204" pitchFamily="34" charset="-120"/>
                <a:cs typeface="Times New Roman" panose="02020603050405020304" pitchFamily="18" charset="0"/>
              </a:rPr>
              <a:t>破堤處水位高不</a:t>
            </a:r>
            <a:r>
              <a:rPr lang="zh-TW" altLang="en-US" sz="1400" b="1" kern="100" dirty="0">
                <a:solidFill>
                  <a:schemeClr val="accent2">
                    <a:lumMod val="50000"/>
                  </a:schemeClr>
                </a:solidFill>
                <a:latin typeface="Times New Roman" panose="02020603050405020304" pitchFamily="18" charset="0"/>
                <a:ea typeface="微軟正黑體" panose="020B0604030504040204" pitchFamily="34" charset="-120"/>
                <a:cs typeface="Times New Roman" panose="02020603050405020304" pitchFamily="18" charset="0"/>
              </a:rPr>
              <a:t>得</a:t>
            </a:r>
            <a:r>
              <a:rPr lang="zh-TW" altLang="zh-TW" sz="1400" b="1" kern="100" dirty="0">
                <a:solidFill>
                  <a:schemeClr val="accent2">
                    <a:lumMod val="50000"/>
                  </a:schemeClr>
                </a:solidFill>
                <a:latin typeface="Times New Roman" panose="02020603050405020304" pitchFamily="18" charset="0"/>
                <a:ea typeface="微軟正黑體" panose="020B0604030504040204" pitchFamily="34" charset="-120"/>
                <a:cs typeface="Times New Roman" panose="02020603050405020304" pitchFamily="18" charset="0"/>
              </a:rPr>
              <a:t>超過</a:t>
            </a:r>
            <a:r>
              <a:rPr lang="en-US" altLang="zh-TW" sz="1400" b="1" kern="100" dirty="0">
                <a:solidFill>
                  <a:schemeClr val="accent2">
                    <a:lumMod val="50000"/>
                  </a:schemeClr>
                </a:solidFill>
                <a:latin typeface="Times New Roman" panose="02020603050405020304" pitchFamily="18" charset="0"/>
                <a:ea typeface="微軟正黑體" panose="020B0604030504040204" pitchFamily="34" charset="-120"/>
                <a:cs typeface="Times New Roman" panose="02020603050405020304" pitchFamily="18" charset="0"/>
              </a:rPr>
              <a:t>61.58m</a:t>
            </a:r>
            <a:r>
              <a:rPr lang="zh-TW" altLang="zh-TW" sz="1400" kern="100" dirty="0">
                <a:latin typeface="Times New Roman" panose="02020603050405020304" pitchFamily="18" charset="0"/>
                <a:ea typeface="微軟正黑體" panose="020B0604030504040204" pitchFamily="34" charset="-120"/>
                <a:cs typeface="Times New Roman" panose="02020603050405020304" pitchFamily="18" charset="0"/>
              </a:rPr>
              <a:t>，將</a:t>
            </a:r>
            <a:r>
              <a:rPr lang="zh-TW" altLang="en-US" sz="1400" kern="100" dirty="0">
                <a:latin typeface="Times New Roman" panose="02020603050405020304" pitchFamily="18" charset="0"/>
                <a:ea typeface="微軟正黑體" panose="020B0604030504040204" pitchFamily="34" charset="-120"/>
                <a:cs typeface="Times New Roman" panose="02020603050405020304" pitchFamily="18" charset="0"/>
              </a:rPr>
              <a:t>其</a:t>
            </a:r>
            <a:r>
              <a:rPr lang="zh-TW" altLang="zh-TW" sz="1400" kern="100" dirty="0">
                <a:latin typeface="Times New Roman" panose="02020603050405020304" pitchFamily="18" charset="0"/>
                <a:ea typeface="微軟正黑體" panose="020B0604030504040204" pitchFamily="34" charset="-120"/>
                <a:cs typeface="Times New Roman" panose="02020603050405020304" pitchFamily="18" charset="0"/>
              </a:rPr>
              <a:t>為</a:t>
            </a:r>
            <a:r>
              <a:rPr lang="zh-TW" altLang="zh-TW" sz="1400" b="1" kern="100" dirty="0">
                <a:solidFill>
                  <a:schemeClr val="accent2">
                    <a:lumMod val="50000"/>
                  </a:schemeClr>
                </a:solidFill>
                <a:latin typeface="Times New Roman" panose="02020603050405020304" pitchFamily="18" charset="0"/>
                <a:ea typeface="微軟正黑體" panose="020B0604030504040204" pitchFamily="34" charset="-120"/>
                <a:cs typeface="Times New Roman" panose="02020603050405020304" pitchFamily="18" charset="0"/>
              </a:rPr>
              <a:t>引水處設計水位</a:t>
            </a:r>
            <a:r>
              <a:rPr lang="zh-TW" altLang="en-US" sz="1400" kern="100" dirty="0">
                <a:latin typeface="Times New Roman" panose="02020603050405020304" pitchFamily="18" charset="0"/>
                <a:ea typeface="微軟正黑體" panose="020B0604030504040204" pitchFamily="34" charset="-120"/>
                <a:cs typeface="Times New Roman" panose="02020603050405020304" pitchFamily="18" charset="0"/>
              </a:rPr>
              <a:t>。</a:t>
            </a:r>
            <a:endParaRPr lang="en-US" altLang="zh-TW" sz="1400" kern="100" dirty="0">
              <a:latin typeface="Times New Roman" panose="02020603050405020304" pitchFamily="18" charset="0"/>
              <a:ea typeface="微軟正黑體" panose="020B0604030504040204" pitchFamily="34" charset="-120"/>
              <a:cs typeface="Times New Roman" panose="02020603050405020304" pitchFamily="18" charset="0"/>
            </a:endParaRPr>
          </a:p>
          <a:p>
            <a:pPr marL="177800" indent="-177800" algn="just">
              <a:lnSpc>
                <a:spcPts val="2100"/>
              </a:lnSpc>
              <a:spcAft>
                <a:spcPts val="0"/>
              </a:spcAft>
              <a:buFont typeface="Wingdings" panose="05000000000000000000" pitchFamily="2" charset="2"/>
              <a:buChar char="Ø"/>
            </a:pPr>
            <a:r>
              <a:rPr lang="zh-TW" altLang="zh-TW" sz="1400" kern="100" dirty="0">
                <a:latin typeface="Times New Roman" panose="02020603050405020304" pitchFamily="18" charset="0"/>
                <a:ea typeface="微軟正黑體" panose="020B0604030504040204" pitchFamily="34" charset="-120"/>
                <a:cs typeface="Times New Roman" panose="02020603050405020304" pitchFamily="18" charset="0"/>
              </a:rPr>
              <a:t>第</a:t>
            </a:r>
            <a:r>
              <a:rPr lang="en-US" altLang="zh-TW" sz="1400" b="1" kern="100" dirty="0">
                <a:solidFill>
                  <a:schemeClr val="accent2">
                    <a:lumMod val="50000"/>
                  </a:schemeClr>
                </a:solidFill>
                <a:latin typeface="Times New Roman" panose="02020603050405020304" pitchFamily="18" charset="0"/>
                <a:ea typeface="微軟正黑體" panose="020B0604030504040204" pitchFamily="34" charset="-120"/>
                <a:cs typeface="Times New Roman" panose="02020603050405020304" pitchFamily="18" charset="0"/>
              </a:rPr>
              <a:t>3</a:t>
            </a:r>
            <a:r>
              <a:rPr lang="zh-TW" altLang="zh-TW" sz="1400" b="1" kern="100" dirty="0">
                <a:solidFill>
                  <a:schemeClr val="accent2">
                    <a:lumMod val="50000"/>
                  </a:schemeClr>
                </a:solidFill>
                <a:latin typeface="Times New Roman" panose="02020603050405020304" pitchFamily="18" charset="0"/>
                <a:ea typeface="微軟正黑體" panose="020B0604030504040204" pitchFamily="34" charset="-120"/>
                <a:cs typeface="Times New Roman" panose="02020603050405020304" pitchFamily="18" charset="0"/>
              </a:rPr>
              <a:t>號跌水工尾水處</a:t>
            </a:r>
            <a:r>
              <a:rPr lang="zh-TW" altLang="zh-TW" sz="1400" kern="100" dirty="0">
                <a:latin typeface="Times New Roman" panose="02020603050405020304" pitchFamily="18" charset="0"/>
                <a:ea typeface="微軟正黑體" panose="020B0604030504040204" pitchFamily="34" charset="-120"/>
                <a:cs typeface="Times New Roman" panose="02020603050405020304" pitchFamily="18" charset="0"/>
              </a:rPr>
              <a:t>渠頂高程</a:t>
            </a:r>
            <a:r>
              <a:rPr lang="en-US" altLang="zh-TW" sz="1400" kern="100" dirty="0">
                <a:latin typeface="Times New Roman" panose="02020603050405020304" pitchFamily="18" charset="0"/>
                <a:ea typeface="微軟正黑體" panose="020B0604030504040204" pitchFamily="34" charset="-120"/>
                <a:cs typeface="Times New Roman" panose="02020603050405020304" pitchFamily="18" charset="0"/>
              </a:rPr>
              <a:t>57.54m</a:t>
            </a:r>
            <a:r>
              <a:rPr lang="zh-TW" altLang="zh-TW" sz="1400" kern="100" dirty="0">
                <a:latin typeface="Times New Roman" panose="02020603050405020304" pitchFamily="18" charset="0"/>
                <a:ea typeface="微軟正黑體" panose="020B0604030504040204" pitchFamily="34" charset="-120"/>
                <a:cs typeface="Times New Roman" panose="02020603050405020304" pitchFamily="18" charset="0"/>
              </a:rPr>
              <a:t>，以</a:t>
            </a:r>
            <a:r>
              <a:rPr lang="zh-TW" altLang="en-US" sz="1400" kern="100" dirty="0">
                <a:latin typeface="Times New Roman" panose="02020603050405020304" pitchFamily="18" charset="0"/>
                <a:ea typeface="微軟正黑體" panose="020B0604030504040204" pitchFamily="34" charset="-120"/>
                <a:cs typeface="Times New Roman" panose="02020603050405020304" pitchFamily="18" charset="0"/>
              </a:rPr>
              <a:t>美國陸軍工程師團水文工程中心開發之河川分析系統軟體</a:t>
            </a:r>
            <a:r>
              <a:rPr lang="en-US" altLang="zh-TW" sz="1400" kern="100" dirty="0">
                <a:latin typeface="Times New Roman" panose="02020603050405020304" pitchFamily="18" charset="0"/>
                <a:ea typeface="微軟正黑體" panose="020B0604030504040204" pitchFamily="34" charset="-120"/>
                <a:cs typeface="Times New Roman" panose="02020603050405020304" pitchFamily="18" charset="0"/>
              </a:rPr>
              <a:t>HEC-RAS</a:t>
            </a:r>
            <a:r>
              <a:rPr lang="zh-TW" altLang="en-US" sz="1400" kern="100" dirty="0">
                <a:latin typeface="Times New Roman" panose="02020603050405020304" pitchFamily="18" charset="0"/>
                <a:ea typeface="微軟正黑體" panose="020B0604030504040204" pitchFamily="34" charset="-120"/>
                <a:cs typeface="Times New Roman" panose="02020603050405020304" pitchFamily="18" charset="0"/>
              </a:rPr>
              <a:t>分析當</a:t>
            </a:r>
            <a:r>
              <a:rPr lang="en-US" altLang="zh-TW" sz="1400" kern="100" dirty="0">
                <a:latin typeface="Times New Roman" panose="02020603050405020304" pitchFamily="18" charset="0"/>
                <a:ea typeface="微軟正黑體" panose="020B0604030504040204" pitchFamily="34" charset="-120"/>
                <a:cs typeface="Times New Roman" panose="02020603050405020304" pitchFamily="18" charset="0"/>
              </a:rPr>
              <a:t>Q</a:t>
            </a:r>
            <a:r>
              <a:rPr lang="en-US" altLang="zh-TW" sz="1400" kern="100" baseline="-25000" dirty="0">
                <a:latin typeface="Times New Roman" panose="02020603050405020304" pitchFamily="18" charset="0"/>
                <a:ea typeface="微軟正黑體" panose="020B0604030504040204" pitchFamily="34" charset="-120"/>
                <a:cs typeface="Times New Roman" panose="02020603050405020304" pitchFamily="18" charset="0"/>
              </a:rPr>
              <a:t>75</a:t>
            </a:r>
            <a:r>
              <a:rPr lang="zh-TW" altLang="en-US" sz="1400" kern="100" dirty="0">
                <a:latin typeface="Times New Roman" panose="02020603050405020304" pitchFamily="18" charset="0"/>
                <a:ea typeface="微軟正黑體" panose="020B0604030504040204" pitchFamily="34" charset="-120"/>
                <a:cs typeface="Times New Roman" panose="02020603050405020304" pitchFamily="18" charset="0"/>
              </a:rPr>
              <a:t>的尾水處</a:t>
            </a:r>
            <a:r>
              <a:rPr lang="zh-TW" altLang="zh-TW" sz="1400" b="1" kern="100" dirty="0">
                <a:solidFill>
                  <a:schemeClr val="accent2">
                    <a:lumMod val="50000"/>
                  </a:schemeClr>
                </a:solidFill>
                <a:latin typeface="Times New Roman" panose="02020603050405020304" pitchFamily="18" charset="0"/>
                <a:ea typeface="微軟正黑體" panose="020B0604030504040204" pitchFamily="34" charset="-120"/>
                <a:cs typeface="Times New Roman" panose="02020603050405020304" pitchFamily="18" charset="0"/>
              </a:rPr>
              <a:t>水位高約</a:t>
            </a:r>
            <a:r>
              <a:rPr lang="en-US" altLang="zh-TW" sz="1400" b="1" kern="100" dirty="0">
                <a:solidFill>
                  <a:schemeClr val="accent2">
                    <a:lumMod val="50000"/>
                  </a:schemeClr>
                </a:solidFill>
                <a:latin typeface="Times New Roman" panose="02020603050405020304" pitchFamily="18" charset="0"/>
                <a:ea typeface="微軟正黑體" panose="020B0604030504040204" pitchFamily="34" charset="-120"/>
                <a:cs typeface="Times New Roman" panose="02020603050405020304" pitchFamily="18" charset="0"/>
              </a:rPr>
              <a:t>55.58m</a:t>
            </a:r>
            <a:r>
              <a:rPr lang="zh-TW" altLang="zh-TW" sz="1400" kern="100" dirty="0">
                <a:latin typeface="Times New Roman" panose="02020603050405020304" pitchFamily="18" charset="0"/>
                <a:ea typeface="微軟正黑體" panose="020B0604030504040204" pitchFamily="34" charset="-120"/>
                <a:cs typeface="Times New Roman" panose="02020603050405020304" pitchFamily="18" charset="0"/>
              </a:rPr>
              <a:t>，上下游之水位差為</a:t>
            </a:r>
            <a:r>
              <a:rPr lang="en-US" altLang="zh-TW" sz="1400" kern="100" dirty="0">
                <a:latin typeface="Times New Roman" panose="02020603050405020304" pitchFamily="18" charset="0"/>
                <a:ea typeface="微軟正黑體" panose="020B0604030504040204" pitchFamily="34" charset="-120"/>
                <a:cs typeface="Times New Roman" panose="02020603050405020304" pitchFamily="18" charset="0"/>
              </a:rPr>
              <a:t>6.0m</a:t>
            </a:r>
            <a:r>
              <a:rPr lang="zh-TW" altLang="en-US" sz="1400" kern="100" dirty="0">
                <a:latin typeface="Times New Roman" panose="02020603050405020304" pitchFamily="18" charset="0"/>
                <a:ea typeface="微軟正黑體" panose="020B0604030504040204" pitchFamily="34" charset="-120"/>
                <a:cs typeface="Times New Roman" panose="02020603050405020304" pitchFamily="18" charset="0"/>
              </a:rPr>
              <a:t>。</a:t>
            </a:r>
            <a:endParaRPr lang="en-US" altLang="zh-TW" sz="1400" kern="100" dirty="0">
              <a:latin typeface="Times New Roman" panose="02020603050405020304" pitchFamily="18" charset="0"/>
              <a:ea typeface="微軟正黑體" panose="020B0604030504040204" pitchFamily="34" charset="-120"/>
              <a:cs typeface="Times New Roman" panose="02020603050405020304" pitchFamily="18" charset="0"/>
            </a:endParaRPr>
          </a:p>
          <a:p>
            <a:pPr marL="177800" indent="-177800" algn="just">
              <a:lnSpc>
                <a:spcPts val="2100"/>
              </a:lnSpc>
              <a:spcAft>
                <a:spcPts val="0"/>
              </a:spcAft>
              <a:buFont typeface="Wingdings" panose="05000000000000000000" pitchFamily="2" charset="2"/>
              <a:buChar char="Ø"/>
            </a:pPr>
            <a:r>
              <a:rPr lang="zh-TW" altLang="zh-TW" sz="1400" kern="100" dirty="0">
                <a:latin typeface="Times New Roman" panose="02020603050405020304" pitchFamily="18" charset="0"/>
                <a:ea typeface="微軟正黑體" panose="020B0604030504040204" pitchFamily="34" charset="-120"/>
                <a:cs typeface="Times New Roman" panose="02020603050405020304" pitchFamily="18" charset="0"/>
              </a:rPr>
              <a:t>考量</a:t>
            </a:r>
            <a:r>
              <a:rPr lang="zh-TW" altLang="en-US" sz="1400" kern="100" dirty="0">
                <a:latin typeface="Times New Roman" panose="02020603050405020304" pitchFamily="18" charset="0"/>
                <a:ea typeface="微軟正黑體" panose="020B0604030504040204" pitchFamily="34" charset="-120"/>
                <a:cs typeface="Times New Roman" panose="02020603050405020304" pitchFamily="18" charset="0"/>
              </a:rPr>
              <a:t>引水口、引水管</a:t>
            </a:r>
            <a:r>
              <a:rPr lang="en-US" altLang="zh-TW" sz="1400" kern="100" dirty="0">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1400" kern="100" dirty="0">
                <a:latin typeface="Times New Roman" panose="02020603050405020304" pitchFamily="18" charset="0"/>
                <a:ea typeface="微軟正黑體" panose="020B0604030504040204" pitchFamily="34" charset="-120"/>
                <a:cs typeface="Times New Roman" panose="02020603050405020304" pitchFamily="18" charset="0"/>
              </a:rPr>
              <a:t>方形及圓形</a:t>
            </a:r>
            <a:r>
              <a:rPr lang="en-US" altLang="zh-TW" sz="1400" kern="100" dirty="0">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1400" kern="100" dirty="0">
                <a:latin typeface="Times New Roman" panose="02020603050405020304" pitchFamily="18" charset="0"/>
                <a:ea typeface="微軟正黑體" panose="020B0604030504040204" pitchFamily="34" charset="-120"/>
                <a:cs typeface="Times New Roman" panose="02020603050405020304" pitchFamily="18" charset="0"/>
              </a:rPr>
              <a:t>、水輪機擴散損失</a:t>
            </a:r>
            <a:r>
              <a:rPr lang="zh-TW" altLang="zh-TW" sz="1400" kern="100" dirty="0">
                <a:latin typeface="Times New Roman" panose="02020603050405020304" pitchFamily="18" charset="0"/>
                <a:ea typeface="微軟正黑體" panose="020B0604030504040204" pitchFamily="34" charset="-120"/>
                <a:cs typeface="Times New Roman" panose="02020603050405020304" pitchFamily="18" charset="0"/>
              </a:rPr>
              <a:t>與動能損失及矩形尾水管損失，</a:t>
            </a:r>
            <a:r>
              <a:rPr lang="zh-TW" altLang="en-US" sz="1400" kern="100" dirty="0">
                <a:latin typeface="Times New Roman" panose="02020603050405020304" pitchFamily="18" charset="0"/>
                <a:ea typeface="微軟正黑體" panose="020B0604030504040204" pitchFamily="34" charset="-120"/>
                <a:cs typeface="Times New Roman" panose="02020603050405020304" pitchFamily="18" charset="0"/>
              </a:rPr>
              <a:t>總計</a:t>
            </a:r>
            <a:r>
              <a:rPr lang="zh-TW" altLang="zh-TW" sz="1400" kern="100" dirty="0">
                <a:latin typeface="Times New Roman" panose="02020603050405020304" pitchFamily="18" charset="0"/>
                <a:ea typeface="微軟正黑體" panose="020B0604030504040204" pitchFamily="34" charset="-120"/>
                <a:cs typeface="Times New Roman" panose="02020603050405020304" pitchFamily="18" charset="0"/>
              </a:rPr>
              <a:t>水頭損失為</a:t>
            </a:r>
            <a:r>
              <a:rPr lang="en-US" altLang="zh-TW" sz="1400" kern="100" dirty="0">
                <a:latin typeface="Times New Roman" panose="02020603050405020304" pitchFamily="18" charset="0"/>
                <a:ea typeface="微軟正黑體" panose="020B0604030504040204" pitchFamily="34" charset="-120"/>
                <a:cs typeface="Times New Roman" panose="02020603050405020304" pitchFamily="18" charset="0"/>
              </a:rPr>
              <a:t>0.8m</a:t>
            </a:r>
            <a:r>
              <a:rPr lang="zh-TW" altLang="zh-TW" sz="1400" kern="100" dirty="0">
                <a:latin typeface="Times New Roman" panose="02020603050405020304" pitchFamily="18" charset="0"/>
                <a:ea typeface="微軟正黑體" panose="020B0604030504040204" pitchFamily="34" charset="-120"/>
                <a:cs typeface="Times New Roman" panose="02020603050405020304" pitchFamily="18" charset="0"/>
              </a:rPr>
              <a:t>，</a:t>
            </a:r>
            <a:r>
              <a:rPr lang="zh-TW" altLang="zh-TW" sz="1400" b="1" kern="100" dirty="0">
                <a:solidFill>
                  <a:schemeClr val="accent2">
                    <a:lumMod val="50000"/>
                  </a:schemeClr>
                </a:solidFill>
                <a:latin typeface="Times New Roman" panose="02020603050405020304" pitchFamily="18" charset="0"/>
                <a:ea typeface="微軟正黑體" panose="020B0604030504040204" pitchFamily="34" charset="-120"/>
                <a:cs typeface="Times New Roman" panose="02020603050405020304" pitchFamily="18" charset="0"/>
              </a:rPr>
              <a:t>有效淨水頭約為</a:t>
            </a:r>
            <a:r>
              <a:rPr lang="en-US" altLang="zh-TW" sz="1400" b="1" kern="100" dirty="0">
                <a:solidFill>
                  <a:schemeClr val="accent2">
                    <a:lumMod val="50000"/>
                  </a:schemeClr>
                </a:solidFill>
                <a:latin typeface="Times New Roman" panose="02020603050405020304" pitchFamily="18" charset="0"/>
                <a:ea typeface="微軟正黑體" panose="020B0604030504040204" pitchFamily="34" charset="-120"/>
                <a:cs typeface="Times New Roman" panose="02020603050405020304" pitchFamily="18" charset="0"/>
              </a:rPr>
              <a:t>5.2m</a:t>
            </a:r>
            <a:r>
              <a:rPr lang="zh-TW" altLang="zh-TW" sz="1400" kern="100" dirty="0">
                <a:latin typeface="Times New Roman" panose="02020603050405020304" pitchFamily="18" charset="0"/>
                <a:ea typeface="微軟正黑體" panose="020B0604030504040204" pitchFamily="34" charset="-120"/>
                <a:cs typeface="Times New Roman" panose="02020603050405020304" pitchFamily="18" charset="0"/>
              </a:rPr>
              <a:t>。</a:t>
            </a:r>
          </a:p>
        </p:txBody>
      </p:sp>
      <p:graphicFrame>
        <p:nvGraphicFramePr>
          <p:cNvPr id="10" name="表格 9">
            <a:extLst>
              <a:ext uri="{FF2B5EF4-FFF2-40B4-BE49-F238E27FC236}">
                <a16:creationId xmlns:a16="http://schemas.microsoft.com/office/drawing/2014/main" xmlns="" id="{F526875B-9BAE-4EA0-BE75-A27828F6BB6B}"/>
              </a:ext>
            </a:extLst>
          </p:cNvPr>
          <p:cNvGraphicFramePr>
            <a:graphicFrameLocks noGrp="1"/>
          </p:cNvGraphicFramePr>
          <p:nvPr>
            <p:extLst>
              <p:ext uri="{D42A27DB-BD31-4B8C-83A1-F6EECF244321}">
                <p14:modId xmlns:p14="http://schemas.microsoft.com/office/powerpoint/2010/main" val="2891406415"/>
              </p:ext>
            </p:extLst>
          </p:nvPr>
        </p:nvGraphicFramePr>
        <p:xfrm>
          <a:off x="3847094" y="3559249"/>
          <a:ext cx="5227708" cy="1187511"/>
        </p:xfrm>
        <a:graphic>
          <a:graphicData uri="http://schemas.openxmlformats.org/drawingml/2006/table">
            <a:tbl>
              <a:tblPr firstRow="1" bandRow="1">
                <a:tableStyleId>{00A15C55-8517-42AA-B614-E9B94910E393}</a:tableStyleId>
              </a:tblPr>
              <a:tblGrid>
                <a:gridCol w="575616">
                  <a:extLst>
                    <a:ext uri="{9D8B030D-6E8A-4147-A177-3AD203B41FA5}">
                      <a16:colId xmlns:a16="http://schemas.microsoft.com/office/drawing/2014/main" xmlns="" val="1382987307"/>
                    </a:ext>
                  </a:extLst>
                </a:gridCol>
                <a:gridCol w="989045">
                  <a:extLst>
                    <a:ext uri="{9D8B030D-6E8A-4147-A177-3AD203B41FA5}">
                      <a16:colId xmlns:a16="http://schemas.microsoft.com/office/drawing/2014/main" xmlns="" val="3760598465"/>
                    </a:ext>
                  </a:extLst>
                </a:gridCol>
                <a:gridCol w="642757">
                  <a:extLst>
                    <a:ext uri="{9D8B030D-6E8A-4147-A177-3AD203B41FA5}">
                      <a16:colId xmlns:a16="http://schemas.microsoft.com/office/drawing/2014/main" xmlns="" val="984517673"/>
                    </a:ext>
                  </a:extLst>
                </a:gridCol>
                <a:gridCol w="670608">
                  <a:extLst>
                    <a:ext uri="{9D8B030D-6E8A-4147-A177-3AD203B41FA5}">
                      <a16:colId xmlns:a16="http://schemas.microsoft.com/office/drawing/2014/main" xmlns="" val="4190152122"/>
                    </a:ext>
                  </a:extLst>
                </a:gridCol>
                <a:gridCol w="754900">
                  <a:extLst>
                    <a:ext uri="{9D8B030D-6E8A-4147-A177-3AD203B41FA5}">
                      <a16:colId xmlns:a16="http://schemas.microsoft.com/office/drawing/2014/main" xmlns="" val="3782329758"/>
                    </a:ext>
                  </a:extLst>
                </a:gridCol>
                <a:gridCol w="764993">
                  <a:extLst>
                    <a:ext uri="{9D8B030D-6E8A-4147-A177-3AD203B41FA5}">
                      <a16:colId xmlns:a16="http://schemas.microsoft.com/office/drawing/2014/main" xmlns="" val="2961947087"/>
                    </a:ext>
                  </a:extLst>
                </a:gridCol>
                <a:gridCol w="829789">
                  <a:extLst>
                    <a:ext uri="{9D8B030D-6E8A-4147-A177-3AD203B41FA5}">
                      <a16:colId xmlns:a16="http://schemas.microsoft.com/office/drawing/2014/main" xmlns="" val="2213699908"/>
                    </a:ext>
                  </a:extLst>
                </a:gridCol>
              </a:tblGrid>
              <a:tr h="411966">
                <a:tc>
                  <a:txBody>
                    <a:bodyPr/>
                    <a:lstStyle/>
                    <a:p>
                      <a:pPr algn="ctr">
                        <a:spcAft>
                          <a:spcPts val="0"/>
                        </a:spcAft>
                      </a:pPr>
                      <a:r>
                        <a:rPr lang="zh-TW" sz="1100" kern="100" dirty="0">
                          <a:effectLst>
                            <a:outerShdw blurRad="38100" dist="38100" dir="2700000" algn="tl">
                              <a:srgbClr val="000000">
                                <a:alpha val="43137"/>
                              </a:srgbClr>
                            </a:outerShdw>
                          </a:effectLst>
                          <a:latin typeface="Times New Roman" panose="02020603050405020304" pitchFamily="18" charset="0"/>
                          <a:ea typeface="微軟正黑體" panose="020B0604030504040204" pitchFamily="34" charset="-120"/>
                          <a:cs typeface="Times New Roman" panose="02020603050405020304" pitchFamily="18" charset="0"/>
                        </a:rPr>
                        <a:t>轉輪</a:t>
                      </a:r>
                      <a:endParaRPr lang="en-US" altLang="zh-TW" sz="1100" kern="100" dirty="0">
                        <a:effectLst>
                          <a:outerShdw blurRad="38100" dist="38100" dir="2700000" algn="tl">
                            <a:srgbClr val="000000">
                              <a:alpha val="43137"/>
                            </a:srgbClr>
                          </a:outerShdw>
                        </a:effectLst>
                        <a:latin typeface="Times New Roman" panose="02020603050405020304" pitchFamily="18" charset="0"/>
                        <a:ea typeface="微軟正黑體" panose="020B0604030504040204" pitchFamily="34" charset="-120"/>
                        <a:cs typeface="Times New Roman" panose="02020603050405020304" pitchFamily="18" charset="0"/>
                      </a:endParaRPr>
                    </a:p>
                    <a:p>
                      <a:pPr algn="ctr">
                        <a:spcAft>
                          <a:spcPts val="0"/>
                        </a:spcAft>
                      </a:pPr>
                      <a:r>
                        <a:rPr lang="zh-TW" sz="1100" kern="100" dirty="0">
                          <a:effectLst>
                            <a:outerShdw blurRad="38100" dist="38100" dir="2700000" algn="tl">
                              <a:srgbClr val="000000">
                                <a:alpha val="43137"/>
                              </a:srgbClr>
                            </a:outerShdw>
                          </a:effectLst>
                          <a:latin typeface="Times New Roman" panose="02020603050405020304" pitchFamily="18" charset="0"/>
                          <a:ea typeface="微軟正黑體" panose="020B0604030504040204" pitchFamily="34" charset="-120"/>
                          <a:cs typeface="Times New Roman" panose="02020603050405020304" pitchFamily="18" charset="0"/>
                        </a:rPr>
                        <a:t>直徑</a:t>
                      </a:r>
                    </a:p>
                    <a:p>
                      <a:pPr algn="ctr">
                        <a:spcAft>
                          <a:spcPts val="0"/>
                        </a:spcAft>
                      </a:pPr>
                      <a:r>
                        <a:rPr lang="en-US" sz="1100" kern="100" dirty="0">
                          <a:effectLst>
                            <a:outerShdw blurRad="38100" dist="38100" dir="2700000" algn="tl">
                              <a:srgbClr val="000000">
                                <a:alpha val="43137"/>
                              </a:srgbClr>
                            </a:outerShdw>
                          </a:effectLst>
                          <a:latin typeface="Times New Roman" panose="02020603050405020304" pitchFamily="18" charset="0"/>
                          <a:ea typeface="微軟正黑體" panose="020B0604030504040204" pitchFamily="34" charset="-120"/>
                          <a:cs typeface="Times New Roman" panose="02020603050405020304" pitchFamily="18" charset="0"/>
                        </a:rPr>
                        <a:t>(m)</a:t>
                      </a:r>
                      <a:endParaRPr lang="zh-TW" sz="1100" kern="100" dirty="0">
                        <a:effectLst>
                          <a:outerShdw blurRad="38100" dist="38100" dir="2700000" algn="tl">
                            <a:srgbClr val="000000">
                              <a:alpha val="43137"/>
                            </a:srgbClr>
                          </a:outerShdw>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8580" marR="68580" marT="0" marB="0" anchor="ctr">
                    <a:solidFill>
                      <a:srgbClr val="D09E00"/>
                    </a:solidFill>
                  </a:tcPr>
                </a:tc>
                <a:tc>
                  <a:txBody>
                    <a:bodyPr/>
                    <a:lstStyle/>
                    <a:p>
                      <a:pPr algn="ctr">
                        <a:spcAft>
                          <a:spcPts val="0"/>
                        </a:spcAft>
                      </a:pPr>
                      <a:r>
                        <a:rPr lang="zh-TW" sz="1100" kern="0" dirty="0">
                          <a:effectLst>
                            <a:outerShdw blurRad="38100" dist="38100" dir="2700000" algn="tl">
                              <a:srgbClr val="000000">
                                <a:alpha val="43137"/>
                              </a:srgbClr>
                            </a:outerShdw>
                          </a:effectLst>
                          <a:latin typeface="Times New Roman" panose="02020603050405020304" pitchFamily="18" charset="0"/>
                          <a:ea typeface="微軟正黑體" panose="020B0604030504040204" pitchFamily="34" charset="-120"/>
                          <a:cs typeface="Times New Roman" panose="02020603050405020304" pitchFamily="18" charset="0"/>
                        </a:rPr>
                        <a:t>轉輪葉片角度</a:t>
                      </a:r>
                      <a:endParaRPr lang="zh-TW" sz="1100" kern="100" dirty="0">
                        <a:effectLst>
                          <a:outerShdw blurRad="38100" dist="38100" dir="2700000" algn="tl">
                            <a:srgbClr val="000000">
                              <a:alpha val="43137"/>
                            </a:srgbClr>
                          </a:outerShdw>
                        </a:effectLst>
                        <a:latin typeface="Times New Roman" panose="02020603050405020304" pitchFamily="18" charset="0"/>
                        <a:ea typeface="微軟正黑體" panose="020B0604030504040204" pitchFamily="34" charset="-120"/>
                        <a:cs typeface="Times New Roman" panose="02020603050405020304" pitchFamily="18" charset="0"/>
                      </a:endParaRPr>
                    </a:p>
                    <a:p>
                      <a:pPr algn="ctr">
                        <a:spcAft>
                          <a:spcPts val="0"/>
                        </a:spcAft>
                      </a:pPr>
                      <a:r>
                        <a:rPr lang="en-US" sz="1100" kern="100" dirty="0">
                          <a:effectLst>
                            <a:outerShdw blurRad="38100" dist="38100" dir="2700000" algn="tl">
                              <a:srgbClr val="000000">
                                <a:alpha val="43137"/>
                              </a:srgbClr>
                            </a:outerShdw>
                          </a:effectLst>
                          <a:latin typeface="Times New Roman" panose="02020603050405020304" pitchFamily="18" charset="0"/>
                          <a:ea typeface="微軟正黑體" panose="020B0604030504040204" pitchFamily="34" charset="-120"/>
                          <a:cs typeface="Times New Roman" panose="02020603050405020304" pitchFamily="18" charset="0"/>
                        </a:rPr>
                        <a:t>(degree)</a:t>
                      </a:r>
                      <a:endParaRPr lang="zh-TW" sz="1100" kern="100" dirty="0">
                        <a:effectLst>
                          <a:outerShdw blurRad="38100" dist="38100" dir="2700000" algn="tl">
                            <a:srgbClr val="000000">
                              <a:alpha val="43137"/>
                            </a:srgbClr>
                          </a:outerShdw>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8580" marR="68580" marT="0" marB="0" anchor="ctr">
                    <a:solidFill>
                      <a:srgbClr val="D09E00"/>
                    </a:solidFill>
                  </a:tcPr>
                </a:tc>
                <a:tc>
                  <a:txBody>
                    <a:bodyPr/>
                    <a:lstStyle/>
                    <a:p>
                      <a:pPr algn="ctr">
                        <a:spcAft>
                          <a:spcPts val="0"/>
                        </a:spcAft>
                      </a:pPr>
                      <a:r>
                        <a:rPr lang="zh-TW" sz="1100" kern="100" dirty="0">
                          <a:effectLst>
                            <a:outerShdw blurRad="38100" dist="38100" dir="2700000" algn="tl">
                              <a:srgbClr val="000000">
                                <a:alpha val="43137"/>
                              </a:srgbClr>
                            </a:outerShdw>
                          </a:effectLst>
                          <a:latin typeface="Times New Roman" panose="02020603050405020304" pitchFamily="18" charset="0"/>
                          <a:ea typeface="微軟正黑體" panose="020B0604030504040204" pitchFamily="34" charset="-120"/>
                          <a:cs typeface="Times New Roman" panose="02020603050405020304" pitchFamily="18" charset="0"/>
                        </a:rPr>
                        <a:t>轉速</a:t>
                      </a:r>
                    </a:p>
                    <a:p>
                      <a:pPr algn="ctr">
                        <a:spcAft>
                          <a:spcPts val="0"/>
                        </a:spcAft>
                      </a:pPr>
                      <a:r>
                        <a:rPr lang="en-US" sz="1100" kern="100" dirty="0">
                          <a:effectLst>
                            <a:outerShdw blurRad="38100" dist="38100" dir="2700000" algn="tl">
                              <a:srgbClr val="000000">
                                <a:alpha val="43137"/>
                              </a:srgbClr>
                            </a:outerShdw>
                          </a:effectLst>
                          <a:latin typeface="Times New Roman" panose="02020603050405020304" pitchFamily="18" charset="0"/>
                          <a:ea typeface="微軟正黑體" panose="020B0604030504040204" pitchFamily="34" charset="-120"/>
                          <a:cs typeface="Times New Roman" panose="02020603050405020304" pitchFamily="18" charset="0"/>
                        </a:rPr>
                        <a:t>(rpm)</a:t>
                      </a:r>
                      <a:endParaRPr lang="zh-TW" sz="1100" kern="100" dirty="0">
                        <a:effectLst>
                          <a:outerShdw blurRad="38100" dist="38100" dir="2700000" algn="tl">
                            <a:srgbClr val="000000">
                              <a:alpha val="43137"/>
                            </a:srgbClr>
                          </a:outerShdw>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8580" marR="68580" marT="0" marB="0" anchor="ctr">
                    <a:solidFill>
                      <a:srgbClr val="D09E00"/>
                    </a:solidFill>
                  </a:tcPr>
                </a:tc>
                <a:tc>
                  <a:txBody>
                    <a:bodyPr/>
                    <a:lstStyle/>
                    <a:p>
                      <a:pPr algn="ctr">
                        <a:spcAft>
                          <a:spcPts val="0"/>
                        </a:spcAft>
                      </a:pPr>
                      <a:r>
                        <a:rPr lang="zh-TW" sz="1100" kern="100" dirty="0">
                          <a:effectLst>
                            <a:outerShdw blurRad="38100" dist="38100" dir="2700000" algn="tl">
                              <a:srgbClr val="000000">
                                <a:alpha val="43137"/>
                              </a:srgbClr>
                            </a:outerShdw>
                          </a:effectLst>
                          <a:latin typeface="Times New Roman" panose="02020603050405020304" pitchFamily="18" charset="0"/>
                          <a:ea typeface="微軟正黑體" panose="020B0604030504040204" pitchFamily="34" charset="-120"/>
                          <a:cs typeface="Times New Roman" panose="02020603050405020304" pitchFamily="18" charset="0"/>
                        </a:rPr>
                        <a:t>流量</a:t>
                      </a:r>
                    </a:p>
                    <a:p>
                      <a:pPr algn="ctr">
                        <a:spcAft>
                          <a:spcPts val="0"/>
                        </a:spcAft>
                      </a:pPr>
                      <a:r>
                        <a:rPr lang="en-US" sz="1100" kern="100" dirty="0">
                          <a:effectLst>
                            <a:outerShdw blurRad="38100" dist="38100" dir="2700000" algn="tl">
                              <a:srgbClr val="000000">
                                <a:alpha val="43137"/>
                              </a:srgbClr>
                            </a:outerShdw>
                          </a:effectLst>
                          <a:latin typeface="Times New Roman" panose="02020603050405020304" pitchFamily="18" charset="0"/>
                          <a:ea typeface="微軟正黑體" panose="020B0604030504040204" pitchFamily="34" charset="-120"/>
                          <a:cs typeface="Times New Roman" panose="02020603050405020304" pitchFamily="18" charset="0"/>
                        </a:rPr>
                        <a:t>(CMS)</a:t>
                      </a:r>
                      <a:endParaRPr lang="zh-TW" sz="1100" kern="100" dirty="0">
                        <a:effectLst>
                          <a:outerShdw blurRad="38100" dist="38100" dir="2700000" algn="tl">
                            <a:srgbClr val="000000">
                              <a:alpha val="43137"/>
                            </a:srgbClr>
                          </a:outerShdw>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8580" marR="68580" marT="0" marB="0" anchor="ctr">
                    <a:solidFill>
                      <a:srgbClr val="D09E00"/>
                    </a:solidFill>
                  </a:tcPr>
                </a:tc>
                <a:tc>
                  <a:txBody>
                    <a:bodyPr/>
                    <a:lstStyle/>
                    <a:p>
                      <a:pPr algn="ctr">
                        <a:spcAft>
                          <a:spcPts val="0"/>
                        </a:spcAft>
                      </a:pPr>
                      <a:r>
                        <a:rPr lang="zh-TW" sz="1100" kern="100" dirty="0">
                          <a:effectLst>
                            <a:outerShdw blurRad="38100" dist="38100" dir="2700000" algn="tl">
                              <a:srgbClr val="000000">
                                <a:alpha val="43137"/>
                              </a:srgbClr>
                            </a:outerShdw>
                          </a:effectLst>
                          <a:latin typeface="Times New Roman" panose="02020603050405020304" pitchFamily="18" charset="0"/>
                          <a:ea typeface="微軟正黑體" panose="020B0604030504040204" pitchFamily="34" charset="-120"/>
                          <a:cs typeface="Times New Roman" panose="02020603050405020304" pitchFamily="18" charset="0"/>
                        </a:rPr>
                        <a:t>機組出力</a:t>
                      </a:r>
                    </a:p>
                    <a:p>
                      <a:pPr algn="ctr">
                        <a:spcAft>
                          <a:spcPts val="0"/>
                        </a:spcAft>
                      </a:pPr>
                      <a:r>
                        <a:rPr lang="en-US" sz="1100" kern="100" dirty="0">
                          <a:effectLst>
                            <a:outerShdw blurRad="38100" dist="38100" dir="2700000" algn="tl">
                              <a:srgbClr val="000000">
                                <a:alpha val="43137"/>
                              </a:srgbClr>
                            </a:outerShdw>
                          </a:effectLst>
                          <a:latin typeface="Times New Roman" panose="02020603050405020304" pitchFamily="18" charset="0"/>
                          <a:ea typeface="微軟正黑體" panose="020B0604030504040204" pitchFamily="34" charset="-120"/>
                          <a:cs typeface="Times New Roman" panose="02020603050405020304" pitchFamily="18" charset="0"/>
                        </a:rPr>
                        <a:t>(kW)</a:t>
                      </a:r>
                      <a:endParaRPr lang="zh-TW" sz="1100" kern="100" dirty="0">
                        <a:effectLst>
                          <a:outerShdw blurRad="38100" dist="38100" dir="2700000" algn="tl">
                            <a:srgbClr val="000000">
                              <a:alpha val="43137"/>
                            </a:srgbClr>
                          </a:outerShdw>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8580" marR="68580" marT="0" marB="0" anchor="ctr">
                    <a:solidFill>
                      <a:srgbClr val="D09E00"/>
                    </a:solidFill>
                  </a:tcPr>
                </a:tc>
                <a:tc>
                  <a:txBody>
                    <a:bodyPr/>
                    <a:lstStyle/>
                    <a:p>
                      <a:pPr algn="ctr">
                        <a:spcAft>
                          <a:spcPts val="0"/>
                        </a:spcAft>
                      </a:pPr>
                      <a:r>
                        <a:rPr lang="zh-TW" sz="1100" kern="100" dirty="0">
                          <a:effectLst>
                            <a:outerShdw blurRad="38100" dist="38100" dir="2700000" algn="tl">
                              <a:srgbClr val="000000">
                                <a:alpha val="43137"/>
                              </a:srgbClr>
                            </a:outerShdw>
                          </a:effectLst>
                          <a:latin typeface="Times New Roman" panose="02020603050405020304" pitchFamily="18" charset="0"/>
                          <a:ea typeface="微軟正黑體" panose="020B0604030504040204" pitchFamily="34" charset="-120"/>
                          <a:cs typeface="Times New Roman" panose="02020603050405020304" pitchFamily="18" charset="0"/>
                        </a:rPr>
                        <a:t>年平均運轉時數</a:t>
                      </a:r>
                      <a:r>
                        <a:rPr lang="en-US" sz="1100" kern="100" dirty="0">
                          <a:effectLst>
                            <a:outerShdw blurRad="38100" dist="38100" dir="2700000" algn="tl">
                              <a:srgbClr val="000000">
                                <a:alpha val="43137"/>
                              </a:srgbClr>
                            </a:outerShdw>
                          </a:effectLst>
                          <a:latin typeface="Times New Roman" panose="02020603050405020304" pitchFamily="18" charset="0"/>
                          <a:ea typeface="微軟正黑體" panose="020B0604030504040204" pitchFamily="34" charset="-120"/>
                          <a:cs typeface="Times New Roman" panose="02020603050405020304" pitchFamily="18" charset="0"/>
                        </a:rPr>
                        <a:t>(</a:t>
                      </a:r>
                      <a:r>
                        <a:rPr lang="en-US" sz="1100" kern="100" dirty="0" err="1">
                          <a:effectLst>
                            <a:outerShdw blurRad="38100" dist="38100" dir="2700000" algn="tl">
                              <a:srgbClr val="000000">
                                <a:alpha val="43137"/>
                              </a:srgbClr>
                            </a:outerShdw>
                          </a:effectLst>
                          <a:latin typeface="Times New Roman" panose="02020603050405020304" pitchFamily="18" charset="0"/>
                          <a:ea typeface="微軟正黑體" panose="020B0604030504040204" pitchFamily="34" charset="-120"/>
                          <a:cs typeface="Times New Roman" panose="02020603050405020304" pitchFamily="18" charset="0"/>
                        </a:rPr>
                        <a:t>hrs</a:t>
                      </a:r>
                      <a:r>
                        <a:rPr lang="en-US" sz="1100" kern="100" dirty="0">
                          <a:effectLst>
                            <a:outerShdw blurRad="38100" dist="38100" dir="2700000" algn="tl">
                              <a:srgbClr val="000000">
                                <a:alpha val="43137"/>
                              </a:srgbClr>
                            </a:outerShdw>
                          </a:effectLst>
                          <a:latin typeface="Times New Roman" panose="02020603050405020304" pitchFamily="18" charset="0"/>
                          <a:ea typeface="微軟正黑體" panose="020B0604030504040204" pitchFamily="34" charset="-120"/>
                          <a:cs typeface="Times New Roman" panose="02020603050405020304" pitchFamily="18" charset="0"/>
                        </a:rPr>
                        <a:t>)</a:t>
                      </a:r>
                      <a:endParaRPr lang="zh-TW" sz="1100" kern="100" dirty="0">
                        <a:effectLst>
                          <a:outerShdw blurRad="38100" dist="38100" dir="2700000" algn="tl">
                            <a:srgbClr val="000000">
                              <a:alpha val="43137"/>
                            </a:srgbClr>
                          </a:outerShdw>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8580" marR="68580" marT="0" marB="0" anchor="ctr">
                    <a:solidFill>
                      <a:srgbClr val="D09E00"/>
                    </a:solidFill>
                  </a:tcPr>
                </a:tc>
                <a:tc>
                  <a:txBody>
                    <a:bodyPr/>
                    <a:lstStyle/>
                    <a:p>
                      <a:pPr algn="ctr">
                        <a:spcAft>
                          <a:spcPts val="0"/>
                        </a:spcAft>
                      </a:pPr>
                      <a:r>
                        <a:rPr lang="zh-TW" sz="1100" kern="100" dirty="0">
                          <a:effectLst>
                            <a:outerShdw blurRad="38100" dist="38100" dir="2700000" algn="tl">
                              <a:srgbClr val="000000">
                                <a:alpha val="43137"/>
                              </a:srgbClr>
                            </a:outerShdw>
                          </a:effectLst>
                          <a:latin typeface="Times New Roman" panose="02020603050405020304" pitchFamily="18" charset="0"/>
                          <a:ea typeface="微軟正黑體" panose="020B0604030504040204" pitchFamily="34" charset="-120"/>
                          <a:cs typeface="Times New Roman" panose="02020603050405020304" pitchFamily="18" charset="0"/>
                        </a:rPr>
                        <a:t>年平均</a:t>
                      </a:r>
                    </a:p>
                    <a:p>
                      <a:pPr algn="ctr">
                        <a:spcAft>
                          <a:spcPts val="0"/>
                        </a:spcAft>
                      </a:pPr>
                      <a:r>
                        <a:rPr lang="zh-TW" sz="1100" kern="100" dirty="0">
                          <a:effectLst>
                            <a:outerShdw blurRad="38100" dist="38100" dir="2700000" algn="tl">
                              <a:srgbClr val="000000">
                                <a:alpha val="43137"/>
                              </a:srgbClr>
                            </a:outerShdw>
                          </a:effectLst>
                          <a:latin typeface="Times New Roman" panose="02020603050405020304" pitchFamily="18" charset="0"/>
                          <a:ea typeface="微軟正黑體" panose="020B0604030504040204" pitchFamily="34" charset="-120"/>
                          <a:cs typeface="Times New Roman" panose="02020603050405020304" pitchFamily="18" charset="0"/>
                        </a:rPr>
                        <a:t>發電量</a:t>
                      </a:r>
                    </a:p>
                    <a:p>
                      <a:pPr algn="ctr">
                        <a:spcAft>
                          <a:spcPts val="0"/>
                        </a:spcAft>
                      </a:pPr>
                      <a:r>
                        <a:rPr lang="zh-TW" sz="1100" kern="100" dirty="0">
                          <a:effectLst>
                            <a:outerShdw blurRad="38100" dist="38100" dir="2700000" algn="tl">
                              <a:srgbClr val="000000">
                                <a:alpha val="43137"/>
                              </a:srgbClr>
                            </a:outerShdw>
                          </a:effectLst>
                          <a:latin typeface="Times New Roman" panose="02020603050405020304" pitchFamily="18" charset="0"/>
                          <a:ea typeface="微軟正黑體" panose="020B0604030504040204" pitchFamily="34" charset="-120"/>
                          <a:cs typeface="Times New Roman" panose="02020603050405020304" pitchFamily="18" charset="0"/>
                        </a:rPr>
                        <a:t>（</a:t>
                      </a:r>
                      <a:r>
                        <a:rPr lang="en-US" sz="1100" kern="100" dirty="0">
                          <a:effectLst>
                            <a:outerShdw blurRad="38100" dist="38100" dir="2700000" algn="tl">
                              <a:srgbClr val="000000">
                                <a:alpha val="43137"/>
                              </a:srgbClr>
                            </a:outerShdw>
                          </a:effectLst>
                          <a:latin typeface="Times New Roman" panose="02020603050405020304" pitchFamily="18" charset="0"/>
                          <a:ea typeface="微軟正黑體" panose="020B0604030504040204" pitchFamily="34" charset="-120"/>
                          <a:cs typeface="Times New Roman" panose="02020603050405020304" pitchFamily="18" charset="0"/>
                        </a:rPr>
                        <a:t>10</a:t>
                      </a:r>
                      <a:r>
                        <a:rPr lang="en-US" sz="1100" kern="100" baseline="30000" dirty="0">
                          <a:effectLst>
                            <a:outerShdw blurRad="38100" dist="38100" dir="2700000" algn="tl">
                              <a:srgbClr val="000000">
                                <a:alpha val="43137"/>
                              </a:srgbClr>
                            </a:outerShdw>
                          </a:effectLst>
                          <a:latin typeface="Times New Roman" panose="02020603050405020304" pitchFamily="18" charset="0"/>
                          <a:ea typeface="微軟正黑體" panose="020B0604030504040204" pitchFamily="34" charset="-120"/>
                          <a:cs typeface="Times New Roman" panose="02020603050405020304" pitchFamily="18" charset="0"/>
                        </a:rPr>
                        <a:t>4</a:t>
                      </a:r>
                      <a:r>
                        <a:rPr lang="en-US" sz="1100" kern="100" dirty="0">
                          <a:effectLst>
                            <a:outerShdw blurRad="38100" dist="38100" dir="2700000" algn="tl">
                              <a:srgbClr val="000000">
                                <a:alpha val="43137"/>
                              </a:srgbClr>
                            </a:outerShdw>
                          </a:effectLst>
                          <a:latin typeface="Times New Roman" panose="02020603050405020304" pitchFamily="18" charset="0"/>
                          <a:ea typeface="微軟正黑體" panose="020B0604030504040204" pitchFamily="34" charset="-120"/>
                          <a:cs typeface="Times New Roman" panose="02020603050405020304" pitchFamily="18" charset="0"/>
                        </a:rPr>
                        <a:t> kWh</a:t>
                      </a:r>
                      <a:r>
                        <a:rPr lang="zh-TW" sz="1100" kern="100" dirty="0">
                          <a:effectLst>
                            <a:outerShdw blurRad="38100" dist="38100" dir="2700000" algn="tl">
                              <a:srgbClr val="000000">
                                <a:alpha val="43137"/>
                              </a:srgbClr>
                            </a:outerShdw>
                          </a:effectLst>
                          <a:latin typeface="Times New Roman" panose="02020603050405020304" pitchFamily="18" charset="0"/>
                          <a:ea typeface="微軟正黑體" panose="020B0604030504040204" pitchFamily="34" charset="-120"/>
                          <a:cs typeface="Times New Roman" panose="02020603050405020304" pitchFamily="18" charset="0"/>
                        </a:rPr>
                        <a:t>）</a:t>
                      </a:r>
                    </a:p>
                  </a:txBody>
                  <a:tcPr marL="68580" marR="68580" marT="0" marB="0" anchor="ctr">
                    <a:solidFill>
                      <a:srgbClr val="D09E00"/>
                    </a:solidFill>
                  </a:tcPr>
                </a:tc>
                <a:extLst>
                  <a:ext uri="{0D108BD9-81ED-4DB2-BD59-A6C34878D82A}">
                    <a16:rowId xmlns:a16="http://schemas.microsoft.com/office/drawing/2014/main" xmlns="" val="218442474"/>
                  </a:ext>
                </a:extLst>
              </a:tr>
              <a:tr h="228197">
                <a:tc rowSpan="3">
                  <a:txBody>
                    <a:bodyPr/>
                    <a:lstStyle/>
                    <a:p>
                      <a:pPr algn="ctr">
                        <a:spcAft>
                          <a:spcPts val="0"/>
                        </a:spcAft>
                      </a:pPr>
                      <a:r>
                        <a:rPr lang="en-US" sz="1200" kern="100" dirty="0">
                          <a:effectLst/>
                          <a:latin typeface="Times New Roman" panose="02020603050405020304" pitchFamily="18" charset="0"/>
                          <a:ea typeface="微軟正黑體" panose="020B0604030504040204" pitchFamily="34" charset="-120"/>
                          <a:cs typeface="Times New Roman" panose="02020603050405020304" pitchFamily="18" charset="0"/>
                        </a:rPr>
                        <a:t>1.2</a:t>
                      </a:r>
                      <a:endParaRPr lang="zh-TW" sz="1200" kern="100" dirty="0">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8580" marR="68580" marT="0" marB="0" anchor="ctr"/>
                </a:tc>
                <a:tc>
                  <a:txBody>
                    <a:bodyPr/>
                    <a:lstStyle/>
                    <a:p>
                      <a:pPr algn="ctr">
                        <a:spcAft>
                          <a:spcPts val="0"/>
                        </a:spcAft>
                      </a:pPr>
                      <a:r>
                        <a:rPr lang="en-US" sz="1200" b="1" kern="100" dirty="0">
                          <a:effectLst/>
                          <a:latin typeface="Times New Roman" panose="02020603050405020304" pitchFamily="18" charset="0"/>
                          <a:ea typeface="微軟正黑體" panose="020B0604030504040204" pitchFamily="34" charset="-120"/>
                          <a:cs typeface="Times New Roman" panose="02020603050405020304" pitchFamily="18" charset="0"/>
                        </a:rPr>
                        <a:t>30.0</a:t>
                      </a:r>
                      <a:endParaRPr lang="zh-TW" sz="1200" b="1" kern="100" dirty="0">
                        <a:solidFill>
                          <a:srgbClr val="FF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8580" marR="68580" marT="0" marB="0" anchor="ctr"/>
                </a:tc>
                <a:tc>
                  <a:txBody>
                    <a:bodyPr/>
                    <a:lstStyle/>
                    <a:p>
                      <a:pPr algn="ctr">
                        <a:spcAft>
                          <a:spcPts val="0"/>
                        </a:spcAft>
                      </a:pPr>
                      <a:r>
                        <a:rPr lang="en-US" sz="1200" b="1" kern="100" dirty="0">
                          <a:effectLst/>
                          <a:latin typeface="Times New Roman" panose="02020603050405020304" pitchFamily="18" charset="0"/>
                          <a:ea typeface="微軟正黑體" panose="020B0604030504040204" pitchFamily="34" charset="-120"/>
                          <a:cs typeface="Times New Roman" panose="02020603050405020304" pitchFamily="18" charset="0"/>
                        </a:rPr>
                        <a:t>276.9</a:t>
                      </a:r>
                      <a:endParaRPr lang="zh-TW" sz="1200" b="1" kern="100" dirty="0">
                        <a:solidFill>
                          <a:srgbClr val="FF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8580" marR="68580" marT="0" marB="0" anchor="ctr"/>
                </a:tc>
                <a:tc>
                  <a:txBody>
                    <a:bodyPr/>
                    <a:lstStyle/>
                    <a:p>
                      <a:pPr algn="ctr">
                        <a:spcAft>
                          <a:spcPts val="0"/>
                        </a:spcAft>
                      </a:pPr>
                      <a:r>
                        <a:rPr lang="en-US" sz="1200" b="1" kern="100" dirty="0">
                          <a:effectLst/>
                          <a:latin typeface="Times New Roman" panose="02020603050405020304" pitchFamily="18" charset="0"/>
                          <a:ea typeface="微軟正黑體" panose="020B0604030504040204" pitchFamily="34" charset="-120"/>
                          <a:cs typeface="Times New Roman" panose="02020603050405020304" pitchFamily="18" charset="0"/>
                        </a:rPr>
                        <a:t>6.5~8.3</a:t>
                      </a:r>
                      <a:endParaRPr lang="zh-TW" sz="1200" b="1" kern="100" dirty="0">
                        <a:solidFill>
                          <a:srgbClr val="FF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8580" marR="68580" marT="0" marB="0" anchor="ctr"/>
                </a:tc>
                <a:tc>
                  <a:txBody>
                    <a:bodyPr/>
                    <a:lstStyle/>
                    <a:p>
                      <a:pPr algn="ctr">
                        <a:spcAft>
                          <a:spcPts val="0"/>
                        </a:spcAft>
                      </a:pPr>
                      <a:r>
                        <a:rPr lang="en-US" sz="1200" b="1" kern="100" dirty="0">
                          <a:effectLst/>
                          <a:latin typeface="Times New Roman" panose="02020603050405020304" pitchFamily="18" charset="0"/>
                          <a:ea typeface="微軟正黑體" panose="020B0604030504040204" pitchFamily="34" charset="-120"/>
                          <a:cs typeface="Times New Roman" panose="02020603050405020304" pitchFamily="18" charset="0"/>
                        </a:rPr>
                        <a:t>261~333</a:t>
                      </a:r>
                      <a:endParaRPr lang="zh-TW" sz="1200" b="1" kern="100" dirty="0">
                        <a:solidFill>
                          <a:srgbClr val="FF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8580" marR="68580" marT="0" marB="0" anchor="ctr"/>
                </a:tc>
                <a:tc>
                  <a:txBody>
                    <a:bodyPr/>
                    <a:lstStyle/>
                    <a:p>
                      <a:pPr algn="ctr">
                        <a:spcAft>
                          <a:spcPts val="0"/>
                        </a:spcAft>
                      </a:pPr>
                      <a:r>
                        <a:rPr lang="en-US" sz="1200" b="1" kern="100" dirty="0">
                          <a:effectLst/>
                          <a:latin typeface="Times New Roman" panose="02020603050405020304" pitchFamily="18" charset="0"/>
                          <a:ea typeface="微軟正黑體" panose="020B0604030504040204" pitchFamily="34" charset="-120"/>
                          <a:cs typeface="Times New Roman" panose="02020603050405020304" pitchFamily="18" charset="0"/>
                        </a:rPr>
                        <a:t>5,978</a:t>
                      </a:r>
                      <a:endParaRPr lang="zh-TW" sz="1200" b="1" kern="100" dirty="0">
                        <a:solidFill>
                          <a:srgbClr val="FF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8580" marR="68580" marT="0" marB="0" anchor="ctr"/>
                </a:tc>
                <a:tc>
                  <a:txBody>
                    <a:bodyPr/>
                    <a:lstStyle/>
                    <a:p>
                      <a:pPr algn="ctr">
                        <a:spcAft>
                          <a:spcPts val="0"/>
                        </a:spcAft>
                      </a:pPr>
                      <a:r>
                        <a:rPr lang="en-US" sz="1400" b="1" kern="100" dirty="0">
                          <a:solidFill>
                            <a:srgbClr val="FF0000"/>
                          </a:solidFill>
                          <a:effectLst/>
                          <a:latin typeface="Times New Roman" panose="02020603050405020304" pitchFamily="18" charset="0"/>
                          <a:ea typeface="微軟正黑體" panose="020B0604030504040204" pitchFamily="34" charset="-120"/>
                          <a:cs typeface="Times New Roman" panose="02020603050405020304" pitchFamily="18" charset="0"/>
                        </a:rPr>
                        <a:t>192.7</a:t>
                      </a:r>
                      <a:endParaRPr lang="zh-TW" sz="1400" b="1" kern="100" dirty="0">
                        <a:solidFill>
                          <a:srgbClr val="FF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8580" marR="68580" marT="0" marB="0" anchor="ctr"/>
                </a:tc>
                <a:extLst>
                  <a:ext uri="{0D108BD9-81ED-4DB2-BD59-A6C34878D82A}">
                    <a16:rowId xmlns:a16="http://schemas.microsoft.com/office/drawing/2014/main" xmlns="" val="340816772"/>
                  </a:ext>
                </a:extLst>
              </a:tr>
              <a:tr h="228197">
                <a:tc vMerge="1">
                  <a:txBody>
                    <a:bodyPr/>
                    <a:lstStyle/>
                    <a:p>
                      <a:endParaRPr lang="zh-TW" altLang="en-US"/>
                    </a:p>
                  </a:txBody>
                  <a:tcPr/>
                </a:tc>
                <a:tc>
                  <a:txBody>
                    <a:bodyPr/>
                    <a:lstStyle/>
                    <a:p>
                      <a:pPr algn="ctr">
                        <a:spcAft>
                          <a:spcPts val="0"/>
                        </a:spcAft>
                      </a:pPr>
                      <a:r>
                        <a:rPr lang="en-US" sz="1200" kern="100">
                          <a:effectLst/>
                          <a:latin typeface="Times New Roman" panose="02020603050405020304" pitchFamily="18" charset="0"/>
                          <a:ea typeface="微軟正黑體" panose="020B0604030504040204" pitchFamily="34" charset="-120"/>
                          <a:cs typeface="Times New Roman" panose="02020603050405020304" pitchFamily="18" charset="0"/>
                        </a:rPr>
                        <a:t>27.5</a:t>
                      </a:r>
                      <a:endParaRPr lang="zh-TW" sz="1200" kern="100">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8580" marR="68580" marT="0" marB="0" anchor="ctr"/>
                </a:tc>
                <a:tc>
                  <a:txBody>
                    <a:bodyPr/>
                    <a:lstStyle/>
                    <a:p>
                      <a:pPr algn="ctr">
                        <a:spcAft>
                          <a:spcPts val="0"/>
                        </a:spcAft>
                      </a:pPr>
                      <a:r>
                        <a:rPr lang="en-US" sz="1200" kern="100">
                          <a:effectLst/>
                          <a:latin typeface="Times New Roman" panose="02020603050405020304" pitchFamily="18" charset="0"/>
                          <a:ea typeface="微軟正黑體" panose="020B0604030504040204" pitchFamily="34" charset="-120"/>
                          <a:cs typeface="Times New Roman" panose="02020603050405020304" pitchFamily="18" charset="0"/>
                        </a:rPr>
                        <a:t>276.9</a:t>
                      </a:r>
                      <a:endParaRPr lang="zh-TW" sz="1200" kern="100">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8580" marR="68580" marT="0" marB="0" anchor="ctr"/>
                </a:tc>
                <a:tc>
                  <a:txBody>
                    <a:bodyPr/>
                    <a:lstStyle/>
                    <a:p>
                      <a:pPr algn="ctr">
                        <a:spcAft>
                          <a:spcPts val="0"/>
                        </a:spcAft>
                      </a:pPr>
                      <a:r>
                        <a:rPr lang="en-US" sz="1200" kern="100">
                          <a:effectLst/>
                          <a:latin typeface="Times New Roman" panose="02020603050405020304" pitchFamily="18" charset="0"/>
                          <a:ea typeface="微軟正黑體" panose="020B0604030504040204" pitchFamily="34" charset="-120"/>
                          <a:cs typeface="Times New Roman" panose="02020603050405020304" pitchFamily="18" charset="0"/>
                        </a:rPr>
                        <a:t>6.0~7.8</a:t>
                      </a:r>
                      <a:endParaRPr lang="zh-TW" sz="1200" kern="100">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8580" marR="68580" marT="0" marB="0" anchor="ctr"/>
                </a:tc>
                <a:tc>
                  <a:txBody>
                    <a:bodyPr/>
                    <a:lstStyle/>
                    <a:p>
                      <a:pPr algn="ctr">
                        <a:spcAft>
                          <a:spcPts val="0"/>
                        </a:spcAft>
                      </a:pPr>
                      <a:r>
                        <a:rPr lang="en-US" sz="1200" kern="100" dirty="0">
                          <a:effectLst/>
                          <a:latin typeface="Times New Roman" panose="02020603050405020304" pitchFamily="18" charset="0"/>
                          <a:ea typeface="微軟正黑體" panose="020B0604030504040204" pitchFamily="34" charset="-120"/>
                          <a:cs typeface="Times New Roman" panose="02020603050405020304" pitchFamily="18" charset="0"/>
                        </a:rPr>
                        <a:t>241~316</a:t>
                      </a:r>
                      <a:endParaRPr lang="zh-TW" sz="1200" kern="100" dirty="0">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8580" marR="68580" marT="0" marB="0" anchor="ctr"/>
                </a:tc>
                <a:tc>
                  <a:txBody>
                    <a:bodyPr/>
                    <a:lstStyle/>
                    <a:p>
                      <a:pPr algn="ctr">
                        <a:spcAft>
                          <a:spcPts val="0"/>
                        </a:spcAft>
                      </a:pPr>
                      <a:r>
                        <a:rPr lang="en-US" sz="1200" kern="100" dirty="0">
                          <a:effectLst/>
                          <a:latin typeface="Times New Roman" panose="02020603050405020304" pitchFamily="18" charset="0"/>
                          <a:ea typeface="微軟正黑體" panose="020B0604030504040204" pitchFamily="34" charset="-120"/>
                          <a:cs typeface="Times New Roman" panose="02020603050405020304" pitchFamily="18" charset="0"/>
                        </a:rPr>
                        <a:t>6,231</a:t>
                      </a:r>
                      <a:endParaRPr lang="zh-TW" sz="1200" kern="100" dirty="0">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8580" marR="68580" marT="0" marB="0" anchor="ctr"/>
                </a:tc>
                <a:tc>
                  <a:txBody>
                    <a:bodyPr/>
                    <a:lstStyle/>
                    <a:p>
                      <a:pPr algn="ctr">
                        <a:spcAft>
                          <a:spcPts val="0"/>
                        </a:spcAft>
                      </a:pPr>
                      <a:r>
                        <a:rPr lang="en-US" sz="1200" kern="100" dirty="0">
                          <a:effectLst/>
                          <a:latin typeface="Times New Roman" panose="02020603050405020304" pitchFamily="18" charset="0"/>
                          <a:ea typeface="微軟正黑體" panose="020B0604030504040204" pitchFamily="34" charset="-120"/>
                          <a:cs typeface="Times New Roman" panose="02020603050405020304" pitchFamily="18" charset="0"/>
                        </a:rPr>
                        <a:t>191.3</a:t>
                      </a:r>
                      <a:endParaRPr lang="zh-TW" sz="1200" kern="100" dirty="0">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8580" marR="68580" marT="0" marB="0" anchor="ctr"/>
                </a:tc>
                <a:extLst>
                  <a:ext uri="{0D108BD9-81ED-4DB2-BD59-A6C34878D82A}">
                    <a16:rowId xmlns:a16="http://schemas.microsoft.com/office/drawing/2014/main" xmlns="" val="2507073288"/>
                  </a:ext>
                </a:extLst>
              </a:tr>
              <a:tr h="228197">
                <a:tc vMerge="1">
                  <a:txBody>
                    <a:bodyPr/>
                    <a:lstStyle/>
                    <a:p>
                      <a:endParaRPr lang="zh-TW" altLang="en-US"/>
                    </a:p>
                  </a:txBody>
                  <a:tcPr/>
                </a:tc>
                <a:tc>
                  <a:txBody>
                    <a:bodyPr/>
                    <a:lstStyle/>
                    <a:p>
                      <a:pPr algn="ctr">
                        <a:spcAft>
                          <a:spcPts val="0"/>
                        </a:spcAft>
                      </a:pPr>
                      <a:r>
                        <a:rPr lang="en-US" sz="1200" kern="100">
                          <a:effectLst/>
                          <a:latin typeface="Times New Roman" panose="02020603050405020304" pitchFamily="18" charset="0"/>
                          <a:ea typeface="微軟正黑體" panose="020B0604030504040204" pitchFamily="34" charset="-120"/>
                          <a:cs typeface="Times New Roman" panose="02020603050405020304" pitchFamily="18" charset="0"/>
                        </a:rPr>
                        <a:t>25.0</a:t>
                      </a:r>
                      <a:endParaRPr lang="zh-TW" sz="1200" kern="100">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8580" marR="68580" marT="0" marB="0" anchor="ctr"/>
                </a:tc>
                <a:tc>
                  <a:txBody>
                    <a:bodyPr/>
                    <a:lstStyle/>
                    <a:p>
                      <a:pPr algn="ctr">
                        <a:spcAft>
                          <a:spcPts val="0"/>
                        </a:spcAft>
                      </a:pPr>
                      <a:r>
                        <a:rPr lang="en-US" sz="1200" kern="100">
                          <a:effectLst/>
                          <a:latin typeface="Times New Roman" panose="02020603050405020304" pitchFamily="18" charset="0"/>
                          <a:ea typeface="微軟正黑體" panose="020B0604030504040204" pitchFamily="34" charset="-120"/>
                          <a:cs typeface="Times New Roman" panose="02020603050405020304" pitchFamily="18" charset="0"/>
                        </a:rPr>
                        <a:t>276.9</a:t>
                      </a:r>
                      <a:endParaRPr lang="zh-TW" sz="1200" kern="100">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8580" marR="68580" marT="0" marB="0" anchor="ctr"/>
                </a:tc>
                <a:tc>
                  <a:txBody>
                    <a:bodyPr/>
                    <a:lstStyle/>
                    <a:p>
                      <a:pPr algn="ctr">
                        <a:spcAft>
                          <a:spcPts val="0"/>
                        </a:spcAft>
                      </a:pPr>
                      <a:r>
                        <a:rPr lang="en-US" sz="1200" kern="100">
                          <a:effectLst/>
                          <a:latin typeface="Times New Roman" panose="02020603050405020304" pitchFamily="18" charset="0"/>
                          <a:ea typeface="微軟正黑體" panose="020B0604030504040204" pitchFamily="34" charset="-120"/>
                          <a:cs typeface="Times New Roman" panose="02020603050405020304" pitchFamily="18" charset="0"/>
                        </a:rPr>
                        <a:t>5.5~7.3</a:t>
                      </a:r>
                      <a:endParaRPr lang="zh-TW" sz="1200" kern="100">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8580" marR="68580" marT="0" marB="0" anchor="ctr"/>
                </a:tc>
                <a:tc>
                  <a:txBody>
                    <a:bodyPr/>
                    <a:lstStyle/>
                    <a:p>
                      <a:pPr algn="ctr">
                        <a:spcAft>
                          <a:spcPts val="0"/>
                        </a:spcAft>
                      </a:pPr>
                      <a:r>
                        <a:rPr lang="en-US" sz="1200" kern="100">
                          <a:effectLst/>
                          <a:latin typeface="Times New Roman" panose="02020603050405020304" pitchFamily="18" charset="0"/>
                          <a:ea typeface="微軟正黑體" panose="020B0604030504040204" pitchFamily="34" charset="-120"/>
                          <a:cs typeface="Times New Roman" panose="02020603050405020304" pitchFamily="18" charset="0"/>
                        </a:rPr>
                        <a:t>230~297</a:t>
                      </a:r>
                      <a:endParaRPr lang="zh-TW" sz="1200" kern="100">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8580" marR="68580" marT="0" marB="0" anchor="ctr"/>
                </a:tc>
                <a:tc>
                  <a:txBody>
                    <a:bodyPr/>
                    <a:lstStyle/>
                    <a:p>
                      <a:pPr algn="ctr">
                        <a:spcAft>
                          <a:spcPts val="0"/>
                        </a:spcAft>
                      </a:pPr>
                      <a:r>
                        <a:rPr lang="en-US" sz="1200" kern="100" dirty="0">
                          <a:effectLst/>
                          <a:latin typeface="Times New Roman" panose="02020603050405020304" pitchFamily="18" charset="0"/>
                          <a:ea typeface="微軟正黑體" panose="020B0604030504040204" pitchFamily="34" charset="-120"/>
                          <a:cs typeface="Times New Roman" panose="02020603050405020304" pitchFamily="18" charset="0"/>
                        </a:rPr>
                        <a:t>6,473</a:t>
                      </a:r>
                      <a:endParaRPr lang="zh-TW" sz="1200" kern="100" dirty="0">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8580" marR="68580" marT="0" marB="0" anchor="ctr"/>
                </a:tc>
                <a:tc>
                  <a:txBody>
                    <a:bodyPr/>
                    <a:lstStyle/>
                    <a:p>
                      <a:pPr algn="ctr">
                        <a:spcAft>
                          <a:spcPts val="0"/>
                        </a:spcAft>
                      </a:pPr>
                      <a:r>
                        <a:rPr lang="en-US" sz="1200" kern="100" dirty="0">
                          <a:effectLst/>
                          <a:latin typeface="Times New Roman" panose="02020603050405020304" pitchFamily="18" charset="0"/>
                          <a:ea typeface="微軟正黑體" panose="020B0604030504040204" pitchFamily="34" charset="-120"/>
                          <a:cs typeface="Times New Roman" panose="02020603050405020304" pitchFamily="18" charset="0"/>
                        </a:rPr>
                        <a:t>188.4</a:t>
                      </a:r>
                      <a:endParaRPr lang="zh-TW" sz="1200" kern="100" dirty="0">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8580" marR="68580" marT="0" marB="0" anchor="ctr"/>
                </a:tc>
                <a:extLst>
                  <a:ext uri="{0D108BD9-81ED-4DB2-BD59-A6C34878D82A}">
                    <a16:rowId xmlns:a16="http://schemas.microsoft.com/office/drawing/2014/main" xmlns="" val="1975267529"/>
                  </a:ext>
                </a:extLst>
              </a:tr>
            </a:tbl>
          </a:graphicData>
        </a:graphic>
      </p:graphicFrame>
      <p:pic>
        <p:nvPicPr>
          <p:cNvPr id="29" name="圖片 28">
            <a:extLst>
              <a:ext uri="{FF2B5EF4-FFF2-40B4-BE49-F238E27FC236}">
                <a16:creationId xmlns:a16="http://schemas.microsoft.com/office/drawing/2014/main" xmlns="" id="{D49A2F0F-0A92-4EDA-8C86-877E7807FA05}"/>
              </a:ext>
            </a:extLst>
          </p:cNvPr>
          <p:cNvPicPr>
            <a:picLocks noChangeAspect="1"/>
          </p:cNvPicPr>
          <p:nvPr/>
        </p:nvPicPr>
        <p:blipFill>
          <a:blip r:embed="rId5"/>
          <a:stretch>
            <a:fillRect/>
          </a:stretch>
        </p:blipFill>
        <p:spPr>
          <a:xfrm>
            <a:off x="3984747" y="4859040"/>
            <a:ext cx="2196672" cy="1728000"/>
          </a:xfrm>
          <a:prstGeom prst="rect">
            <a:avLst/>
          </a:prstGeom>
        </p:spPr>
      </p:pic>
      <p:pic>
        <p:nvPicPr>
          <p:cNvPr id="34" name="圖片 33" descr="水輪發電機">
            <a:extLst>
              <a:ext uri="{FF2B5EF4-FFF2-40B4-BE49-F238E27FC236}">
                <a16:creationId xmlns:a16="http://schemas.microsoft.com/office/drawing/2014/main" xmlns="" id="{A137E7DF-A7BE-4CB6-A922-96013737064B}"/>
              </a:ext>
            </a:extLst>
          </p:cNvPr>
          <p:cNvPicPr/>
          <p:nvPr/>
        </p:nvPicPr>
        <p:blipFill>
          <a:blip r:embed="rId6">
            <a:extLst>
              <a:ext uri="{BEBA8EAE-BF5A-486C-A8C5-ECC9F3942E4B}">
                <a14:imgProps xmlns:a14="http://schemas.microsoft.com/office/drawing/2010/main">
                  <a14:imgLayer r:embed="rId7">
                    <a14:imgEffect>
                      <a14:backgroundRemoval t="10000" b="90000" l="6364" r="90000">
                        <a14:foregroundMark x1="6364" y1="51364" x2="6364" y2="51364"/>
                      </a14:backgroundRemoval>
                    </a14:imgEffect>
                  </a14:imgLayer>
                </a14:imgProps>
              </a:ext>
              <a:ext uri="{28A0092B-C50C-407E-A947-70E740481C1C}">
                <a14:useLocalDpi xmlns:a14="http://schemas.microsoft.com/office/drawing/2010/main" val="0"/>
              </a:ext>
            </a:extLst>
          </a:blip>
          <a:srcRect/>
          <a:stretch>
            <a:fillRect/>
          </a:stretch>
        </p:blipFill>
        <p:spPr bwMode="auto">
          <a:xfrm>
            <a:off x="6304426" y="4638618"/>
            <a:ext cx="1532819" cy="1345817"/>
          </a:xfrm>
          <a:prstGeom prst="rect">
            <a:avLst/>
          </a:prstGeom>
          <a:noFill/>
          <a:ln>
            <a:noFill/>
          </a:ln>
        </p:spPr>
      </p:pic>
      <p:sp>
        <p:nvSpPr>
          <p:cNvPr id="41" name="矩形 40">
            <a:extLst>
              <a:ext uri="{FF2B5EF4-FFF2-40B4-BE49-F238E27FC236}">
                <a16:creationId xmlns:a16="http://schemas.microsoft.com/office/drawing/2014/main" xmlns="" id="{639C21FB-6F5E-42BD-BCE1-4CC095036569}"/>
              </a:ext>
            </a:extLst>
          </p:cNvPr>
          <p:cNvSpPr/>
          <p:nvPr/>
        </p:nvSpPr>
        <p:spPr>
          <a:xfrm>
            <a:off x="4077731" y="4871906"/>
            <a:ext cx="2246255" cy="646331"/>
          </a:xfrm>
          <a:prstGeom prst="rect">
            <a:avLst/>
          </a:prstGeom>
        </p:spPr>
        <p:txBody>
          <a:bodyPr wrap="square">
            <a:spAutoFit/>
          </a:bodyPr>
          <a:lstStyle/>
          <a:p>
            <a:pPr algn="just"/>
            <a:r>
              <a:rPr lang="zh-TW" altLang="en-US" kern="100" dirty="0">
                <a:ln w="0"/>
                <a:effectLst>
                  <a:glow rad="101600">
                    <a:schemeClr val="bg1">
                      <a:alpha val="60000"/>
                    </a:schemeClr>
                  </a:glow>
                  <a:outerShdw blurRad="38100" dist="19050" dir="2700000" algn="tl" rotWithShape="0">
                    <a:schemeClr val="dk1">
                      <a:alpha val="40000"/>
                    </a:schemeClr>
                  </a:outerShdw>
                </a:effectLst>
                <a:latin typeface="華康中圓體" panose="020F0509000000000000" pitchFamily="49" charset="-120"/>
                <a:ea typeface="華康中圓體" panose="020F0509000000000000" pitchFamily="49" charset="-120"/>
                <a:cs typeface="Times New Roman" panose="02020603050405020304" pitchFamily="18" charset="0"/>
              </a:rPr>
              <a:t>軸伸貫流式水輪機組</a:t>
            </a:r>
            <a:endParaRPr lang="en-US" altLang="zh-TW" kern="100" dirty="0">
              <a:ln w="0"/>
              <a:effectLst>
                <a:glow rad="101600">
                  <a:schemeClr val="bg1">
                    <a:alpha val="60000"/>
                  </a:schemeClr>
                </a:glow>
                <a:outerShdw blurRad="38100" dist="19050" dir="2700000" algn="tl" rotWithShape="0">
                  <a:schemeClr val="dk1">
                    <a:alpha val="40000"/>
                  </a:schemeClr>
                </a:outerShdw>
              </a:effectLst>
              <a:latin typeface="華康中圓體" panose="020F0509000000000000" pitchFamily="49" charset="-120"/>
              <a:ea typeface="華康中圓體" panose="020F0509000000000000" pitchFamily="49" charset="-120"/>
              <a:cs typeface="Times New Roman" panose="02020603050405020304" pitchFamily="18" charset="0"/>
            </a:endParaRPr>
          </a:p>
          <a:p>
            <a:pPr algn="ctr"/>
            <a:r>
              <a:rPr lang="en-US" altLang="zh-TW" kern="100" dirty="0">
                <a:ln w="0"/>
                <a:effectLst>
                  <a:glow rad="101600">
                    <a:schemeClr val="bg1">
                      <a:alpha val="60000"/>
                    </a:schemeClr>
                  </a:glow>
                  <a:outerShdw blurRad="38100" dist="19050" dir="2700000" algn="tl" rotWithShape="0">
                    <a:schemeClr val="dk1">
                      <a:alpha val="40000"/>
                    </a:schemeClr>
                  </a:outerShdw>
                </a:effectLst>
                <a:latin typeface="華康中圓體" panose="020F0509000000000000" pitchFamily="49" charset="-120"/>
                <a:ea typeface="華康中圓體" panose="020F0509000000000000" pitchFamily="49" charset="-120"/>
                <a:cs typeface="Times New Roman" panose="02020603050405020304" pitchFamily="18" charset="0"/>
              </a:rPr>
              <a:t>(</a:t>
            </a:r>
            <a:r>
              <a:rPr lang="zh-TW" altLang="en-US" kern="100" dirty="0">
                <a:ln w="0"/>
                <a:effectLst>
                  <a:glow rad="101600">
                    <a:schemeClr val="bg1">
                      <a:alpha val="60000"/>
                    </a:schemeClr>
                  </a:glow>
                  <a:outerShdw blurRad="38100" dist="19050" dir="2700000" algn="tl" rotWithShape="0">
                    <a:schemeClr val="dk1">
                      <a:alpha val="40000"/>
                    </a:schemeClr>
                  </a:outerShdw>
                </a:effectLst>
                <a:latin typeface="華康中圓體" panose="020F0509000000000000" pitchFamily="49" charset="-120"/>
                <a:ea typeface="華康中圓體" panose="020F0509000000000000" pitchFamily="49" charset="-120"/>
                <a:cs typeface="Times New Roman" panose="02020603050405020304" pitchFamily="18" charset="0"/>
              </a:rPr>
              <a:t>水頭型</a:t>
            </a:r>
            <a:r>
              <a:rPr lang="en-US" altLang="zh-TW" kern="100" dirty="0">
                <a:ln w="0"/>
                <a:effectLst>
                  <a:glow rad="101600">
                    <a:schemeClr val="bg1">
                      <a:alpha val="60000"/>
                    </a:schemeClr>
                  </a:glow>
                  <a:outerShdw blurRad="38100" dist="19050" dir="2700000" algn="tl" rotWithShape="0">
                    <a:schemeClr val="dk1">
                      <a:alpha val="40000"/>
                    </a:schemeClr>
                  </a:outerShdw>
                </a:effectLst>
                <a:latin typeface="華康中圓體" panose="020F0509000000000000" pitchFamily="49" charset="-120"/>
                <a:ea typeface="華康中圓體" panose="020F0509000000000000" pitchFamily="49" charset="-120"/>
                <a:cs typeface="Times New Roman" panose="02020603050405020304" pitchFamily="18" charset="0"/>
              </a:rPr>
              <a:t>)</a:t>
            </a:r>
            <a:endParaRPr lang="zh-TW" altLang="en-US" dirty="0">
              <a:ln w="0"/>
              <a:effectLst>
                <a:glow rad="101600">
                  <a:schemeClr val="bg1">
                    <a:alpha val="60000"/>
                  </a:schemeClr>
                </a:glow>
                <a:outerShdw blurRad="38100" dist="19050" dir="2700000" algn="tl" rotWithShape="0">
                  <a:schemeClr val="dk1">
                    <a:alpha val="40000"/>
                  </a:schemeClr>
                </a:outerShdw>
              </a:effectLst>
              <a:latin typeface="華康中圓體" panose="020F0509000000000000" pitchFamily="49" charset="-120"/>
              <a:ea typeface="華康中圓體" panose="020F0509000000000000" pitchFamily="49" charset="-120"/>
            </a:endParaRPr>
          </a:p>
        </p:txBody>
      </p:sp>
      <p:sp>
        <p:nvSpPr>
          <p:cNvPr id="12" name="文字方塊 11">
            <a:extLst>
              <a:ext uri="{FF2B5EF4-FFF2-40B4-BE49-F238E27FC236}">
                <a16:creationId xmlns:a16="http://schemas.microsoft.com/office/drawing/2014/main" xmlns="" id="{774381B7-EBAD-48B5-A66C-D2879D56F45A}"/>
              </a:ext>
            </a:extLst>
          </p:cNvPr>
          <p:cNvSpPr txBox="1"/>
          <p:nvPr/>
        </p:nvSpPr>
        <p:spPr>
          <a:xfrm>
            <a:off x="6639326" y="5805666"/>
            <a:ext cx="1012745" cy="646331"/>
          </a:xfrm>
          <a:prstGeom prst="rect">
            <a:avLst/>
          </a:prstGeom>
          <a:noFill/>
        </p:spPr>
        <p:txBody>
          <a:bodyPr wrap="square" rtlCol="0">
            <a:spAutoFit/>
          </a:bodyPr>
          <a:lstStyle/>
          <a:p>
            <a:pPr algn="ctr"/>
            <a:r>
              <a:rPr lang="zh-TW" altLang="en-US" b="1" dirty="0">
                <a:solidFill>
                  <a:srgbClr val="41808B"/>
                </a:solidFill>
                <a:latin typeface="微軟正黑體" panose="020B0604030504040204" pitchFamily="34" charset="-120"/>
                <a:ea typeface="微軟正黑體" panose="020B0604030504040204" pitchFamily="34" charset="-120"/>
              </a:rPr>
              <a:t>發電機</a:t>
            </a:r>
            <a:endParaRPr lang="en-US" altLang="zh-TW" b="1" dirty="0">
              <a:solidFill>
                <a:srgbClr val="41808B"/>
              </a:solidFill>
              <a:latin typeface="微軟正黑體" panose="020B0604030504040204" pitchFamily="34" charset="-120"/>
              <a:ea typeface="微軟正黑體" panose="020B0604030504040204" pitchFamily="34" charset="-120"/>
            </a:endParaRPr>
          </a:p>
          <a:p>
            <a:pPr algn="ctr"/>
            <a:r>
              <a:rPr lang="zh-TW" altLang="en-US" b="1" dirty="0">
                <a:solidFill>
                  <a:srgbClr val="41808B"/>
                </a:solidFill>
                <a:latin typeface="微軟正黑體" panose="020B0604030504040204" pitchFamily="34" charset="-120"/>
                <a:ea typeface="微軟正黑體" panose="020B0604030504040204" pitchFamily="34" charset="-120"/>
              </a:rPr>
              <a:t>示意圖</a:t>
            </a:r>
          </a:p>
        </p:txBody>
      </p:sp>
      <p:sp>
        <p:nvSpPr>
          <p:cNvPr id="42" name="文字方塊 41">
            <a:extLst>
              <a:ext uri="{FF2B5EF4-FFF2-40B4-BE49-F238E27FC236}">
                <a16:creationId xmlns:a16="http://schemas.microsoft.com/office/drawing/2014/main" xmlns="" id="{7406B8E8-F6A0-4C24-94BE-42658817BED8}"/>
              </a:ext>
            </a:extLst>
          </p:cNvPr>
          <p:cNvSpPr txBox="1"/>
          <p:nvPr/>
        </p:nvSpPr>
        <p:spPr>
          <a:xfrm>
            <a:off x="8015921" y="4918072"/>
            <a:ext cx="877163" cy="646331"/>
          </a:xfrm>
          <a:prstGeom prst="rect">
            <a:avLst/>
          </a:prstGeom>
          <a:noFill/>
        </p:spPr>
        <p:txBody>
          <a:bodyPr wrap="none" rtlCol="0">
            <a:spAutoFit/>
          </a:bodyPr>
          <a:lstStyle/>
          <a:p>
            <a:r>
              <a:rPr lang="zh-TW" altLang="en-US" b="1" dirty="0">
                <a:solidFill>
                  <a:srgbClr val="245E40"/>
                </a:solidFill>
                <a:latin typeface="微軟正黑體" panose="020B0604030504040204" pitchFamily="34" charset="-120"/>
                <a:ea typeface="微軟正黑體" panose="020B0604030504040204" pitchFamily="34" charset="-120"/>
              </a:rPr>
              <a:t>增速機</a:t>
            </a:r>
            <a:endParaRPr lang="en-US" altLang="zh-TW" b="1" dirty="0">
              <a:solidFill>
                <a:srgbClr val="245E40"/>
              </a:solidFill>
              <a:latin typeface="微軟正黑體" panose="020B0604030504040204" pitchFamily="34" charset="-120"/>
              <a:ea typeface="微軟正黑體" panose="020B0604030504040204" pitchFamily="34" charset="-120"/>
            </a:endParaRPr>
          </a:p>
          <a:p>
            <a:r>
              <a:rPr lang="zh-TW" altLang="en-US" b="1" dirty="0">
                <a:solidFill>
                  <a:srgbClr val="245E40"/>
                </a:solidFill>
                <a:latin typeface="微軟正黑體" panose="020B0604030504040204" pitchFamily="34" charset="-120"/>
                <a:ea typeface="微軟正黑體" panose="020B0604030504040204" pitchFamily="34" charset="-120"/>
              </a:rPr>
              <a:t>示意圖</a:t>
            </a:r>
          </a:p>
        </p:txBody>
      </p:sp>
      <p:sp>
        <p:nvSpPr>
          <p:cNvPr id="19" name="投影片編號版面配置區 2">
            <a:extLst>
              <a:ext uri="{FF2B5EF4-FFF2-40B4-BE49-F238E27FC236}">
                <a16:creationId xmlns:a16="http://schemas.microsoft.com/office/drawing/2014/main" xmlns="" id="{6A949486-77C6-4B20-8A86-FF30608D2F0C}"/>
              </a:ext>
            </a:extLst>
          </p:cNvPr>
          <p:cNvSpPr txBox="1">
            <a:spLocks/>
          </p:cNvSpPr>
          <p:nvPr/>
        </p:nvSpPr>
        <p:spPr>
          <a:xfrm>
            <a:off x="4614203" y="6492874"/>
            <a:ext cx="475638"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zh-TW" sz="1600" b="1" dirty="0">
                <a:solidFill>
                  <a:schemeClr val="tx1"/>
                </a:solidFill>
                <a:latin typeface="標楷體" panose="03000509000000000000" pitchFamily="65" charset="-120"/>
                <a:ea typeface="標楷體" panose="03000509000000000000" pitchFamily="65" charset="-120"/>
              </a:rPr>
              <a:t>8</a:t>
            </a:r>
            <a:endParaRPr lang="zh-TW" altLang="en-US" sz="1600" b="1" dirty="0">
              <a:solidFill>
                <a:schemeClr val="tx1"/>
              </a:solidFill>
              <a:latin typeface="標楷體" panose="03000509000000000000" pitchFamily="65" charset="-120"/>
              <a:ea typeface="標楷體" panose="03000509000000000000" pitchFamily="65" charset="-120"/>
            </a:endParaRPr>
          </a:p>
        </p:txBody>
      </p:sp>
      <p:pic>
        <p:nvPicPr>
          <p:cNvPr id="5" name="圖片 4"/>
          <p:cNvPicPr>
            <a:picLocks noChangeAspect="1"/>
          </p:cNvPicPr>
          <p:nvPr/>
        </p:nvPicPr>
        <p:blipFill>
          <a:blip r:embed="rId8">
            <a:extLst>
              <a:ext uri="{BEBA8EAE-BF5A-486C-A8C5-ECC9F3942E4B}">
                <a14:imgProps xmlns:a14="http://schemas.microsoft.com/office/drawing/2010/main">
                  <a14:imgLayer r:embed="rId9">
                    <a14:imgEffect>
                      <a14:backgroundRemoval t="0" b="97396" l="9886" r="95057">
                        <a14:foregroundMark x1="51711" y1="93750" x2="51711" y2="93750"/>
                        <a14:foregroundMark x1="45627" y1="97396" x2="45627" y2="97396"/>
                        <a14:foregroundMark x1="50951" y1="7813" x2="50951" y2="7813"/>
                        <a14:foregroundMark x1="49430" y1="6771" x2="49430" y2="6771"/>
                        <a14:foregroundMark x1="48669" y1="0" x2="48669" y2="0"/>
                        <a14:foregroundMark x1="56274" y1="7292" x2="56274" y2="7292"/>
                        <a14:foregroundMark x1="56274" y1="7292" x2="56274" y2="8854"/>
                        <a14:foregroundMark x1="54753" y1="13542" x2="92776" y2="27604"/>
                        <a14:foregroundMark x1="92776" y1="27604" x2="95057" y2="27083"/>
                        <a14:foregroundMark x1="15970" y1="62500" x2="37643" y2="59375"/>
                        <a14:foregroundMark x1="48289" y1="42188" x2="47909" y2="86458"/>
                        <a14:foregroundMark x1="49430" y1="11458" x2="29658" y2="44271"/>
                        <a14:foregroundMark x1="10646" y1="55729" x2="13308" y2="73438"/>
                      </a14:backgroundRemoval>
                    </a14:imgEffect>
                  </a14:imgLayer>
                </a14:imgProps>
              </a:ext>
              <a:ext uri="{28A0092B-C50C-407E-A947-70E740481C1C}">
                <a14:useLocalDpi xmlns:a14="http://schemas.microsoft.com/office/drawing/2010/main" val="0"/>
              </a:ext>
            </a:extLst>
          </a:blip>
          <a:stretch>
            <a:fillRect/>
          </a:stretch>
        </p:blipFill>
        <p:spPr>
          <a:xfrm>
            <a:off x="7809796" y="5522363"/>
            <a:ext cx="1238612" cy="904234"/>
          </a:xfrm>
          <a:prstGeom prst="rect">
            <a:avLst/>
          </a:prstGeom>
        </p:spPr>
      </p:pic>
    </p:spTree>
    <p:extLst>
      <p:ext uri="{BB962C8B-B14F-4D97-AF65-F5344CB8AC3E}">
        <p14:creationId xmlns:p14="http://schemas.microsoft.com/office/powerpoint/2010/main" val="154575577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5">
            <a:extLst>
              <a:ext uri="{FF2B5EF4-FFF2-40B4-BE49-F238E27FC236}">
                <a16:creationId xmlns:a16="http://schemas.microsoft.com/office/drawing/2014/main" xmlns="" id="{016F382F-0E42-4B04-A083-F2A3DCF6291A}"/>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3953164"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1">
            <a:extLst>
              <a:ext uri="{FF2B5EF4-FFF2-40B4-BE49-F238E27FC236}">
                <a16:creationId xmlns:a16="http://schemas.microsoft.com/office/drawing/2014/main" xmlns="" id="{3080F81E-4628-426C-823E-512FF004462F}"/>
              </a:ext>
            </a:extLst>
          </p:cNvPr>
          <p:cNvSpPr txBox="1"/>
          <p:nvPr/>
        </p:nvSpPr>
        <p:spPr>
          <a:xfrm>
            <a:off x="887796" y="0"/>
            <a:ext cx="3065368" cy="707886"/>
          </a:xfrm>
          <a:prstGeom prst="rect">
            <a:avLst/>
          </a:prstGeom>
          <a:noFill/>
        </p:spPr>
        <p:txBody>
          <a:bodyPr wrap="square" rtlCol="0">
            <a:spAutoFit/>
          </a:bodyPr>
          <a:lstStyle/>
          <a:p>
            <a:pPr algn="just"/>
            <a:r>
              <a:rPr lang="zh-TW" altLang="en-US" sz="4000" dirty="0">
                <a:solidFill>
                  <a:schemeClr val="tx1">
                    <a:lumMod val="85000"/>
                    <a:lumOff val="15000"/>
                  </a:schemeClr>
                </a:solidFill>
                <a:latin typeface="華康中圓體" panose="020F0509000000000000" pitchFamily="49" charset="-120"/>
                <a:ea typeface="華康中圓體" panose="020F0509000000000000" pitchFamily="49" charset="-120"/>
                <a:cs typeface="Open Sans Extrabold" panose="020B0906030804020204" pitchFamily="34" charset="0"/>
              </a:rPr>
              <a:t>興建計畫</a:t>
            </a:r>
            <a:endParaRPr lang="en-US" sz="4000" dirty="0">
              <a:solidFill>
                <a:schemeClr val="tx1">
                  <a:lumMod val="85000"/>
                  <a:lumOff val="15000"/>
                </a:schemeClr>
              </a:solidFill>
              <a:latin typeface="華康中圓體" panose="020F0509000000000000" pitchFamily="49" charset="-120"/>
              <a:ea typeface="華康中圓體" panose="020F0509000000000000" pitchFamily="49" charset="-120"/>
              <a:cs typeface="Open Sans Extrabold" panose="020B0906030804020204" pitchFamily="34" charset="0"/>
            </a:endParaRPr>
          </a:p>
        </p:txBody>
      </p:sp>
      <p:sp>
        <p:nvSpPr>
          <p:cNvPr id="11" name="文字方塊 10">
            <a:extLst>
              <a:ext uri="{FF2B5EF4-FFF2-40B4-BE49-F238E27FC236}">
                <a16:creationId xmlns:a16="http://schemas.microsoft.com/office/drawing/2014/main" xmlns="" id="{6447AF2A-9339-4F80-B809-F87456BDFBB5}"/>
              </a:ext>
            </a:extLst>
          </p:cNvPr>
          <p:cNvSpPr txBox="1"/>
          <p:nvPr/>
        </p:nvSpPr>
        <p:spPr>
          <a:xfrm>
            <a:off x="44086" y="867667"/>
            <a:ext cx="4400407" cy="523220"/>
          </a:xfrm>
          <a:prstGeom prst="rect">
            <a:avLst/>
          </a:prstGeom>
          <a:noFill/>
        </p:spPr>
        <p:txBody>
          <a:bodyPr wrap="square" rtlCol="0">
            <a:spAutoFit/>
          </a:bodyPr>
          <a:lstStyle/>
          <a:p>
            <a:pPr marL="342900" indent="-342900">
              <a:buFont typeface="Wingdings" panose="05000000000000000000" pitchFamily="2" charset="2"/>
              <a:buChar char="n"/>
            </a:pPr>
            <a:r>
              <a:rPr lang="zh-TW" altLang="en-US" sz="2800" dirty="0">
                <a:latin typeface="微軟正黑體" panose="020B0604030504040204" pitchFamily="34" charset="-120"/>
                <a:ea typeface="微軟正黑體" panose="020B0604030504040204" pitchFamily="34" charset="-120"/>
              </a:rPr>
              <a:t>附屬機電設備</a:t>
            </a:r>
          </a:p>
        </p:txBody>
      </p:sp>
      <p:pic>
        <p:nvPicPr>
          <p:cNvPr id="2" name="圖片 1">
            <a:extLst>
              <a:ext uri="{FF2B5EF4-FFF2-40B4-BE49-F238E27FC236}">
                <a16:creationId xmlns:a16="http://schemas.microsoft.com/office/drawing/2014/main" xmlns="" id="{3EBD979C-C88C-4839-9D62-7CA592AD9847}"/>
              </a:ext>
            </a:extLst>
          </p:cNvPr>
          <p:cNvPicPr>
            <a:picLocks noChangeAspect="1"/>
          </p:cNvPicPr>
          <p:nvPr/>
        </p:nvPicPr>
        <p:blipFill>
          <a:blip r:embed="rId4"/>
          <a:stretch>
            <a:fillRect/>
          </a:stretch>
        </p:blipFill>
        <p:spPr>
          <a:xfrm>
            <a:off x="44086" y="1390886"/>
            <a:ext cx="4292197" cy="2474531"/>
          </a:xfrm>
          <a:prstGeom prst="rect">
            <a:avLst/>
          </a:prstGeom>
        </p:spPr>
      </p:pic>
      <p:pic>
        <p:nvPicPr>
          <p:cNvPr id="25" name="圖片 24">
            <a:extLst>
              <a:ext uri="{FF2B5EF4-FFF2-40B4-BE49-F238E27FC236}">
                <a16:creationId xmlns:a16="http://schemas.microsoft.com/office/drawing/2014/main" xmlns="" id="{8E730FF8-3B19-48BF-BBB7-AFCCE0E7AC82}"/>
              </a:ext>
            </a:extLst>
          </p:cNvPr>
          <p:cNvPicPr/>
          <p:nvPr/>
        </p:nvPicPr>
        <p:blipFill>
          <a:blip r:embed="rId5"/>
          <a:stretch>
            <a:fillRect/>
          </a:stretch>
        </p:blipFill>
        <p:spPr>
          <a:xfrm>
            <a:off x="4426591" y="3922853"/>
            <a:ext cx="4628935" cy="2297052"/>
          </a:xfrm>
          <a:prstGeom prst="rect">
            <a:avLst/>
          </a:prstGeom>
        </p:spPr>
      </p:pic>
      <p:sp>
        <p:nvSpPr>
          <p:cNvPr id="29" name="矩形 28">
            <a:extLst>
              <a:ext uri="{FF2B5EF4-FFF2-40B4-BE49-F238E27FC236}">
                <a16:creationId xmlns:a16="http://schemas.microsoft.com/office/drawing/2014/main" xmlns="" id="{6DD4DF67-9646-4278-AA3D-9C8C1FCB65B8}"/>
              </a:ext>
            </a:extLst>
          </p:cNvPr>
          <p:cNvSpPr/>
          <p:nvPr/>
        </p:nvSpPr>
        <p:spPr>
          <a:xfrm>
            <a:off x="5899411" y="6161529"/>
            <a:ext cx="1822427" cy="307777"/>
          </a:xfrm>
          <a:prstGeom prst="rect">
            <a:avLst/>
          </a:prstGeom>
        </p:spPr>
        <p:txBody>
          <a:bodyPr wrap="square">
            <a:spAutoFit/>
          </a:bodyPr>
          <a:lstStyle/>
          <a:p>
            <a:pPr algn="just"/>
            <a:r>
              <a:rPr lang="zh-TW" altLang="en-US" sz="1400" kern="100" dirty="0">
                <a:ln w="0"/>
                <a:effectLst>
                  <a:glow rad="101600">
                    <a:schemeClr val="bg1">
                      <a:alpha val="60000"/>
                    </a:schemeClr>
                  </a:glow>
                  <a:outerShdw blurRad="38100" dist="19050" dir="2700000" algn="tl" rotWithShape="0">
                    <a:schemeClr val="dk1">
                      <a:alpha val="40000"/>
                    </a:schemeClr>
                  </a:outerShdw>
                </a:effectLst>
                <a:latin typeface="微軟正黑體" panose="020B0604030504040204" pitchFamily="34" charset="-120"/>
                <a:ea typeface="微軟正黑體" panose="020B0604030504040204" pitchFamily="34" charset="-120"/>
                <a:cs typeface="Times New Roman" panose="02020603050405020304" pitchFamily="18" charset="0"/>
              </a:rPr>
              <a:t>電力系統單線圖</a:t>
            </a:r>
            <a:endParaRPr lang="zh-TW" altLang="en-US" sz="1400" dirty="0">
              <a:ln w="0"/>
              <a:effectLst>
                <a:glow rad="101600">
                  <a:schemeClr val="bg1">
                    <a:alpha val="60000"/>
                  </a:schemeClr>
                </a:glow>
                <a:outerShdw blurRad="38100" dist="19050" dir="2700000" algn="tl" rotWithShape="0">
                  <a:schemeClr val="dk1">
                    <a:alpha val="40000"/>
                  </a:schemeClr>
                </a:outerShdw>
              </a:effectLst>
              <a:latin typeface="微軟正黑體" panose="020B0604030504040204" pitchFamily="34" charset="-120"/>
              <a:ea typeface="微軟正黑體" panose="020B0604030504040204" pitchFamily="34" charset="-120"/>
            </a:endParaRPr>
          </a:p>
        </p:txBody>
      </p:sp>
      <p:sp>
        <p:nvSpPr>
          <p:cNvPr id="5" name="矩形 4">
            <a:extLst>
              <a:ext uri="{FF2B5EF4-FFF2-40B4-BE49-F238E27FC236}">
                <a16:creationId xmlns:a16="http://schemas.microsoft.com/office/drawing/2014/main" xmlns="" id="{5FF5168E-762A-4C03-868A-39685D257D50}"/>
              </a:ext>
            </a:extLst>
          </p:cNvPr>
          <p:cNvSpPr/>
          <p:nvPr/>
        </p:nvSpPr>
        <p:spPr>
          <a:xfrm>
            <a:off x="4284611" y="1376629"/>
            <a:ext cx="4815303" cy="2602892"/>
          </a:xfrm>
          <a:prstGeom prst="rect">
            <a:avLst/>
          </a:prstGeom>
        </p:spPr>
        <p:txBody>
          <a:bodyPr wrap="square">
            <a:spAutoFit/>
          </a:bodyPr>
          <a:lstStyle/>
          <a:p>
            <a:pPr marL="285750" indent="-285750" algn="just">
              <a:lnSpc>
                <a:spcPts val="2200"/>
              </a:lnSpc>
              <a:buFont typeface="Wingdings" panose="05000000000000000000" pitchFamily="2" charset="2"/>
              <a:buChar char="Ø"/>
            </a:pPr>
            <a:r>
              <a:rPr lang="zh-TW" altLang="zh-TW" sz="1400" kern="100" dirty="0">
                <a:latin typeface="Times New Roman" panose="02020603050405020304" pitchFamily="18" charset="0"/>
                <a:ea typeface="微軟正黑體" panose="020B0604030504040204" pitchFamily="34" charset="-120"/>
                <a:cs typeface="Times New Roman" panose="02020603050405020304" pitchFamily="18" charset="0"/>
              </a:rPr>
              <a:t>將</a:t>
            </a:r>
            <a:r>
              <a:rPr lang="zh-TW" altLang="zh-TW" sz="1400" b="1" kern="100" dirty="0">
                <a:solidFill>
                  <a:srgbClr val="F87E3A"/>
                </a:solidFill>
                <a:latin typeface="Times New Roman" panose="02020603050405020304" pitchFamily="18" charset="0"/>
                <a:ea typeface="微軟正黑體" panose="020B0604030504040204" pitchFamily="34" charset="-120"/>
                <a:cs typeface="Times New Roman" panose="02020603050405020304" pitchFamily="18" charset="0"/>
              </a:rPr>
              <a:t>自動化監測數據結果回傳至雲端資料庫</a:t>
            </a:r>
            <a:r>
              <a:rPr lang="zh-TW" altLang="zh-TW" sz="1400" kern="100" dirty="0">
                <a:latin typeface="Times New Roman" panose="02020603050405020304" pitchFamily="18" charset="0"/>
                <a:ea typeface="微軟正黑體" panose="020B0604030504040204" pitchFamily="34" charset="-120"/>
                <a:cs typeface="Times New Roman" panose="02020603050405020304" pitchFamily="18" charset="0"/>
              </a:rPr>
              <a:t>，進行大數據分析，優化機組運行參數及故障預警分析。</a:t>
            </a:r>
          </a:p>
          <a:p>
            <a:pPr marL="285750" lvl="1" indent="-285750" algn="just">
              <a:lnSpc>
                <a:spcPts val="2200"/>
              </a:lnSpc>
              <a:spcAft>
                <a:spcPts val="0"/>
              </a:spcAft>
              <a:buFont typeface="Wingdings" panose="05000000000000000000" pitchFamily="2" charset="2"/>
              <a:buChar char="Ø"/>
            </a:pPr>
            <a:r>
              <a:rPr lang="zh-TW" altLang="zh-TW" sz="1400" kern="100" dirty="0">
                <a:latin typeface="Times New Roman" panose="02020603050405020304" pitchFamily="18" charset="0"/>
                <a:ea typeface="微軟正黑體" panose="020B0604030504040204" pitchFamily="34" charset="-120"/>
                <a:cs typeface="Times New Roman" panose="02020603050405020304" pitchFamily="18" charset="0"/>
              </a:rPr>
              <a:t>透過</a:t>
            </a:r>
            <a:r>
              <a:rPr lang="zh-TW" altLang="zh-TW" sz="1400" b="1" kern="100" dirty="0">
                <a:solidFill>
                  <a:srgbClr val="F87E3A"/>
                </a:solidFill>
                <a:latin typeface="Times New Roman" panose="02020603050405020304" pitchFamily="18" charset="0"/>
                <a:ea typeface="微軟正黑體" panose="020B0604030504040204" pitchFamily="34" charset="-120"/>
                <a:cs typeface="Times New Roman" panose="02020603050405020304" pitchFamily="18" charset="0"/>
              </a:rPr>
              <a:t>雲端及人機介面</a:t>
            </a:r>
            <a:r>
              <a:rPr lang="en-US" altLang="zh-TW" sz="1400" b="1" kern="100" dirty="0">
                <a:solidFill>
                  <a:srgbClr val="F87E3A"/>
                </a:solidFill>
                <a:latin typeface="Times New Roman" panose="02020603050405020304" pitchFamily="18" charset="0"/>
                <a:ea typeface="微軟正黑體" panose="020B0604030504040204" pitchFamily="34" charset="-120"/>
                <a:cs typeface="Times New Roman" panose="02020603050405020304" pitchFamily="18" charset="0"/>
              </a:rPr>
              <a:t>(HMI)</a:t>
            </a:r>
            <a:r>
              <a:rPr lang="zh-TW" altLang="zh-TW" sz="1400" kern="100" dirty="0">
                <a:latin typeface="Times New Roman" panose="02020603050405020304" pitchFamily="18" charset="0"/>
                <a:ea typeface="微軟正黑體" panose="020B0604030504040204" pitchFamily="34" charset="-120"/>
                <a:cs typeface="Times New Roman" panose="02020603050405020304" pitchFamily="18" charset="0"/>
              </a:rPr>
              <a:t>可達到</a:t>
            </a:r>
            <a:r>
              <a:rPr lang="zh-TW" altLang="zh-TW" sz="1400" b="1" kern="100" dirty="0">
                <a:solidFill>
                  <a:srgbClr val="F87E3A"/>
                </a:solidFill>
                <a:latin typeface="Times New Roman" panose="02020603050405020304" pitchFamily="18" charset="0"/>
                <a:ea typeface="微軟正黑體" panose="020B0604030504040204" pitchFamily="34" charset="-120"/>
                <a:cs typeface="Times New Roman" panose="02020603050405020304" pitchFamily="18" charset="0"/>
              </a:rPr>
              <a:t>多方監測及即時監控</a:t>
            </a:r>
            <a:r>
              <a:rPr lang="zh-TW" altLang="en-US" sz="1400" kern="100" dirty="0">
                <a:latin typeface="Times New Roman" panose="02020603050405020304" pitchFamily="18" charset="0"/>
                <a:ea typeface="微軟正黑體" panose="020B0604030504040204" pitchFamily="34" charset="-120"/>
                <a:cs typeface="Times New Roman" panose="02020603050405020304" pitchFamily="18" charset="0"/>
              </a:rPr>
              <a:t>，</a:t>
            </a:r>
            <a:r>
              <a:rPr lang="zh-TW" altLang="zh-TW" sz="1400" kern="100" dirty="0">
                <a:latin typeface="Times New Roman" panose="02020603050405020304" pitchFamily="18" charset="0"/>
                <a:ea typeface="微軟正黑體" panose="020B0604030504040204" pitchFamily="34" charset="-120"/>
                <a:cs typeface="Times New Roman" panose="02020603050405020304" pitchFamily="18" charset="0"/>
              </a:rPr>
              <a:t>並利用具瀏覽器的通訊設備進行</a:t>
            </a:r>
            <a:r>
              <a:rPr lang="zh-TW" altLang="zh-TW" sz="1400" b="1" kern="100" dirty="0">
                <a:solidFill>
                  <a:srgbClr val="F87E3A"/>
                </a:solidFill>
                <a:latin typeface="Times New Roman" panose="02020603050405020304" pitchFamily="18" charset="0"/>
                <a:ea typeface="微軟正黑體" panose="020B0604030504040204" pitchFamily="34" charset="-120"/>
                <a:cs typeface="Times New Roman" panose="02020603050405020304" pitchFamily="18" charset="0"/>
              </a:rPr>
              <a:t>遠端操作</a:t>
            </a:r>
            <a:r>
              <a:rPr lang="zh-TW" altLang="zh-TW" sz="1400" kern="100" dirty="0">
                <a:latin typeface="Times New Roman" panose="02020603050405020304" pitchFamily="18" charset="0"/>
                <a:ea typeface="微軟正黑體" panose="020B0604030504040204" pitchFamily="34" charset="-120"/>
                <a:cs typeface="Times New Roman" panose="02020603050405020304" pitchFamily="18" charset="0"/>
              </a:rPr>
              <a:t>。</a:t>
            </a:r>
          </a:p>
          <a:p>
            <a:pPr marL="285750" lvl="1" indent="-285750" algn="just">
              <a:lnSpc>
                <a:spcPts val="2200"/>
              </a:lnSpc>
              <a:spcAft>
                <a:spcPts val="0"/>
              </a:spcAft>
              <a:buFont typeface="Wingdings" panose="05000000000000000000" pitchFamily="2" charset="2"/>
              <a:buChar char="Ø"/>
            </a:pPr>
            <a:r>
              <a:rPr lang="zh-TW" altLang="zh-TW" sz="1400" kern="100" dirty="0">
                <a:latin typeface="Times New Roman" panose="02020603050405020304" pitchFamily="18" charset="0"/>
                <a:ea typeface="微軟正黑體" panose="020B0604030504040204" pitchFamily="34" charset="-120"/>
                <a:cs typeface="Times New Roman" panose="02020603050405020304" pitchFamily="18" charset="0"/>
              </a:rPr>
              <a:t>針對蒐集之</a:t>
            </a:r>
            <a:r>
              <a:rPr lang="zh-TW" altLang="zh-TW" sz="1400" b="1" kern="100" dirty="0">
                <a:solidFill>
                  <a:srgbClr val="F87E3A"/>
                </a:solidFill>
                <a:latin typeface="Times New Roman" panose="02020603050405020304" pitchFamily="18" charset="0"/>
                <a:ea typeface="微軟正黑體" panose="020B0604030504040204" pitchFamily="34" charset="-120"/>
                <a:cs typeface="Times New Roman" panose="02020603050405020304" pitchFamily="18" charset="0"/>
              </a:rPr>
              <a:t>監測數據</a:t>
            </a:r>
            <a:r>
              <a:rPr lang="zh-TW" altLang="zh-TW" sz="1400" kern="100" dirty="0">
                <a:latin typeface="Times New Roman" panose="02020603050405020304" pitchFamily="18" charset="0"/>
                <a:ea typeface="微軟正黑體" panose="020B0604030504040204" pitchFamily="34" charset="-120"/>
                <a:cs typeface="Times New Roman" panose="02020603050405020304" pitchFamily="18" charset="0"/>
              </a:rPr>
              <a:t>儲存及備份於雲端資料庫並設置可以自動轉出報表功能，並於系統內呈現</a:t>
            </a:r>
            <a:r>
              <a:rPr lang="zh-TW" altLang="zh-TW" sz="1400" b="1" kern="100" dirty="0">
                <a:solidFill>
                  <a:srgbClr val="F87E3A"/>
                </a:solidFill>
                <a:latin typeface="Times New Roman" panose="02020603050405020304" pitchFamily="18" charset="0"/>
                <a:ea typeface="微軟正黑體" panose="020B0604030504040204" pitchFamily="34" charset="-120"/>
                <a:cs typeface="Times New Roman" panose="02020603050405020304" pitchFamily="18" charset="0"/>
              </a:rPr>
              <a:t>圖表化</a:t>
            </a:r>
            <a:r>
              <a:rPr lang="zh-TW" altLang="en-US" sz="1400" kern="100" dirty="0">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zh-TW" sz="1400" kern="100" dirty="0">
              <a:latin typeface="Times New Roman" panose="02020603050405020304" pitchFamily="18" charset="0"/>
              <a:ea typeface="微軟正黑體" panose="020B0604030504040204" pitchFamily="34" charset="-120"/>
              <a:cs typeface="Times New Roman" panose="02020603050405020304" pitchFamily="18" charset="0"/>
            </a:endParaRPr>
          </a:p>
          <a:p>
            <a:pPr marL="285750" lvl="1" indent="-285750" algn="just">
              <a:lnSpc>
                <a:spcPts val="2200"/>
              </a:lnSpc>
              <a:spcAft>
                <a:spcPts val="0"/>
              </a:spcAft>
              <a:buFont typeface="Wingdings" panose="05000000000000000000" pitchFamily="2" charset="2"/>
              <a:buChar char="Ø"/>
            </a:pPr>
            <a:r>
              <a:rPr lang="zh-TW" altLang="zh-TW" sz="1400" kern="100" dirty="0">
                <a:latin typeface="Times New Roman" panose="02020603050405020304" pitchFamily="18" charset="0"/>
                <a:ea typeface="微軟正黑體" panose="020B0604030504040204" pitchFamily="34" charset="-120"/>
                <a:cs typeface="Times New Roman" panose="02020603050405020304" pitchFamily="18" charset="0"/>
              </a:rPr>
              <a:t>採用</a:t>
            </a:r>
            <a:r>
              <a:rPr lang="en-US" altLang="zh-TW" sz="1400" b="1" kern="100" dirty="0">
                <a:solidFill>
                  <a:srgbClr val="F87E3A"/>
                </a:solidFill>
                <a:latin typeface="Times New Roman" panose="02020603050405020304" pitchFamily="18" charset="0"/>
                <a:ea typeface="微軟正黑體" panose="020B0604030504040204" pitchFamily="34" charset="-120"/>
                <a:cs typeface="Times New Roman" panose="02020603050405020304" pitchFamily="18" charset="0"/>
              </a:rPr>
              <a:t>PLC</a:t>
            </a:r>
            <a:r>
              <a:rPr lang="zh-TW" altLang="zh-TW" sz="1400" b="1" kern="100" dirty="0">
                <a:solidFill>
                  <a:srgbClr val="F87E3A"/>
                </a:solidFill>
                <a:latin typeface="Times New Roman" panose="02020603050405020304" pitchFamily="18" charset="0"/>
                <a:ea typeface="微軟正黑體" panose="020B0604030504040204" pitchFamily="34" charset="-120"/>
                <a:cs typeface="Times New Roman" panose="02020603050405020304" pitchFamily="18" charset="0"/>
              </a:rPr>
              <a:t>編程各種操作</a:t>
            </a:r>
            <a:r>
              <a:rPr lang="zh-TW" altLang="zh-TW" sz="1400" kern="100" dirty="0">
                <a:latin typeface="Times New Roman" panose="02020603050405020304" pitchFamily="18" charset="0"/>
                <a:ea typeface="微軟正黑體" panose="020B0604030504040204" pitchFamily="34" charset="-120"/>
                <a:cs typeface="Times New Roman" panose="02020603050405020304" pitchFamily="18" charset="0"/>
              </a:rPr>
              <a:t>，提供機組可於任何情況下執行相應之操作，達到</a:t>
            </a:r>
            <a:r>
              <a:rPr lang="zh-TW" altLang="zh-TW" sz="1400" b="1" kern="100" dirty="0">
                <a:solidFill>
                  <a:srgbClr val="F87E3A"/>
                </a:solidFill>
                <a:latin typeface="Times New Roman" panose="02020603050405020304" pitchFamily="18" charset="0"/>
                <a:ea typeface="微軟正黑體" panose="020B0604030504040204" pitchFamily="34" charset="-120"/>
                <a:cs typeface="Times New Roman" panose="02020603050405020304" pitchFamily="18" charset="0"/>
              </a:rPr>
              <a:t>自動化操作</a:t>
            </a:r>
            <a:r>
              <a:rPr lang="zh-TW" altLang="zh-TW" sz="1400" kern="100" dirty="0">
                <a:latin typeface="Times New Roman" panose="02020603050405020304" pitchFamily="18" charset="0"/>
                <a:ea typeface="微軟正黑體" panose="020B0604030504040204" pitchFamily="34" charset="-120"/>
                <a:cs typeface="Times New Roman" panose="02020603050405020304" pitchFamily="18" charset="0"/>
              </a:rPr>
              <a:t>之目的，避免人為操作導致故障範圍擴大。</a:t>
            </a:r>
          </a:p>
        </p:txBody>
      </p:sp>
      <p:sp>
        <p:nvSpPr>
          <p:cNvPr id="6" name="矩形 5">
            <a:extLst>
              <a:ext uri="{FF2B5EF4-FFF2-40B4-BE49-F238E27FC236}">
                <a16:creationId xmlns:a16="http://schemas.microsoft.com/office/drawing/2014/main" xmlns="" id="{9F00E3D7-122F-4F99-9DDC-100FF178AD66}"/>
              </a:ext>
            </a:extLst>
          </p:cNvPr>
          <p:cNvSpPr/>
          <p:nvPr/>
        </p:nvSpPr>
        <p:spPr>
          <a:xfrm>
            <a:off x="44087" y="4223048"/>
            <a:ext cx="4292196" cy="2554545"/>
          </a:xfrm>
          <a:prstGeom prst="rect">
            <a:avLst/>
          </a:prstGeom>
        </p:spPr>
        <p:txBody>
          <a:bodyPr wrap="square">
            <a:spAutoFit/>
          </a:bodyPr>
          <a:lstStyle/>
          <a:p>
            <a:pPr marL="285750" lvl="1" indent="-285750" algn="just">
              <a:lnSpc>
                <a:spcPts val="2400"/>
              </a:lnSpc>
              <a:buFont typeface="Wingdings" panose="05000000000000000000" pitchFamily="2" charset="2"/>
              <a:buChar char="Ø"/>
            </a:pPr>
            <a:r>
              <a:rPr lang="zh-TW" altLang="zh-TW" sz="1500" kern="100" dirty="0">
                <a:latin typeface="Times New Roman" panose="02020603050405020304" pitchFamily="18" charset="0"/>
                <a:ea typeface="微軟正黑體" panose="020B0604030504040204" pitchFamily="34" charset="-120"/>
                <a:cs typeface="Times New Roman" panose="02020603050405020304" pitchFamily="18" charset="0"/>
              </a:rPr>
              <a:t>發電機出口</a:t>
            </a:r>
            <a:r>
              <a:rPr lang="en-US" altLang="zh-TW" sz="1500" b="1" kern="100" dirty="0">
                <a:solidFill>
                  <a:schemeClr val="accent6">
                    <a:lumMod val="50000"/>
                  </a:schemeClr>
                </a:solidFill>
                <a:latin typeface="Times New Roman" panose="02020603050405020304" pitchFamily="18" charset="0"/>
                <a:ea typeface="微軟正黑體" panose="020B0604030504040204" pitchFamily="34" charset="-120"/>
                <a:cs typeface="Times New Roman" panose="02020603050405020304" pitchFamily="18" charset="0"/>
              </a:rPr>
              <a:t>380V AC</a:t>
            </a:r>
            <a:r>
              <a:rPr lang="zh-TW" altLang="zh-TW" sz="1500" b="1" kern="100" dirty="0">
                <a:solidFill>
                  <a:schemeClr val="accent6">
                    <a:lumMod val="50000"/>
                  </a:schemeClr>
                </a:solidFill>
                <a:latin typeface="Times New Roman" panose="02020603050405020304" pitchFamily="18" charset="0"/>
                <a:ea typeface="微軟正黑體" panose="020B0604030504040204" pitchFamily="34" charset="-120"/>
                <a:cs typeface="Times New Roman" panose="02020603050405020304" pitchFamily="18" charset="0"/>
              </a:rPr>
              <a:t>經低壓</a:t>
            </a:r>
            <a:r>
              <a:rPr lang="en-US" altLang="zh-TW" sz="1500" b="1" kern="100" dirty="0">
                <a:solidFill>
                  <a:schemeClr val="accent6">
                    <a:lumMod val="50000"/>
                  </a:schemeClr>
                </a:solidFill>
                <a:latin typeface="Times New Roman" panose="02020603050405020304" pitchFamily="18" charset="0"/>
                <a:ea typeface="微軟正黑體" panose="020B0604030504040204" pitchFamily="34" charset="-120"/>
                <a:cs typeface="Times New Roman" panose="02020603050405020304" pitchFamily="18" charset="0"/>
              </a:rPr>
              <a:t>ACB</a:t>
            </a:r>
            <a:r>
              <a:rPr lang="zh-TW" altLang="zh-TW" sz="1500" b="1" kern="100" dirty="0">
                <a:solidFill>
                  <a:schemeClr val="accent6">
                    <a:lumMod val="50000"/>
                  </a:schemeClr>
                </a:solidFill>
                <a:latin typeface="Times New Roman" panose="02020603050405020304" pitchFamily="18" charset="0"/>
                <a:ea typeface="微軟正黑體" panose="020B0604030504040204" pitchFamily="34" charset="-120"/>
                <a:cs typeface="Times New Roman" panose="02020603050405020304" pitchFamily="18" charset="0"/>
              </a:rPr>
              <a:t>連接至升壓主變壓器</a:t>
            </a:r>
            <a:r>
              <a:rPr lang="en-US" altLang="zh-TW" sz="1500" b="1" kern="100" dirty="0">
                <a:solidFill>
                  <a:schemeClr val="accent6">
                    <a:lumMod val="50000"/>
                  </a:schemeClr>
                </a:solidFill>
                <a:latin typeface="Times New Roman" panose="02020603050405020304" pitchFamily="18" charset="0"/>
                <a:ea typeface="微軟正黑體" panose="020B0604030504040204" pitchFamily="34" charset="-120"/>
                <a:cs typeface="Times New Roman" panose="02020603050405020304" pitchFamily="18" charset="0"/>
              </a:rPr>
              <a:t>(900kVA)</a:t>
            </a:r>
            <a:r>
              <a:rPr lang="zh-TW" altLang="zh-TW" sz="1500" kern="100" dirty="0">
                <a:latin typeface="Times New Roman" panose="02020603050405020304" pitchFamily="18" charset="0"/>
                <a:ea typeface="微軟正黑體" panose="020B0604030504040204" pitchFamily="34" charset="-120"/>
                <a:cs typeface="Times New Roman" panose="02020603050405020304" pitchFamily="18" charset="0"/>
              </a:rPr>
              <a:t>，</a:t>
            </a:r>
            <a:r>
              <a:rPr lang="zh-TW" altLang="zh-TW" sz="1500" b="1" kern="100" dirty="0">
                <a:solidFill>
                  <a:schemeClr val="accent6">
                    <a:lumMod val="50000"/>
                  </a:schemeClr>
                </a:solidFill>
                <a:latin typeface="Times New Roman" panose="02020603050405020304" pitchFamily="18" charset="0"/>
                <a:ea typeface="微軟正黑體" panose="020B0604030504040204" pitchFamily="34" charset="-120"/>
                <a:cs typeface="Times New Roman" panose="02020603050405020304" pitchFamily="18" charset="0"/>
              </a:rPr>
              <a:t>提升電壓至</a:t>
            </a:r>
            <a:r>
              <a:rPr lang="en-US" altLang="zh-TW" sz="1500" b="1" kern="100" dirty="0">
                <a:solidFill>
                  <a:schemeClr val="accent6">
                    <a:lumMod val="50000"/>
                  </a:schemeClr>
                </a:solidFill>
                <a:latin typeface="Times New Roman" panose="02020603050405020304" pitchFamily="18" charset="0"/>
                <a:ea typeface="微軟正黑體" panose="020B0604030504040204" pitchFamily="34" charset="-120"/>
                <a:cs typeface="Times New Roman" panose="02020603050405020304" pitchFamily="18" charset="0"/>
              </a:rPr>
              <a:t>11.4kV</a:t>
            </a:r>
            <a:r>
              <a:rPr lang="zh-TW" altLang="zh-TW" sz="1500" kern="100" dirty="0">
                <a:latin typeface="Times New Roman" panose="02020603050405020304" pitchFamily="18" charset="0"/>
                <a:ea typeface="微軟正黑體" panose="020B0604030504040204" pitchFamily="34" charset="-120"/>
                <a:cs typeface="Times New Roman" panose="02020603050405020304" pitchFamily="18" charset="0"/>
              </a:rPr>
              <a:t>；經由</a:t>
            </a:r>
            <a:r>
              <a:rPr lang="en-US" altLang="zh-TW" sz="1500" kern="100" dirty="0">
                <a:latin typeface="Times New Roman" panose="02020603050405020304" pitchFamily="18" charset="0"/>
                <a:ea typeface="微軟正黑體" panose="020B0604030504040204" pitchFamily="34" charset="-120"/>
                <a:cs typeface="Times New Roman" panose="02020603050405020304" pitchFamily="18" charset="0"/>
              </a:rPr>
              <a:t>24kV VCB</a:t>
            </a:r>
            <a:r>
              <a:rPr lang="zh-TW" altLang="zh-TW" sz="1500" kern="100" dirty="0">
                <a:latin typeface="Times New Roman" panose="02020603050405020304" pitchFamily="18" charset="0"/>
                <a:ea typeface="微軟正黑體" panose="020B0604030504040204" pitchFamily="34" charset="-120"/>
                <a:cs typeface="Times New Roman" panose="02020603050405020304" pitchFamily="18" charset="0"/>
              </a:rPr>
              <a:t>送至</a:t>
            </a:r>
            <a:r>
              <a:rPr lang="en-US" altLang="zh-TW" sz="1500" kern="100" dirty="0">
                <a:latin typeface="Times New Roman" panose="02020603050405020304" pitchFamily="18" charset="0"/>
                <a:ea typeface="微軟正黑體" panose="020B0604030504040204" pitchFamily="34" charset="-120"/>
                <a:cs typeface="Times New Roman" panose="02020603050405020304" pitchFamily="18" charset="0"/>
              </a:rPr>
              <a:t>MOF</a:t>
            </a:r>
            <a:r>
              <a:rPr lang="zh-TW" altLang="zh-TW" sz="1500" kern="100" dirty="0">
                <a:latin typeface="Times New Roman" panose="02020603050405020304" pitchFamily="18" charset="0"/>
                <a:ea typeface="微軟正黑體" panose="020B0604030504040204" pitchFamily="34" charset="-120"/>
                <a:cs typeface="Times New Roman" panose="02020603050405020304" pitchFamily="18" charset="0"/>
              </a:rPr>
              <a:t>計量盤後接入台電饋線代碼</a:t>
            </a:r>
            <a:r>
              <a:rPr lang="en-US" altLang="zh-TW" sz="1500" kern="100" dirty="0">
                <a:latin typeface="Times New Roman" panose="02020603050405020304" pitchFamily="18" charset="0"/>
                <a:ea typeface="微軟正黑體" panose="020B0604030504040204" pitchFamily="34" charset="-120"/>
                <a:cs typeface="Times New Roman" panose="02020603050405020304" pitchFamily="18" charset="0"/>
              </a:rPr>
              <a:t>XM23</a:t>
            </a:r>
            <a:r>
              <a:rPr lang="zh-TW" altLang="zh-TW" sz="1500" kern="100" dirty="0">
                <a:latin typeface="Times New Roman" panose="02020603050405020304" pitchFamily="18" charset="0"/>
                <a:ea typeface="微軟正黑體" panose="020B0604030504040204" pitchFamily="34" charset="-120"/>
                <a:cs typeface="Times New Roman" panose="02020603050405020304" pitchFamily="18" charset="0"/>
              </a:rPr>
              <a:t>。裝設同步併聯裝置供發電機與台電電網系統同步併聯檢測，併聯點為低壓</a:t>
            </a:r>
            <a:r>
              <a:rPr lang="en-US" altLang="zh-TW" sz="1500" kern="100" dirty="0">
                <a:latin typeface="Times New Roman" panose="02020603050405020304" pitchFamily="18" charset="0"/>
                <a:ea typeface="微軟正黑體" panose="020B0604030504040204" pitchFamily="34" charset="-120"/>
                <a:cs typeface="Times New Roman" panose="02020603050405020304" pitchFamily="18" charset="0"/>
              </a:rPr>
              <a:t>ACB</a:t>
            </a:r>
            <a:r>
              <a:rPr lang="zh-TW" altLang="zh-TW" sz="1500" kern="100" dirty="0">
                <a:latin typeface="Times New Roman" panose="02020603050405020304" pitchFamily="18" charset="0"/>
                <a:ea typeface="微軟正黑體" panose="020B0604030504040204" pitchFamily="34" charset="-120"/>
                <a:cs typeface="Times New Roman" panose="02020603050405020304" pitchFamily="18" charset="0"/>
              </a:rPr>
              <a:t>。</a:t>
            </a:r>
          </a:p>
          <a:p>
            <a:pPr marL="285750" lvl="1" indent="-285750" algn="just">
              <a:lnSpc>
                <a:spcPts val="2400"/>
              </a:lnSpc>
              <a:buFont typeface="Wingdings" panose="05000000000000000000" pitchFamily="2" charset="2"/>
              <a:buChar char="Ø"/>
            </a:pPr>
            <a:r>
              <a:rPr lang="zh-TW" altLang="zh-TW" sz="1500" kern="100" dirty="0">
                <a:latin typeface="Times New Roman" panose="02020603050405020304" pitchFamily="18" charset="0"/>
                <a:ea typeface="微軟正黑體" panose="020B0604030504040204" pitchFamily="34" charset="-120"/>
                <a:cs typeface="Times New Roman" panose="02020603050405020304" pitchFamily="18" charset="0"/>
              </a:rPr>
              <a:t>電力設備於安裝完成後執行電氣設備常規測試，並於</a:t>
            </a:r>
            <a:r>
              <a:rPr lang="zh-TW" altLang="zh-TW" sz="1500" b="1" kern="100" dirty="0">
                <a:solidFill>
                  <a:schemeClr val="accent6">
                    <a:lumMod val="50000"/>
                  </a:schemeClr>
                </a:solidFill>
                <a:latin typeface="Times New Roman" panose="02020603050405020304" pitchFamily="18" charset="0"/>
                <a:ea typeface="微軟正黑體" panose="020B0604030504040204" pitchFamily="34" charset="-120"/>
                <a:cs typeface="Times New Roman" panose="02020603050405020304" pitchFamily="18" charset="0"/>
              </a:rPr>
              <a:t>每年度依電業規則執行必要非破壞性檢測</a:t>
            </a:r>
            <a:r>
              <a:rPr lang="zh-TW" altLang="zh-TW" sz="1500" kern="100" dirty="0">
                <a:latin typeface="Times New Roman" panose="02020603050405020304" pitchFamily="18" charset="0"/>
                <a:ea typeface="微軟正黑體" panose="020B0604030504040204" pitchFamily="34" charset="-120"/>
                <a:cs typeface="Times New Roman" panose="02020603050405020304" pitchFamily="18" charset="0"/>
              </a:rPr>
              <a:t>，確保系統之穩定安全運轉。</a:t>
            </a:r>
          </a:p>
        </p:txBody>
      </p:sp>
      <p:sp>
        <p:nvSpPr>
          <p:cNvPr id="34" name="矩形 10">
            <a:extLst>
              <a:ext uri="{FF2B5EF4-FFF2-40B4-BE49-F238E27FC236}">
                <a16:creationId xmlns:a16="http://schemas.microsoft.com/office/drawing/2014/main" xmlns="" id="{0A3B79D5-CBB0-4D44-895D-AF9888363A5C}"/>
              </a:ext>
            </a:extLst>
          </p:cNvPr>
          <p:cNvSpPr>
            <a:spLocks noChangeArrowheads="1"/>
          </p:cNvSpPr>
          <p:nvPr/>
        </p:nvSpPr>
        <p:spPr bwMode="auto">
          <a:xfrm>
            <a:off x="4414519" y="1122167"/>
            <a:ext cx="4641007" cy="254462"/>
          </a:xfrm>
          <a:prstGeom prst="rect">
            <a:avLst/>
          </a:prstGeom>
          <a:solidFill>
            <a:srgbClr val="F87E3A"/>
          </a:solidFill>
          <a:ln>
            <a:noFill/>
          </a:ln>
        </p:spPr>
        <p:txBody>
          <a:bodyPr anchor="ct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a:r>
              <a:rPr lang="zh-TW" altLang="en-US" b="1" dirty="0">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宋体" pitchFamily="2" charset="-122"/>
              </a:rPr>
              <a:t>監控系統</a:t>
            </a:r>
          </a:p>
        </p:txBody>
      </p:sp>
      <p:sp>
        <p:nvSpPr>
          <p:cNvPr id="35" name="矩形 10">
            <a:extLst>
              <a:ext uri="{FF2B5EF4-FFF2-40B4-BE49-F238E27FC236}">
                <a16:creationId xmlns:a16="http://schemas.microsoft.com/office/drawing/2014/main" xmlns="" id="{2D091AA5-DC9E-4CBF-8A52-2732E233356A}"/>
              </a:ext>
            </a:extLst>
          </p:cNvPr>
          <p:cNvSpPr>
            <a:spLocks noChangeArrowheads="1"/>
          </p:cNvSpPr>
          <p:nvPr/>
        </p:nvSpPr>
        <p:spPr bwMode="auto">
          <a:xfrm>
            <a:off x="44086" y="3922852"/>
            <a:ext cx="4292197" cy="254462"/>
          </a:xfrm>
          <a:prstGeom prst="rect">
            <a:avLst/>
          </a:prstGeom>
          <a:solidFill>
            <a:srgbClr val="00B050"/>
          </a:solidFill>
          <a:ln>
            <a:noFill/>
          </a:ln>
        </p:spPr>
        <p:txBody>
          <a:bodyPr anchor="ct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a:r>
              <a:rPr lang="zh-TW" altLang="en-US" b="1" dirty="0">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宋体" pitchFamily="2" charset="-122"/>
              </a:rPr>
              <a:t>電力系統</a:t>
            </a:r>
          </a:p>
        </p:txBody>
      </p:sp>
      <p:sp>
        <p:nvSpPr>
          <p:cNvPr id="7" name="箭號: 向右 6">
            <a:extLst>
              <a:ext uri="{FF2B5EF4-FFF2-40B4-BE49-F238E27FC236}">
                <a16:creationId xmlns:a16="http://schemas.microsoft.com/office/drawing/2014/main" xmlns="" id="{9D765306-8E29-4C85-A35A-161204909F73}"/>
              </a:ext>
            </a:extLst>
          </p:cNvPr>
          <p:cNvSpPr/>
          <p:nvPr/>
        </p:nvSpPr>
        <p:spPr>
          <a:xfrm>
            <a:off x="4028019" y="3442650"/>
            <a:ext cx="513184" cy="347776"/>
          </a:xfrm>
          <a:prstGeom prst="rightArrow">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TW" altLang="en-US"/>
          </a:p>
        </p:txBody>
      </p:sp>
      <p:sp>
        <p:nvSpPr>
          <p:cNvPr id="41" name="箭號: 向右 40">
            <a:extLst>
              <a:ext uri="{FF2B5EF4-FFF2-40B4-BE49-F238E27FC236}">
                <a16:creationId xmlns:a16="http://schemas.microsoft.com/office/drawing/2014/main" xmlns="" id="{1685C484-E9A8-47B8-92B4-7EDD2426B23A}"/>
              </a:ext>
            </a:extLst>
          </p:cNvPr>
          <p:cNvSpPr/>
          <p:nvPr/>
        </p:nvSpPr>
        <p:spPr>
          <a:xfrm rot="10800000">
            <a:off x="4336283" y="5201301"/>
            <a:ext cx="513184" cy="347776"/>
          </a:xfrm>
          <a:prstGeom prst="rightArrow">
            <a:avLst/>
          </a:prstGeom>
          <a:solidFill>
            <a:schemeClr val="accent6">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TW" altLang="en-US"/>
          </a:p>
        </p:txBody>
      </p:sp>
      <p:sp>
        <p:nvSpPr>
          <p:cNvPr id="15" name="投影片編號版面配置區 2">
            <a:extLst>
              <a:ext uri="{FF2B5EF4-FFF2-40B4-BE49-F238E27FC236}">
                <a16:creationId xmlns:a16="http://schemas.microsoft.com/office/drawing/2014/main" xmlns="" id="{6A949486-77C6-4B20-8A86-FF30608D2F0C}"/>
              </a:ext>
            </a:extLst>
          </p:cNvPr>
          <p:cNvSpPr txBox="1">
            <a:spLocks/>
          </p:cNvSpPr>
          <p:nvPr/>
        </p:nvSpPr>
        <p:spPr>
          <a:xfrm>
            <a:off x="4614203" y="6492874"/>
            <a:ext cx="475638"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zh-TW" sz="1600" b="1" dirty="0">
                <a:solidFill>
                  <a:schemeClr val="tx1"/>
                </a:solidFill>
                <a:latin typeface="標楷體" panose="03000509000000000000" pitchFamily="65" charset="-120"/>
                <a:ea typeface="標楷體" panose="03000509000000000000" pitchFamily="65" charset="-120"/>
              </a:rPr>
              <a:t>9</a:t>
            </a:r>
            <a:endParaRPr lang="zh-TW" altLang="en-US" sz="1600" b="1" dirty="0">
              <a:solidFill>
                <a:schemeClr val="tx1"/>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381162079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5">
            <a:extLst>
              <a:ext uri="{FF2B5EF4-FFF2-40B4-BE49-F238E27FC236}">
                <a16:creationId xmlns:a16="http://schemas.microsoft.com/office/drawing/2014/main" xmlns="" id="{016F382F-0E42-4B04-A083-F2A3DCF6291A}"/>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3953164"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1">
            <a:extLst>
              <a:ext uri="{FF2B5EF4-FFF2-40B4-BE49-F238E27FC236}">
                <a16:creationId xmlns:a16="http://schemas.microsoft.com/office/drawing/2014/main" xmlns="" id="{3080F81E-4628-426C-823E-512FF004462F}"/>
              </a:ext>
            </a:extLst>
          </p:cNvPr>
          <p:cNvSpPr txBox="1"/>
          <p:nvPr/>
        </p:nvSpPr>
        <p:spPr>
          <a:xfrm>
            <a:off x="887796" y="0"/>
            <a:ext cx="3065368" cy="707886"/>
          </a:xfrm>
          <a:prstGeom prst="rect">
            <a:avLst/>
          </a:prstGeom>
          <a:noFill/>
        </p:spPr>
        <p:txBody>
          <a:bodyPr wrap="square" rtlCol="0">
            <a:spAutoFit/>
          </a:bodyPr>
          <a:lstStyle/>
          <a:p>
            <a:pPr algn="just"/>
            <a:r>
              <a:rPr lang="zh-TW" altLang="en-US" sz="4000" dirty="0">
                <a:solidFill>
                  <a:schemeClr val="tx1">
                    <a:lumMod val="85000"/>
                    <a:lumOff val="15000"/>
                  </a:schemeClr>
                </a:solidFill>
                <a:latin typeface="華康中圓體" panose="020F0509000000000000" pitchFamily="49" charset="-120"/>
                <a:ea typeface="華康中圓體" panose="020F0509000000000000" pitchFamily="49" charset="-120"/>
                <a:cs typeface="Open Sans Extrabold" panose="020B0906030804020204" pitchFamily="34" charset="0"/>
              </a:rPr>
              <a:t>興建計畫</a:t>
            </a:r>
            <a:endParaRPr lang="en-US" sz="4000" dirty="0">
              <a:solidFill>
                <a:schemeClr val="tx1">
                  <a:lumMod val="85000"/>
                  <a:lumOff val="15000"/>
                </a:schemeClr>
              </a:solidFill>
              <a:latin typeface="華康中圓體" panose="020F0509000000000000" pitchFamily="49" charset="-120"/>
              <a:ea typeface="華康中圓體" panose="020F0509000000000000" pitchFamily="49" charset="-120"/>
              <a:cs typeface="Open Sans Extrabold" panose="020B0906030804020204" pitchFamily="34" charset="0"/>
            </a:endParaRPr>
          </a:p>
        </p:txBody>
      </p:sp>
      <p:sp>
        <p:nvSpPr>
          <p:cNvPr id="11" name="文字方塊 10">
            <a:extLst>
              <a:ext uri="{FF2B5EF4-FFF2-40B4-BE49-F238E27FC236}">
                <a16:creationId xmlns:a16="http://schemas.microsoft.com/office/drawing/2014/main" xmlns="" id="{6447AF2A-9339-4F80-B809-F87456BDFBB5}"/>
              </a:ext>
            </a:extLst>
          </p:cNvPr>
          <p:cNvSpPr txBox="1"/>
          <p:nvPr/>
        </p:nvSpPr>
        <p:spPr>
          <a:xfrm>
            <a:off x="44086" y="858336"/>
            <a:ext cx="5146751" cy="523220"/>
          </a:xfrm>
          <a:prstGeom prst="rect">
            <a:avLst/>
          </a:prstGeom>
          <a:noFill/>
        </p:spPr>
        <p:txBody>
          <a:bodyPr wrap="square" rtlCol="0">
            <a:spAutoFit/>
          </a:bodyPr>
          <a:lstStyle/>
          <a:p>
            <a:pPr marL="342900" indent="-342900">
              <a:buFont typeface="Wingdings" panose="05000000000000000000" pitchFamily="2" charset="2"/>
              <a:buChar char="n"/>
            </a:pPr>
            <a:r>
              <a:rPr lang="zh-TW" altLang="en-US" sz="2800" dirty="0">
                <a:latin typeface="微軟正黑體" panose="020B0604030504040204" pitchFamily="34" charset="-120"/>
                <a:ea typeface="微軟正黑體" panose="020B0604030504040204" pitchFamily="34" charset="-120"/>
              </a:rPr>
              <a:t>案場期程規劃與查核點</a:t>
            </a:r>
          </a:p>
        </p:txBody>
      </p:sp>
      <p:sp>
        <p:nvSpPr>
          <p:cNvPr id="5" name="矩形 4">
            <a:extLst>
              <a:ext uri="{FF2B5EF4-FFF2-40B4-BE49-F238E27FC236}">
                <a16:creationId xmlns:a16="http://schemas.microsoft.com/office/drawing/2014/main" xmlns="" id="{023DCF28-BA88-4A4B-99C9-49E746A5C581}"/>
              </a:ext>
            </a:extLst>
          </p:cNvPr>
          <p:cNvSpPr/>
          <p:nvPr/>
        </p:nvSpPr>
        <p:spPr>
          <a:xfrm>
            <a:off x="44086" y="5990333"/>
            <a:ext cx="7977673" cy="707886"/>
          </a:xfrm>
          <a:prstGeom prst="rect">
            <a:avLst/>
          </a:prstGeom>
        </p:spPr>
        <p:txBody>
          <a:bodyPr wrap="square">
            <a:spAutoFit/>
          </a:bodyPr>
          <a:lstStyle/>
          <a:p>
            <a:pPr marL="269875" indent="-269875" algn="just">
              <a:lnSpc>
                <a:spcPts val="2400"/>
              </a:lnSpc>
              <a:buClr>
                <a:schemeClr val="tx1"/>
              </a:buClr>
              <a:buFont typeface="+mj-lt"/>
              <a:buAutoNum type="arabicPeriod"/>
            </a:pPr>
            <a:r>
              <a:rPr lang="en-US" altLang="zh-TW" sz="1500" b="1" u="sng" dirty="0">
                <a:solidFill>
                  <a:srgbClr val="7030A0"/>
                </a:solidFill>
                <a:latin typeface="Times New Roman" panose="02020603050405020304" pitchFamily="18" charset="0"/>
                <a:ea typeface="微軟正黑體" panose="020B0604030504040204" pitchFamily="34" charset="-120"/>
                <a:cs typeface="Times New Roman" panose="02020603050405020304" pitchFamily="18" charset="0"/>
              </a:rPr>
              <a:t>365</a:t>
            </a:r>
            <a:r>
              <a:rPr lang="zh-TW" altLang="en-US" sz="1500" b="1" u="sng" dirty="0">
                <a:solidFill>
                  <a:srgbClr val="7030A0"/>
                </a:solidFill>
                <a:latin typeface="Times New Roman" panose="02020603050405020304" pitchFamily="18" charset="0"/>
                <a:ea typeface="微軟正黑體" panose="020B0604030504040204" pitchFamily="34" charset="-120"/>
                <a:cs typeface="Times New Roman" panose="02020603050405020304" pitchFamily="18" charset="0"/>
              </a:rPr>
              <a:t>日曆天內</a:t>
            </a:r>
            <a:r>
              <a:rPr lang="zh-TW" altLang="en-US" sz="1500" dirty="0">
                <a:latin typeface="Times New Roman" panose="02020603050405020304" pitchFamily="18" charset="0"/>
                <a:ea typeface="微軟正黑體" panose="020B0604030504040204" pitchFamily="34" charset="-120"/>
                <a:cs typeface="Times New Roman" panose="02020603050405020304" pitchFamily="18" charset="0"/>
              </a:rPr>
              <a:t>取得能源主管機關發電</a:t>
            </a:r>
            <a:r>
              <a:rPr lang="zh-TW" altLang="en-US" sz="1500" b="1" dirty="0">
                <a:solidFill>
                  <a:srgbClr val="7030A0"/>
                </a:solidFill>
                <a:latin typeface="Times New Roman" panose="02020603050405020304" pitchFamily="18" charset="0"/>
                <a:ea typeface="微軟正黑體" panose="020B0604030504040204" pitchFamily="34" charset="-120"/>
                <a:cs typeface="Times New Roman" panose="02020603050405020304" pitchFamily="18" charset="0"/>
              </a:rPr>
              <a:t>籌設許可</a:t>
            </a:r>
            <a:r>
              <a:rPr lang="zh-TW" altLang="en-US" sz="1500" dirty="0">
                <a:latin typeface="Times New Roman" panose="02020603050405020304" pitchFamily="18" charset="0"/>
                <a:ea typeface="微軟正黑體" panose="020B0604030504040204" pitchFamily="34" charset="-120"/>
                <a:cs typeface="Times New Roman" panose="02020603050405020304" pitchFamily="18" charset="0"/>
              </a:rPr>
              <a:t>，並於籌設許可訂定之期限內設置完成。</a:t>
            </a:r>
            <a:endParaRPr lang="en-US" altLang="zh-TW" sz="1500" dirty="0">
              <a:latin typeface="Times New Roman" panose="02020603050405020304" pitchFamily="18" charset="0"/>
              <a:ea typeface="微軟正黑體" panose="020B0604030504040204" pitchFamily="34" charset="-120"/>
              <a:cs typeface="Times New Roman" panose="02020603050405020304" pitchFamily="18" charset="0"/>
            </a:endParaRPr>
          </a:p>
          <a:p>
            <a:pPr marL="269875" indent="-269875" algn="just">
              <a:lnSpc>
                <a:spcPts val="2400"/>
              </a:lnSpc>
              <a:buClr>
                <a:schemeClr val="tx1"/>
              </a:buClr>
              <a:buFont typeface="+mj-lt"/>
              <a:buAutoNum type="arabicPeriod"/>
            </a:pPr>
            <a:r>
              <a:rPr lang="en-US" altLang="zh-TW" sz="1500" b="1" u="sng" dirty="0">
                <a:solidFill>
                  <a:srgbClr val="7030A0"/>
                </a:solidFill>
                <a:latin typeface="Times New Roman" panose="02020603050405020304" pitchFamily="18" charset="0"/>
                <a:ea typeface="微軟正黑體" panose="020B0604030504040204" pitchFamily="34" charset="-120"/>
                <a:cs typeface="Times New Roman" panose="02020603050405020304" pitchFamily="18" charset="0"/>
              </a:rPr>
              <a:t>900</a:t>
            </a:r>
            <a:r>
              <a:rPr lang="zh-TW" altLang="en-US" sz="1500" b="1" u="sng" dirty="0">
                <a:solidFill>
                  <a:srgbClr val="7030A0"/>
                </a:solidFill>
                <a:latin typeface="Times New Roman" panose="02020603050405020304" pitchFamily="18" charset="0"/>
                <a:ea typeface="微軟正黑體" panose="020B0604030504040204" pitchFamily="34" charset="-120"/>
                <a:cs typeface="Times New Roman" panose="02020603050405020304" pitchFamily="18" charset="0"/>
              </a:rPr>
              <a:t>日曆天內</a:t>
            </a:r>
            <a:r>
              <a:rPr lang="zh-TW" altLang="en-US" sz="1500" dirty="0">
                <a:latin typeface="Times New Roman" panose="02020603050405020304" pitchFamily="18" charset="0"/>
                <a:ea typeface="微軟正黑體" panose="020B0604030504040204" pitchFamily="34" charset="-120"/>
                <a:cs typeface="Times New Roman" panose="02020603050405020304" pitchFamily="18" charset="0"/>
              </a:rPr>
              <a:t>完成</a:t>
            </a:r>
            <a:r>
              <a:rPr lang="zh-TW" altLang="en-US" sz="1500" b="1" dirty="0">
                <a:solidFill>
                  <a:srgbClr val="7030A0"/>
                </a:solidFill>
                <a:latin typeface="Times New Roman" panose="02020603050405020304" pitchFamily="18" charset="0"/>
                <a:ea typeface="微軟正黑體" panose="020B0604030504040204" pitchFamily="34" charset="-120"/>
                <a:cs typeface="Times New Roman" panose="02020603050405020304" pitchFamily="18" charset="0"/>
              </a:rPr>
              <a:t>案場併聯掛錶試運轉作業</a:t>
            </a:r>
            <a:r>
              <a:rPr lang="zh-TW" altLang="en-US" sz="1500" dirty="0">
                <a:latin typeface="Times New Roman" panose="02020603050405020304" pitchFamily="18" charset="0"/>
                <a:ea typeface="微軟正黑體" panose="020B0604030504040204" pitchFamily="34" charset="-120"/>
                <a:cs typeface="Times New Roman" panose="02020603050405020304" pitchFamily="18" charset="0"/>
              </a:rPr>
              <a:t>，其</a:t>
            </a:r>
            <a:r>
              <a:rPr lang="zh-TW" altLang="en-US" sz="1500" b="1" dirty="0">
                <a:solidFill>
                  <a:srgbClr val="7030A0"/>
                </a:solidFill>
                <a:latin typeface="Times New Roman" panose="02020603050405020304" pitchFamily="18" charset="0"/>
                <a:ea typeface="微軟正黑體" panose="020B0604030504040204" pitchFamily="34" charset="-120"/>
                <a:cs typeface="Times New Roman" panose="02020603050405020304" pitchFamily="18" charset="0"/>
              </a:rPr>
              <a:t>營運期限為需運作</a:t>
            </a:r>
            <a:r>
              <a:rPr lang="en-US" altLang="zh-TW" sz="1500" b="1" dirty="0">
                <a:solidFill>
                  <a:srgbClr val="7030A0"/>
                </a:solidFill>
                <a:latin typeface="Times New Roman" panose="02020603050405020304" pitchFamily="18" charset="0"/>
                <a:ea typeface="微軟正黑體" panose="020B0604030504040204" pitchFamily="34" charset="-120"/>
                <a:cs typeface="Times New Roman" panose="02020603050405020304" pitchFamily="18" charset="0"/>
              </a:rPr>
              <a:t>20</a:t>
            </a:r>
            <a:r>
              <a:rPr lang="zh-TW" altLang="en-US" sz="1500" b="1" dirty="0">
                <a:solidFill>
                  <a:srgbClr val="7030A0"/>
                </a:solidFill>
                <a:latin typeface="Times New Roman" panose="02020603050405020304" pitchFamily="18" charset="0"/>
                <a:ea typeface="微軟正黑體" panose="020B0604030504040204" pitchFamily="34" charset="-120"/>
                <a:cs typeface="Times New Roman" panose="02020603050405020304" pitchFamily="18" charset="0"/>
              </a:rPr>
              <a:t>年</a:t>
            </a:r>
            <a:r>
              <a:rPr lang="zh-TW" altLang="en-US" sz="1500" dirty="0">
                <a:latin typeface="Times New Roman" panose="02020603050405020304" pitchFamily="18" charset="0"/>
                <a:ea typeface="微軟正黑體" panose="020B0604030504040204" pitchFamily="34" charset="-120"/>
                <a:cs typeface="Times New Roman" panose="02020603050405020304" pitchFamily="18" charset="0"/>
              </a:rPr>
              <a:t>。</a:t>
            </a:r>
          </a:p>
        </p:txBody>
      </p:sp>
      <p:sp>
        <p:nvSpPr>
          <p:cNvPr id="8" name="投影片編號版面配置區 2">
            <a:extLst>
              <a:ext uri="{FF2B5EF4-FFF2-40B4-BE49-F238E27FC236}">
                <a16:creationId xmlns:a16="http://schemas.microsoft.com/office/drawing/2014/main" xmlns="" id="{6A949486-77C6-4B20-8A86-FF30608D2F0C}"/>
              </a:ext>
            </a:extLst>
          </p:cNvPr>
          <p:cNvSpPr txBox="1">
            <a:spLocks/>
          </p:cNvSpPr>
          <p:nvPr/>
        </p:nvSpPr>
        <p:spPr>
          <a:xfrm>
            <a:off x="4614203" y="6492874"/>
            <a:ext cx="475638"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zh-TW" sz="1600" b="1" dirty="0">
                <a:solidFill>
                  <a:schemeClr val="tx1"/>
                </a:solidFill>
                <a:latin typeface="標楷體" panose="03000509000000000000" pitchFamily="65" charset="-120"/>
                <a:ea typeface="標楷體" panose="03000509000000000000" pitchFamily="65" charset="-120"/>
              </a:rPr>
              <a:t>10</a:t>
            </a:r>
            <a:endParaRPr lang="zh-TW" altLang="en-US" sz="1600" b="1" dirty="0">
              <a:solidFill>
                <a:schemeClr val="tx1"/>
              </a:solidFill>
              <a:latin typeface="標楷體" panose="03000509000000000000" pitchFamily="65" charset="-120"/>
              <a:ea typeface="標楷體" panose="03000509000000000000" pitchFamily="65" charset="-120"/>
            </a:endParaRPr>
          </a:p>
        </p:txBody>
      </p:sp>
      <p:graphicFrame>
        <p:nvGraphicFramePr>
          <p:cNvPr id="6" name="表格 5"/>
          <p:cNvGraphicFramePr>
            <a:graphicFrameLocks noGrp="1"/>
          </p:cNvGraphicFramePr>
          <p:nvPr>
            <p:extLst>
              <p:ext uri="{D42A27DB-BD31-4B8C-83A1-F6EECF244321}">
                <p14:modId xmlns:p14="http://schemas.microsoft.com/office/powerpoint/2010/main" val="2887164910"/>
              </p:ext>
            </p:extLst>
          </p:nvPr>
        </p:nvGraphicFramePr>
        <p:xfrm>
          <a:off x="279404" y="1397000"/>
          <a:ext cx="8727416" cy="4612973"/>
        </p:xfrm>
        <a:graphic>
          <a:graphicData uri="http://schemas.openxmlformats.org/drawingml/2006/table">
            <a:tbl>
              <a:tblPr firstRow="1" bandRow="1">
                <a:tableStyleId>{5C22544A-7EE6-4342-B048-85BDC9FD1C3A}</a:tableStyleId>
              </a:tblPr>
              <a:tblGrid>
                <a:gridCol w="260949">
                  <a:extLst>
                    <a:ext uri="{9D8B030D-6E8A-4147-A177-3AD203B41FA5}">
                      <a16:colId xmlns:a16="http://schemas.microsoft.com/office/drawing/2014/main" xmlns="" val="20000"/>
                    </a:ext>
                  </a:extLst>
                </a:gridCol>
                <a:gridCol w="920457">
                  <a:extLst>
                    <a:ext uri="{9D8B030D-6E8A-4147-A177-3AD203B41FA5}">
                      <a16:colId xmlns:a16="http://schemas.microsoft.com/office/drawing/2014/main" xmlns="" val="20001"/>
                    </a:ext>
                  </a:extLst>
                </a:gridCol>
                <a:gridCol w="360590">
                  <a:extLst>
                    <a:ext uri="{9D8B030D-6E8A-4147-A177-3AD203B41FA5}">
                      <a16:colId xmlns:a16="http://schemas.microsoft.com/office/drawing/2014/main" xmlns="" val="20002"/>
                    </a:ext>
                  </a:extLst>
                </a:gridCol>
                <a:gridCol w="239514">
                  <a:extLst>
                    <a:ext uri="{9D8B030D-6E8A-4147-A177-3AD203B41FA5}">
                      <a16:colId xmlns:a16="http://schemas.microsoft.com/office/drawing/2014/main" xmlns="" val="20003"/>
                    </a:ext>
                  </a:extLst>
                </a:gridCol>
                <a:gridCol w="239514">
                  <a:extLst>
                    <a:ext uri="{9D8B030D-6E8A-4147-A177-3AD203B41FA5}">
                      <a16:colId xmlns:a16="http://schemas.microsoft.com/office/drawing/2014/main" xmlns="" val="20004"/>
                    </a:ext>
                  </a:extLst>
                </a:gridCol>
                <a:gridCol w="239514">
                  <a:extLst>
                    <a:ext uri="{9D8B030D-6E8A-4147-A177-3AD203B41FA5}">
                      <a16:colId xmlns:a16="http://schemas.microsoft.com/office/drawing/2014/main" xmlns="" val="20005"/>
                    </a:ext>
                  </a:extLst>
                </a:gridCol>
                <a:gridCol w="239514">
                  <a:extLst>
                    <a:ext uri="{9D8B030D-6E8A-4147-A177-3AD203B41FA5}">
                      <a16:colId xmlns:a16="http://schemas.microsoft.com/office/drawing/2014/main" xmlns="" val="20006"/>
                    </a:ext>
                  </a:extLst>
                </a:gridCol>
                <a:gridCol w="239514">
                  <a:extLst>
                    <a:ext uri="{9D8B030D-6E8A-4147-A177-3AD203B41FA5}">
                      <a16:colId xmlns:a16="http://schemas.microsoft.com/office/drawing/2014/main" xmlns="" val="20007"/>
                    </a:ext>
                  </a:extLst>
                </a:gridCol>
                <a:gridCol w="239514">
                  <a:extLst>
                    <a:ext uri="{9D8B030D-6E8A-4147-A177-3AD203B41FA5}">
                      <a16:colId xmlns:a16="http://schemas.microsoft.com/office/drawing/2014/main" xmlns="" val="20008"/>
                    </a:ext>
                  </a:extLst>
                </a:gridCol>
                <a:gridCol w="239514">
                  <a:extLst>
                    <a:ext uri="{9D8B030D-6E8A-4147-A177-3AD203B41FA5}">
                      <a16:colId xmlns:a16="http://schemas.microsoft.com/office/drawing/2014/main" xmlns="" val="20009"/>
                    </a:ext>
                  </a:extLst>
                </a:gridCol>
                <a:gridCol w="239514">
                  <a:extLst>
                    <a:ext uri="{9D8B030D-6E8A-4147-A177-3AD203B41FA5}">
                      <a16:colId xmlns:a16="http://schemas.microsoft.com/office/drawing/2014/main" xmlns="" val="20010"/>
                    </a:ext>
                  </a:extLst>
                </a:gridCol>
                <a:gridCol w="239514">
                  <a:extLst>
                    <a:ext uri="{9D8B030D-6E8A-4147-A177-3AD203B41FA5}">
                      <a16:colId xmlns:a16="http://schemas.microsoft.com/office/drawing/2014/main" xmlns="" val="20011"/>
                    </a:ext>
                  </a:extLst>
                </a:gridCol>
                <a:gridCol w="239514">
                  <a:extLst>
                    <a:ext uri="{9D8B030D-6E8A-4147-A177-3AD203B41FA5}">
                      <a16:colId xmlns:a16="http://schemas.microsoft.com/office/drawing/2014/main" xmlns="" val="20012"/>
                    </a:ext>
                  </a:extLst>
                </a:gridCol>
                <a:gridCol w="239514">
                  <a:extLst>
                    <a:ext uri="{9D8B030D-6E8A-4147-A177-3AD203B41FA5}">
                      <a16:colId xmlns:a16="http://schemas.microsoft.com/office/drawing/2014/main" xmlns="" val="20013"/>
                    </a:ext>
                  </a:extLst>
                </a:gridCol>
                <a:gridCol w="239514">
                  <a:extLst>
                    <a:ext uri="{9D8B030D-6E8A-4147-A177-3AD203B41FA5}">
                      <a16:colId xmlns:a16="http://schemas.microsoft.com/office/drawing/2014/main" xmlns="" val="20014"/>
                    </a:ext>
                  </a:extLst>
                </a:gridCol>
                <a:gridCol w="239514">
                  <a:extLst>
                    <a:ext uri="{9D8B030D-6E8A-4147-A177-3AD203B41FA5}">
                      <a16:colId xmlns:a16="http://schemas.microsoft.com/office/drawing/2014/main" xmlns="" val="20015"/>
                    </a:ext>
                  </a:extLst>
                </a:gridCol>
                <a:gridCol w="239514">
                  <a:extLst>
                    <a:ext uri="{9D8B030D-6E8A-4147-A177-3AD203B41FA5}">
                      <a16:colId xmlns:a16="http://schemas.microsoft.com/office/drawing/2014/main" xmlns="" val="20016"/>
                    </a:ext>
                  </a:extLst>
                </a:gridCol>
                <a:gridCol w="239514">
                  <a:extLst>
                    <a:ext uri="{9D8B030D-6E8A-4147-A177-3AD203B41FA5}">
                      <a16:colId xmlns:a16="http://schemas.microsoft.com/office/drawing/2014/main" xmlns="" val="20017"/>
                    </a:ext>
                  </a:extLst>
                </a:gridCol>
                <a:gridCol w="239514">
                  <a:extLst>
                    <a:ext uri="{9D8B030D-6E8A-4147-A177-3AD203B41FA5}">
                      <a16:colId xmlns:a16="http://schemas.microsoft.com/office/drawing/2014/main" xmlns="" val="20018"/>
                    </a:ext>
                  </a:extLst>
                </a:gridCol>
                <a:gridCol w="239514">
                  <a:extLst>
                    <a:ext uri="{9D8B030D-6E8A-4147-A177-3AD203B41FA5}">
                      <a16:colId xmlns:a16="http://schemas.microsoft.com/office/drawing/2014/main" xmlns="" val="20019"/>
                    </a:ext>
                  </a:extLst>
                </a:gridCol>
                <a:gridCol w="239514">
                  <a:extLst>
                    <a:ext uri="{9D8B030D-6E8A-4147-A177-3AD203B41FA5}">
                      <a16:colId xmlns:a16="http://schemas.microsoft.com/office/drawing/2014/main" xmlns="" val="20020"/>
                    </a:ext>
                  </a:extLst>
                </a:gridCol>
                <a:gridCol w="239514">
                  <a:extLst>
                    <a:ext uri="{9D8B030D-6E8A-4147-A177-3AD203B41FA5}">
                      <a16:colId xmlns:a16="http://schemas.microsoft.com/office/drawing/2014/main" xmlns="" val="20021"/>
                    </a:ext>
                  </a:extLst>
                </a:gridCol>
                <a:gridCol w="239514">
                  <a:extLst>
                    <a:ext uri="{9D8B030D-6E8A-4147-A177-3AD203B41FA5}">
                      <a16:colId xmlns:a16="http://schemas.microsoft.com/office/drawing/2014/main" xmlns="" val="20022"/>
                    </a:ext>
                  </a:extLst>
                </a:gridCol>
                <a:gridCol w="239514">
                  <a:extLst>
                    <a:ext uri="{9D8B030D-6E8A-4147-A177-3AD203B41FA5}">
                      <a16:colId xmlns:a16="http://schemas.microsoft.com/office/drawing/2014/main" xmlns="" val="20023"/>
                    </a:ext>
                  </a:extLst>
                </a:gridCol>
                <a:gridCol w="239514">
                  <a:extLst>
                    <a:ext uri="{9D8B030D-6E8A-4147-A177-3AD203B41FA5}">
                      <a16:colId xmlns:a16="http://schemas.microsoft.com/office/drawing/2014/main" xmlns="" val="20024"/>
                    </a:ext>
                  </a:extLst>
                </a:gridCol>
                <a:gridCol w="239514">
                  <a:extLst>
                    <a:ext uri="{9D8B030D-6E8A-4147-A177-3AD203B41FA5}">
                      <a16:colId xmlns:a16="http://schemas.microsoft.com/office/drawing/2014/main" xmlns="" val="20025"/>
                    </a:ext>
                  </a:extLst>
                </a:gridCol>
                <a:gridCol w="239514">
                  <a:extLst>
                    <a:ext uri="{9D8B030D-6E8A-4147-A177-3AD203B41FA5}">
                      <a16:colId xmlns:a16="http://schemas.microsoft.com/office/drawing/2014/main" xmlns="" val="20026"/>
                    </a:ext>
                  </a:extLst>
                </a:gridCol>
                <a:gridCol w="239514">
                  <a:extLst>
                    <a:ext uri="{9D8B030D-6E8A-4147-A177-3AD203B41FA5}">
                      <a16:colId xmlns:a16="http://schemas.microsoft.com/office/drawing/2014/main" xmlns="" val="20027"/>
                    </a:ext>
                  </a:extLst>
                </a:gridCol>
                <a:gridCol w="239514">
                  <a:extLst>
                    <a:ext uri="{9D8B030D-6E8A-4147-A177-3AD203B41FA5}">
                      <a16:colId xmlns:a16="http://schemas.microsoft.com/office/drawing/2014/main" xmlns="" val="20028"/>
                    </a:ext>
                  </a:extLst>
                </a:gridCol>
                <a:gridCol w="239514">
                  <a:extLst>
                    <a:ext uri="{9D8B030D-6E8A-4147-A177-3AD203B41FA5}">
                      <a16:colId xmlns:a16="http://schemas.microsoft.com/office/drawing/2014/main" xmlns="" val="20029"/>
                    </a:ext>
                  </a:extLst>
                </a:gridCol>
                <a:gridCol w="239514">
                  <a:extLst>
                    <a:ext uri="{9D8B030D-6E8A-4147-A177-3AD203B41FA5}">
                      <a16:colId xmlns:a16="http://schemas.microsoft.com/office/drawing/2014/main" xmlns="" val="20030"/>
                    </a:ext>
                  </a:extLst>
                </a:gridCol>
                <a:gridCol w="239514">
                  <a:extLst>
                    <a:ext uri="{9D8B030D-6E8A-4147-A177-3AD203B41FA5}">
                      <a16:colId xmlns:a16="http://schemas.microsoft.com/office/drawing/2014/main" xmlns="" val="20031"/>
                    </a:ext>
                  </a:extLst>
                </a:gridCol>
                <a:gridCol w="239514">
                  <a:extLst>
                    <a:ext uri="{9D8B030D-6E8A-4147-A177-3AD203B41FA5}">
                      <a16:colId xmlns:a16="http://schemas.microsoft.com/office/drawing/2014/main" xmlns="" val="20032"/>
                    </a:ext>
                  </a:extLst>
                </a:gridCol>
              </a:tblGrid>
              <a:tr h="302983">
                <a:tc rowSpan="2">
                  <a:txBody>
                    <a:bodyPr/>
                    <a:lstStyle/>
                    <a:p>
                      <a:pPr algn="ctr"/>
                      <a:r>
                        <a:rPr lang="zh-TW" altLang="en-US" sz="1400" dirty="0">
                          <a:solidFill>
                            <a:schemeClr val="tx1"/>
                          </a:solidFill>
                          <a:latin typeface="標楷體" panose="03000509000000000000" pitchFamily="65" charset="-120"/>
                          <a:ea typeface="標楷體" panose="03000509000000000000" pitchFamily="65" charset="-120"/>
                        </a:rPr>
                        <a:t>項次</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gn="ctr"/>
                      <a:r>
                        <a:rPr lang="zh-TW" altLang="en-US" sz="1400" dirty="0">
                          <a:solidFill>
                            <a:schemeClr val="tx1"/>
                          </a:solidFill>
                          <a:latin typeface="標楷體" panose="03000509000000000000" pitchFamily="65" charset="-120"/>
                          <a:ea typeface="標楷體" panose="03000509000000000000" pitchFamily="65" charset="-120"/>
                        </a:rPr>
                        <a:t>推動程序</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zh-TW" altLang="en-US" sz="1400" dirty="0">
                          <a:solidFill>
                            <a:schemeClr val="tx1"/>
                          </a:solidFill>
                          <a:latin typeface="標楷體" panose="03000509000000000000" pitchFamily="65" charset="-120"/>
                          <a:ea typeface="標楷體" panose="03000509000000000000" pitchFamily="65" charset="-120"/>
                        </a:rPr>
                        <a:t>工期</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6">
                  <a:txBody>
                    <a:bodyPr/>
                    <a:lstStyle/>
                    <a:p>
                      <a:pPr algn="ctr"/>
                      <a:r>
                        <a:rPr lang="en-US" altLang="zh-TW" sz="1200" dirty="0">
                          <a:solidFill>
                            <a:schemeClr val="tx1"/>
                          </a:solidFill>
                          <a:latin typeface="標楷體" panose="03000509000000000000" pitchFamily="65" charset="-120"/>
                          <a:ea typeface="標楷體" panose="03000509000000000000" pitchFamily="65" charset="-120"/>
                        </a:rPr>
                        <a:t>111</a:t>
                      </a:r>
                      <a:r>
                        <a:rPr lang="zh-TW" altLang="en-US" sz="1200" dirty="0">
                          <a:solidFill>
                            <a:schemeClr val="tx1"/>
                          </a:solidFill>
                          <a:latin typeface="標楷體" panose="03000509000000000000" pitchFamily="65" charset="-120"/>
                          <a:ea typeface="標楷體" panose="03000509000000000000" pitchFamily="65" charset="-120"/>
                        </a:rPr>
                        <a:t>年</a:t>
                      </a: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zh-TW" altLang="en-US" sz="1200" dirty="0">
                        <a:solidFill>
                          <a:schemeClr val="tx1"/>
                        </a:solidFill>
                        <a:latin typeface="標楷體" panose="03000509000000000000" pitchFamily="65" charset="-120"/>
                        <a:ea typeface="標楷體" panose="03000509000000000000" pitchFamily="65"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zh-TW" altLang="en-US" sz="1200" dirty="0">
                        <a:solidFill>
                          <a:schemeClr val="tx1"/>
                        </a:solidFill>
                        <a:latin typeface="標楷體" panose="03000509000000000000" pitchFamily="65" charset="-120"/>
                        <a:ea typeface="標楷體" panose="03000509000000000000" pitchFamily="65"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zh-TW" altLang="en-US" sz="1200" dirty="0">
                        <a:solidFill>
                          <a:schemeClr val="tx1"/>
                        </a:solidFill>
                        <a:latin typeface="標楷體" panose="03000509000000000000" pitchFamily="65" charset="-120"/>
                        <a:ea typeface="標楷體" panose="03000509000000000000" pitchFamily="65"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zh-TW" altLang="en-US" sz="1200" dirty="0">
                        <a:solidFill>
                          <a:schemeClr val="tx1"/>
                        </a:solidFill>
                        <a:latin typeface="標楷體" panose="03000509000000000000" pitchFamily="65" charset="-120"/>
                        <a:ea typeface="標楷體" panose="03000509000000000000" pitchFamily="65"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zh-TW" altLang="en-US" sz="1200" dirty="0">
                        <a:solidFill>
                          <a:schemeClr val="tx1"/>
                        </a:solidFill>
                        <a:latin typeface="標楷體" panose="03000509000000000000" pitchFamily="65" charset="-120"/>
                        <a:ea typeface="標楷體" panose="03000509000000000000" pitchFamily="65"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12">
                  <a:txBody>
                    <a:bodyPr/>
                    <a:lstStyle/>
                    <a:p>
                      <a:pPr algn="ctr"/>
                      <a:r>
                        <a:rPr lang="en-US" altLang="zh-TW" sz="1200" dirty="0">
                          <a:solidFill>
                            <a:schemeClr val="tx1"/>
                          </a:solidFill>
                          <a:latin typeface="標楷體" panose="03000509000000000000" pitchFamily="65" charset="-120"/>
                          <a:ea typeface="標楷體" panose="03000509000000000000" pitchFamily="65" charset="-120"/>
                        </a:rPr>
                        <a:t>112</a:t>
                      </a:r>
                      <a:r>
                        <a:rPr lang="zh-TW" altLang="en-US" sz="1200" dirty="0">
                          <a:solidFill>
                            <a:schemeClr val="tx1"/>
                          </a:solidFill>
                          <a:latin typeface="標楷體" panose="03000509000000000000" pitchFamily="65" charset="-120"/>
                          <a:ea typeface="標楷體" panose="03000509000000000000" pitchFamily="65" charset="-120"/>
                        </a:rPr>
                        <a:t>年</a:t>
                      </a: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zh-TW" altLang="en-US" sz="1200" dirty="0">
                        <a:solidFill>
                          <a:schemeClr val="tx1"/>
                        </a:solidFill>
                        <a:latin typeface="標楷體" panose="03000509000000000000" pitchFamily="65" charset="-120"/>
                        <a:ea typeface="標楷體" panose="03000509000000000000" pitchFamily="65"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zh-TW" altLang="en-US" sz="1200" dirty="0">
                        <a:solidFill>
                          <a:schemeClr val="tx1"/>
                        </a:solidFill>
                        <a:latin typeface="標楷體" panose="03000509000000000000" pitchFamily="65" charset="-120"/>
                        <a:ea typeface="標楷體" panose="03000509000000000000" pitchFamily="65"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zh-TW" altLang="en-US" sz="1200" dirty="0">
                        <a:solidFill>
                          <a:schemeClr val="tx1"/>
                        </a:solidFill>
                        <a:latin typeface="標楷體" panose="03000509000000000000" pitchFamily="65" charset="-120"/>
                        <a:ea typeface="標楷體" panose="03000509000000000000" pitchFamily="65"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zh-TW" altLang="en-US" sz="1200" dirty="0">
                        <a:solidFill>
                          <a:schemeClr val="tx1"/>
                        </a:solidFill>
                        <a:latin typeface="標楷體" panose="03000509000000000000" pitchFamily="65" charset="-120"/>
                        <a:ea typeface="標楷體" panose="03000509000000000000" pitchFamily="65"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zh-TW" altLang="en-US" sz="1200" dirty="0">
                        <a:solidFill>
                          <a:schemeClr val="tx1"/>
                        </a:solidFill>
                        <a:latin typeface="標楷體" panose="03000509000000000000" pitchFamily="65" charset="-120"/>
                        <a:ea typeface="標楷體" panose="03000509000000000000" pitchFamily="65"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zh-TW" altLang="en-US" sz="1200" dirty="0">
                        <a:solidFill>
                          <a:schemeClr val="tx1"/>
                        </a:solidFill>
                        <a:latin typeface="標楷體" panose="03000509000000000000" pitchFamily="65" charset="-120"/>
                        <a:ea typeface="標楷體" panose="03000509000000000000" pitchFamily="65"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zh-TW" altLang="en-US" sz="1200" dirty="0">
                        <a:solidFill>
                          <a:schemeClr val="tx1"/>
                        </a:solidFill>
                        <a:latin typeface="標楷體" panose="03000509000000000000" pitchFamily="65" charset="-120"/>
                        <a:ea typeface="標楷體" panose="03000509000000000000" pitchFamily="65"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zh-TW" altLang="en-US" sz="1200" dirty="0">
                        <a:solidFill>
                          <a:schemeClr val="tx1"/>
                        </a:solidFill>
                        <a:latin typeface="標楷體" panose="03000509000000000000" pitchFamily="65" charset="-120"/>
                        <a:ea typeface="標楷體" panose="03000509000000000000" pitchFamily="65"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zh-TW" altLang="en-US" sz="1200" dirty="0">
                        <a:solidFill>
                          <a:schemeClr val="tx1"/>
                        </a:solidFill>
                        <a:latin typeface="標楷體" panose="03000509000000000000" pitchFamily="65" charset="-120"/>
                        <a:ea typeface="標楷體" panose="03000509000000000000" pitchFamily="65"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zh-TW" altLang="en-US" sz="1200" dirty="0">
                        <a:solidFill>
                          <a:schemeClr val="tx1"/>
                        </a:solidFill>
                        <a:latin typeface="標楷體" panose="03000509000000000000" pitchFamily="65" charset="-120"/>
                        <a:ea typeface="標楷體" panose="03000509000000000000" pitchFamily="65"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zh-TW" altLang="en-US" sz="1200" dirty="0">
                        <a:solidFill>
                          <a:schemeClr val="tx1"/>
                        </a:solidFill>
                        <a:latin typeface="標楷體" panose="03000509000000000000" pitchFamily="65" charset="-120"/>
                        <a:ea typeface="標楷體" panose="03000509000000000000" pitchFamily="65"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12">
                  <a:txBody>
                    <a:bodyPr/>
                    <a:lstStyle/>
                    <a:p>
                      <a:pPr algn="ctr"/>
                      <a:r>
                        <a:rPr lang="en-US" altLang="zh-TW" sz="1200" dirty="0">
                          <a:solidFill>
                            <a:schemeClr val="tx1"/>
                          </a:solidFill>
                          <a:latin typeface="標楷體" panose="03000509000000000000" pitchFamily="65" charset="-120"/>
                          <a:ea typeface="標楷體" panose="03000509000000000000" pitchFamily="65" charset="-120"/>
                        </a:rPr>
                        <a:t>113</a:t>
                      </a:r>
                      <a:r>
                        <a:rPr lang="zh-TW" altLang="en-US" sz="1200" dirty="0">
                          <a:solidFill>
                            <a:schemeClr val="tx1"/>
                          </a:solidFill>
                          <a:latin typeface="標楷體" panose="03000509000000000000" pitchFamily="65" charset="-120"/>
                          <a:ea typeface="標楷體" panose="03000509000000000000" pitchFamily="65" charset="-120"/>
                        </a:rPr>
                        <a:t>年</a:t>
                      </a: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zh-TW" altLang="en-US" sz="1200">
                        <a:solidFill>
                          <a:schemeClr val="tx1"/>
                        </a:solidFill>
                        <a:latin typeface="標楷體" panose="03000509000000000000" pitchFamily="65" charset="-120"/>
                        <a:ea typeface="標楷體" panose="03000509000000000000" pitchFamily="65"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zh-TW" altLang="en-US" sz="1200" dirty="0">
                        <a:solidFill>
                          <a:schemeClr val="tx1"/>
                        </a:solidFill>
                        <a:latin typeface="標楷體" panose="03000509000000000000" pitchFamily="65" charset="-120"/>
                        <a:ea typeface="標楷體" panose="03000509000000000000" pitchFamily="65"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zh-TW" altLang="en-US" sz="1200">
                        <a:solidFill>
                          <a:schemeClr val="tx1"/>
                        </a:solidFill>
                        <a:latin typeface="標楷體" panose="03000509000000000000" pitchFamily="65" charset="-120"/>
                        <a:ea typeface="標楷體" panose="03000509000000000000" pitchFamily="65"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zh-TW" altLang="en-US" sz="1200">
                        <a:solidFill>
                          <a:schemeClr val="tx1"/>
                        </a:solidFill>
                        <a:latin typeface="標楷體" panose="03000509000000000000" pitchFamily="65" charset="-120"/>
                        <a:ea typeface="標楷體" panose="03000509000000000000" pitchFamily="65"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zh-TW" altLang="en-US" sz="1200" dirty="0">
                        <a:solidFill>
                          <a:schemeClr val="tx1"/>
                        </a:solidFill>
                        <a:latin typeface="標楷體" panose="03000509000000000000" pitchFamily="65" charset="-120"/>
                        <a:ea typeface="標楷體" panose="03000509000000000000" pitchFamily="65"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zh-TW" altLang="en-US" sz="1200" dirty="0">
                        <a:solidFill>
                          <a:schemeClr val="tx1"/>
                        </a:solidFill>
                        <a:latin typeface="標楷體" panose="03000509000000000000" pitchFamily="65" charset="-120"/>
                        <a:ea typeface="標楷體" panose="03000509000000000000" pitchFamily="65"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zh-TW" altLang="en-US" sz="1200">
                        <a:solidFill>
                          <a:schemeClr val="tx1"/>
                        </a:solidFill>
                        <a:latin typeface="標楷體" panose="03000509000000000000" pitchFamily="65" charset="-120"/>
                        <a:ea typeface="標楷體" panose="03000509000000000000" pitchFamily="65"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zh-TW" altLang="en-US" sz="1200" dirty="0">
                        <a:solidFill>
                          <a:schemeClr val="tx1"/>
                        </a:solidFill>
                        <a:latin typeface="標楷體" panose="03000509000000000000" pitchFamily="65" charset="-120"/>
                        <a:ea typeface="標楷體" panose="03000509000000000000" pitchFamily="65"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zh-TW" altLang="en-US" sz="1200" dirty="0">
                        <a:solidFill>
                          <a:schemeClr val="tx1"/>
                        </a:solidFill>
                        <a:latin typeface="標楷體" panose="03000509000000000000" pitchFamily="65" charset="-120"/>
                        <a:ea typeface="標楷體" panose="03000509000000000000" pitchFamily="65"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zh-TW" altLang="en-US" sz="1200" dirty="0">
                        <a:solidFill>
                          <a:schemeClr val="tx1"/>
                        </a:solidFill>
                        <a:latin typeface="標楷體" panose="03000509000000000000" pitchFamily="65" charset="-120"/>
                        <a:ea typeface="標楷體" panose="03000509000000000000" pitchFamily="65"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zh-TW" altLang="en-US" sz="1200" dirty="0">
                        <a:solidFill>
                          <a:schemeClr val="tx1"/>
                        </a:solidFill>
                        <a:latin typeface="標楷體" panose="03000509000000000000" pitchFamily="65" charset="-120"/>
                        <a:ea typeface="標楷體" panose="03000509000000000000" pitchFamily="65"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0"/>
                  </a:ext>
                </a:extLst>
              </a:tr>
              <a:tr h="302983">
                <a:tc vMerge="1">
                  <a:txBody>
                    <a:bodyPr/>
                    <a:lstStyle/>
                    <a:p>
                      <a:pPr algn="ctr"/>
                      <a:endParaRPr lang="zh-TW" altLang="en-US" sz="1400" dirty="0">
                        <a:solidFill>
                          <a:schemeClr val="tx1"/>
                        </a:solidFill>
                        <a:latin typeface="標楷體" panose="03000509000000000000" pitchFamily="65" charset="-120"/>
                        <a:ea typeface="標楷體" panose="03000509000000000000" pitchFamily="65"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pPr algn="ctr"/>
                      <a:endParaRPr lang="zh-TW" altLang="en-US" sz="1400" dirty="0">
                        <a:solidFill>
                          <a:schemeClr val="tx1"/>
                        </a:solidFill>
                        <a:latin typeface="標楷體" panose="03000509000000000000" pitchFamily="65" charset="-120"/>
                        <a:ea typeface="標楷體" panose="03000509000000000000" pitchFamily="65"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zh-TW" altLang="en-US" sz="1400" dirty="0">
                          <a:solidFill>
                            <a:schemeClr val="tx1"/>
                          </a:solidFill>
                          <a:latin typeface="標楷體" panose="03000509000000000000" pitchFamily="65" charset="-120"/>
                          <a:ea typeface="標楷體" panose="03000509000000000000" pitchFamily="65" charset="-120"/>
                        </a:rPr>
                        <a:t>月</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TW" sz="1200" kern="100" spc="-10" baseline="0" dirty="0">
                          <a:solidFill>
                            <a:schemeClr val="tx1"/>
                          </a:solidFill>
                          <a:latin typeface="標楷體" panose="03000509000000000000" pitchFamily="65" charset="-120"/>
                          <a:ea typeface="標楷體" panose="03000509000000000000" pitchFamily="65" charset="-120"/>
                        </a:rPr>
                        <a:t>7</a:t>
                      </a:r>
                      <a:endParaRPr lang="zh-TW" altLang="en-US" sz="1200" kern="100" spc="-10" baseline="0" dirty="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TW" sz="1200" kern="100" spc="-10" baseline="0" dirty="0">
                          <a:solidFill>
                            <a:schemeClr val="tx1"/>
                          </a:solidFill>
                          <a:latin typeface="標楷體" panose="03000509000000000000" pitchFamily="65" charset="-120"/>
                          <a:ea typeface="標楷體" panose="03000509000000000000" pitchFamily="65" charset="-120"/>
                        </a:rPr>
                        <a:t>8</a:t>
                      </a:r>
                      <a:endParaRPr lang="zh-TW" altLang="en-US" sz="1200" kern="100" spc="-10" baseline="0" dirty="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TW" sz="1200" kern="100" spc="-10" baseline="0" dirty="0">
                          <a:solidFill>
                            <a:schemeClr val="tx1"/>
                          </a:solidFill>
                          <a:latin typeface="標楷體" panose="03000509000000000000" pitchFamily="65" charset="-120"/>
                          <a:ea typeface="標楷體" panose="03000509000000000000" pitchFamily="65" charset="-120"/>
                        </a:rPr>
                        <a:t>9</a:t>
                      </a:r>
                      <a:endParaRPr lang="zh-TW" altLang="en-US" sz="1200" kern="100" spc="-10" baseline="0" dirty="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TW" sz="1200" kern="100" spc="-10" baseline="0" dirty="0">
                          <a:solidFill>
                            <a:schemeClr val="tx1"/>
                          </a:solidFill>
                          <a:latin typeface="標楷體" panose="03000509000000000000" pitchFamily="65" charset="-120"/>
                          <a:ea typeface="標楷體" panose="03000509000000000000" pitchFamily="65" charset="-120"/>
                        </a:rPr>
                        <a:t>10</a:t>
                      </a:r>
                      <a:endParaRPr lang="zh-TW" altLang="en-US" sz="1200" kern="100" spc="-10" baseline="0" dirty="0">
                        <a:solidFill>
                          <a:schemeClr val="tx1"/>
                        </a:solidFill>
                        <a:latin typeface="標楷體" panose="03000509000000000000" pitchFamily="65" charset="-120"/>
                        <a:ea typeface="標楷體" panose="03000509000000000000" pitchFamily="65" charset="-12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TW" sz="1200" kern="100" spc="-10" baseline="0" dirty="0">
                          <a:solidFill>
                            <a:schemeClr val="tx1"/>
                          </a:solidFill>
                          <a:latin typeface="標楷體" panose="03000509000000000000" pitchFamily="65" charset="-120"/>
                          <a:ea typeface="標楷體" panose="03000509000000000000" pitchFamily="65" charset="-120"/>
                        </a:rPr>
                        <a:t>11</a:t>
                      </a:r>
                      <a:endParaRPr lang="zh-TW" altLang="en-US" sz="1200" kern="100" spc="-10" baseline="0" dirty="0">
                        <a:solidFill>
                          <a:schemeClr val="tx1"/>
                        </a:solidFill>
                        <a:latin typeface="標楷體" panose="03000509000000000000" pitchFamily="65" charset="-120"/>
                        <a:ea typeface="標楷體" panose="03000509000000000000" pitchFamily="65" charset="-12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TW" sz="1200" kern="100" spc="-10" baseline="0" dirty="0">
                          <a:solidFill>
                            <a:schemeClr val="tx1"/>
                          </a:solidFill>
                          <a:latin typeface="標楷體" panose="03000509000000000000" pitchFamily="65" charset="-120"/>
                          <a:ea typeface="標楷體" panose="03000509000000000000" pitchFamily="65" charset="-120"/>
                        </a:rPr>
                        <a:t>12</a:t>
                      </a:r>
                      <a:endParaRPr lang="zh-TW" altLang="en-US" sz="1200" kern="100" spc="-10" baseline="0" dirty="0">
                        <a:solidFill>
                          <a:schemeClr val="tx1"/>
                        </a:solidFill>
                        <a:latin typeface="標楷體" panose="03000509000000000000" pitchFamily="65" charset="-120"/>
                        <a:ea typeface="標楷體" panose="03000509000000000000" pitchFamily="65" charset="-12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TW" sz="1200" kern="100" spc="-10" baseline="0" dirty="0">
                          <a:solidFill>
                            <a:schemeClr val="tx1"/>
                          </a:solidFill>
                          <a:latin typeface="標楷體" panose="03000509000000000000" pitchFamily="65" charset="-120"/>
                          <a:ea typeface="標楷體" panose="03000509000000000000" pitchFamily="65" charset="-120"/>
                        </a:rPr>
                        <a:t>1</a:t>
                      </a:r>
                      <a:endParaRPr lang="zh-TW" altLang="en-US" sz="1200" kern="100" spc="-10" baseline="0" dirty="0">
                        <a:solidFill>
                          <a:schemeClr val="tx1"/>
                        </a:solidFill>
                        <a:latin typeface="標楷體" panose="03000509000000000000" pitchFamily="65" charset="-120"/>
                        <a:ea typeface="標楷體" panose="03000509000000000000" pitchFamily="65" charset="-12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TW" sz="1200" kern="100" spc="-10" baseline="0" dirty="0">
                          <a:solidFill>
                            <a:schemeClr val="tx1"/>
                          </a:solidFill>
                          <a:latin typeface="標楷體" panose="03000509000000000000" pitchFamily="65" charset="-120"/>
                          <a:ea typeface="標楷體" panose="03000509000000000000" pitchFamily="65" charset="-120"/>
                        </a:rPr>
                        <a:t>2</a:t>
                      </a:r>
                      <a:endParaRPr lang="zh-TW" altLang="en-US" sz="1200" kern="100" spc="-10" baseline="0" dirty="0">
                        <a:solidFill>
                          <a:schemeClr val="tx1"/>
                        </a:solidFill>
                        <a:latin typeface="標楷體" panose="03000509000000000000" pitchFamily="65" charset="-120"/>
                        <a:ea typeface="標楷體" panose="03000509000000000000" pitchFamily="65" charset="-12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TW" sz="1200" kern="100" spc="-10" baseline="0" dirty="0">
                          <a:solidFill>
                            <a:schemeClr val="tx1"/>
                          </a:solidFill>
                          <a:latin typeface="標楷體" panose="03000509000000000000" pitchFamily="65" charset="-120"/>
                          <a:ea typeface="標楷體" panose="03000509000000000000" pitchFamily="65" charset="-120"/>
                        </a:rPr>
                        <a:t>3</a:t>
                      </a:r>
                      <a:endParaRPr lang="zh-TW" altLang="en-US" sz="1200" kern="100" spc="-10" baseline="0" dirty="0">
                        <a:solidFill>
                          <a:schemeClr val="tx1"/>
                        </a:solidFill>
                        <a:latin typeface="標楷體" panose="03000509000000000000" pitchFamily="65" charset="-120"/>
                        <a:ea typeface="標楷體" panose="03000509000000000000" pitchFamily="65" charset="-12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TW" sz="1200" kern="100" spc="-10" baseline="0" dirty="0">
                          <a:solidFill>
                            <a:schemeClr val="tx1"/>
                          </a:solidFill>
                          <a:latin typeface="標楷體" panose="03000509000000000000" pitchFamily="65" charset="-120"/>
                          <a:ea typeface="標楷體" panose="03000509000000000000" pitchFamily="65" charset="-120"/>
                        </a:rPr>
                        <a:t>4</a:t>
                      </a:r>
                      <a:endParaRPr lang="zh-TW" altLang="en-US" sz="1200" kern="100" spc="-10" baseline="0" dirty="0">
                        <a:solidFill>
                          <a:schemeClr val="tx1"/>
                        </a:solidFill>
                        <a:latin typeface="標楷體" panose="03000509000000000000" pitchFamily="65" charset="-120"/>
                        <a:ea typeface="標楷體" panose="03000509000000000000" pitchFamily="65" charset="-12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TW" sz="1200" kern="100" spc="-10" baseline="0" dirty="0">
                          <a:solidFill>
                            <a:schemeClr val="tx1"/>
                          </a:solidFill>
                          <a:latin typeface="標楷體" panose="03000509000000000000" pitchFamily="65" charset="-120"/>
                          <a:ea typeface="標楷體" panose="03000509000000000000" pitchFamily="65" charset="-120"/>
                        </a:rPr>
                        <a:t>5</a:t>
                      </a:r>
                      <a:endParaRPr lang="zh-TW" altLang="en-US" sz="1200" kern="100" spc="-10" baseline="0" dirty="0">
                        <a:solidFill>
                          <a:schemeClr val="tx1"/>
                        </a:solidFill>
                        <a:latin typeface="標楷體" panose="03000509000000000000" pitchFamily="65" charset="-120"/>
                        <a:ea typeface="標楷體" panose="03000509000000000000" pitchFamily="65" charset="-12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TW" sz="1200" kern="100" spc="-10" baseline="0" dirty="0">
                          <a:solidFill>
                            <a:schemeClr val="tx1"/>
                          </a:solidFill>
                          <a:latin typeface="標楷體" panose="03000509000000000000" pitchFamily="65" charset="-120"/>
                          <a:ea typeface="標楷體" panose="03000509000000000000" pitchFamily="65" charset="-120"/>
                        </a:rPr>
                        <a:t>6</a:t>
                      </a:r>
                      <a:endParaRPr lang="zh-TW" altLang="en-US" sz="1200" kern="100" spc="-10" baseline="0" dirty="0">
                        <a:solidFill>
                          <a:schemeClr val="tx1"/>
                        </a:solidFill>
                        <a:latin typeface="標楷體" panose="03000509000000000000" pitchFamily="65" charset="-120"/>
                        <a:ea typeface="標楷體" panose="03000509000000000000" pitchFamily="65" charset="-12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TW" sz="1200" kern="100" spc="-10" baseline="0" dirty="0">
                          <a:solidFill>
                            <a:schemeClr val="tx1"/>
                          </a:solidFill>
                          <a:latin typeface="標楷體" panose="03000509000000000000" pitchFamily="65" charset="-120"/>
                          <a:ea typeface="標楷體" panose="03000509000000000000" pitchFamily="65" charset="-120"/>
                        </a:rPr>
                        <a:t>7</a:t>
                      </a:r>
                      <a:endParaRPr lang="zh-TW" altLang="en-US" sz="1200" kern="100" spc="-10" baseline="0" dirty="0">
                        <a:solidFill>
                          <a:schemeClr val="tx1"/>
                        </a:solidFill>
                        <a:latin typeface="標楷體" panose="03000509000000000000" pitchFamily="65" charset="-120"/>
                        <a:ea typeface="標楷體" panose="03000509000000000000" pitchFamily="65" charset="-12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TW" sz="1200" kern="100" spc="-10" baseline="0" dirty="0">
                          <a:solidFill>
                            <a:schemeClr val="tx1"/>
                          </a:solidFill>
                          <a:latin typeface="標楷體" panose="03000509000000000000" pitchFamily="65" charset="-120"/>
                          <a:ea typeface="標楷體" panose="03000509000000000000" pitchFamily="65" charset="-120"/>
                        </a:rPr>
                        <a:t>8</a:t>
                      </a:r>
                      <a:endParaRPr lang="zh-TW" altLang="en-US" sz="1200" kern="100" spc="-10" baseline="0" dirty="0">
                        <a:solidFill>
                          <a:schemeClr val="tx1"/>
                        </a:solidFill>
                        <a:latin typeface="標楷體" panose="03000509000000000000" pitchFamily="65" charset="-120"/>
                        <a:ea typeface="標楷體" panose="03000509000000000000" pitchFamily="65" charset="-12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TW" sz="1200" kern="100" spc="-10" baseline="0" dirty="0">
                          <a:solidFill>
                            <a:schemeClr val="tx1"/>
                          </a:solidFill>
                          <a:latin typeface="標楷體" panose="03000509000000000000" pitchFamily="65" charset="-120"/>
                          <a:ea typeface="標楷體" panose="03000509000000000000" pitchFamily="65" charset="-120"/>
                        </a:rPr>
                        <a:t>9</a:t>
                      </a:r>
                      <a:endParaRPr lang="zh-TW" altLang="en-US" sz="1200" kern="100" spc="-10" baseline="0" dirty="0">
                        <a:solidFill>
                          <a:schemeClr val="tx1"/>
                        </a:solidFill>
                        <a:latin typeface="標楷體" panose="03000509000000000000" pitchFamily="65" charset="-120"/>
                        <a:ea typeface="標楷體" panose="03000509000000000000" pitchFamily="65" charset="-12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TW" sz="1200" kern="100" spc="-10" baseline="0" dirty="0">
                          <a:solidFill>
                            <a:schemeClr val="tx1"/>
                          </a:solidFill>
                          <a:latin typeface="標楷體" panose="03000509000000000000" pitchFamily="65" charset="-120"/>
                          <a:ea typeface="標楷體" panose="03000509000000000000" pitchFamily="65" charset="-120"/>
                        </a:rPr>
                        <a:t>10</a:t>
                      </a:r>
                      <a:endParaRPr lang="zh-TW" altLang="en-US" sz="1200" kern="100" spc="-10" baseline="0" dirty="0">
                        <a:solidFill>
                          <a:schemeClr val="tx1"/>
                        </a:solidFill>
                        <a:latin typeface="標楷體" panose="03000509000000000000" pitchFamily="65" charset="-120"/>
                        <a:ea typeface="標楷體" panose="03000509000000000000" pitchFamily="65" charset="-12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TW" sz="1200" kern="100" spc="-10" baseline="0" dirty="0">
                          <a:solidFill>
                            <a:schemeClr val="tx1"/>
                          </a:solidFill>
                          <a:latin typeface="標楷體" panose="03000509000000000000" pitchFamily="65" charset="-120"/>
                          <a:ea typeface="標楷體" panose="03000509000000000000" pitchFamily="65" charset="-120"/>
                        </a:rPr>
                        <a:t>11</a:t>
                      </a:r>
                      <a:endParaRPr lang="zh-TW" altLang="en-US" sz="1200" kern="100" spc="-10" baseline="0" dirty="0">
                        <a:solidFill>
                          <a:schemeClr val="tx1"/>
                        </a:solidFill>
                        <a:latin typeface="標楷體" panose="03000509000000000000" pitchFamily="65" charset="-120"/>
                        <a:ea typeface="標楷體" panose="03000509000000000000" pitchFamily="65" charset="-12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TW" sz="1200" kern="100" spc="-10" baseline="0" dirty="0">
                          <a:solidFill>
                            <a:schemeClr val="tx1"/>
                          </a:solidFill>
                          <a:latin typeface="標楷體" panose="03000509000000000000" pitchFamily="65" charset="-120"/>
                          <a:ea typeface="標楷體" panose="03000509000000000000" pitchFamily="65" charset="-120"/>
                        </a:rPr>
                        <a:t>12</a:t>
                      </a:r>
                      <a:endParaRPr lang="zh-TW" altLang="en-US" sz="1200" kern="100" spc="-10" baseline="0" dirty="0">
                        <a:solidFill>
                          <a:schemeClr val="tx1"/>
                        </a:solidFill>
                        <a:latin typeface="標楷體" panose="03000509000000000000" pitchFamily="65" charset="-120"/>
                        <a:ea typeface="標楷體" panose="03000509000000000000" pitchFamily="65" charset="-12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TW" sz="1200" kern="100" spc="-10" baseline="0" dirty="0">
                          <a:solidFill>
                            <a:schemeClr val="tx1"/>
                          </a:solidFill>
                          <a:latin typeface="標楷體" panose="03000509000000000000" pitchFamily="65" charset="-120"/>
                          <a:ea typeface="標楷體" panose="03000509000000000000" pitchFamily="65" charset="-120"/>
                        </a:rPr>
                        <a:t>1</a:t>
                      </a:r>
                      <a:endParaRPr lang="zh-TW" altLang="en-US" sz="1200" kern="100" spc="-10" baseline="0" dirty="0">
                        <a:solidFill>
                          <a:schemeClr val="tx1"/>
                        </a:solidFill>
                        <a:latin typeface="標楷體" panose="03000509000000000000" pitchFamily="65" charset="-120"/>
                        <a:ea typeface="標楷體" panose="03000509000000000000" pitchFamily="65" charset="-12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TW" sz="1200" kern="100" spc="-10" baseline="0" dirty="0">
                          <a:solidFill>
                            <a:schemeClr val="tx1"/>
                          </a:solidFill>
                          <a:latin typeface="標楷體" panose="03000509000000000000" pitchFamily="65" charset="-120"/>
                          <a:ea typeface="標楷體" panose="03000509000000000000" pitchFamily="65" charset="-120"/>
                        </a:rPr>
                        <a:t>2</a:t>
                      </a:r>
                      <a:endParaRPr lang="zh-TW" altLang="en-US" sz="1200" kern="100" spc="-10" baseline="0" dirty="0">
                        <a:solidFill>
                          <a:schemeClr val="tx1"/>
                        </a:solidFill>
                        <a:latin typeface="標楷體" panose="03000509000000000000" pitchFamily="65" charset="-120"/>
                        <a:ea typeface="標楷體" panose="03000509000000000000" pitchFamily="65" charset="-12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TW" sz="1200" kern="100" spc="-10" baseline="0" dirty="0">
                          <a:solidFill>
                            <a:schemeClr val="tx1"/>
                          </a:solidFill>
                          <a:latin typeface="標楷體" panose="03000509000000000000" pitchFamily="65" charset="-120"/>
                          <a:ea typeface="標楷體" panose="03000509000000000000" pitchFamily="65" charset="-120"/>
                        </a:rPr>
                        <a:t>3</a:t>
                      </a:r>
                      <a:endParaRPr lang="zh-TW" altLang="en-US" sz="1200" kern="100" spc="-10" baseline="0" dirty="0">
                        <a:solidFill>
                          <a:schemeClr val="tx1"/>
                        </a:solidFill>
                        <a:latin typeface="標楷體" panose="03000509000000000000" pitchFamily="65" charset="-120"/>
                        <a:ea typeface="標楷體" panose="03000509000000000000" pitchFamily="65" charset="-12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TW" sz="1200" kern="100" spc="-10" baseline="0" dirty="0">
                          <a:solidFill>
                            <a:schemeClr val="tx1"/>
                          </a:solidFill>
                          <a:latin typeface="標楷體" panose="03000509000000000000" pitchFamily="65" charset="-120"/>
                          <a:ea typeface="標楷體" panose="03000509000000000000" pitchFamily="65" charset="-120"/>
                        </a:rPr>
                        <a:t>4</a:t>
                      </a:r>
                      <a:endParaRPr lang="zh-TW" altLang="en-US" sz="1200" kern="100" spc="-10" baseline="0" dirty="0">
                        <a:solidFill>
                          <a:schemeClr val="tx1"/>
                        </a:solidFill>
                        <a:latin typeface="標楷體" panose="03000509000000000000" pitchFamily="65" charset="-120"/>
                        <a:ea typeface="標楷體" panose="03000509000000000000" pitchFamily="65" charset="-12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TW" sz="1200" kern="100" spc="-10" baseline="0" dirty="0">
                          <a:solidFill>
                            <a:schemeClr val="tx1"/>
                          </a:solidFill>
                          <a:latin typeface="標楷體" panose="03000509000000000000" pitchFamily="65" charset="-120"/>
                          <a:ea typeface="標楷體" panose="03000509000000000000" pitchFamily="65" charset="-120"/>
                        </a:rPr>
                        <a:t>5</a:t>
                      </a:r>
                      <a:endParaRPr lang="zh-TW" altLang="en-US" sz="1200" kern="100" spc="-10" baseline="0" dirty="0">
                        <a:solidFill>
                          <a:schemeClr val="tx1"/>
                        </a:solidFill>
                        <a:latin typeface="標楷體" panose="03000509000000000000" pitchFamily="65" charset="-120"/>
                        <a:ea typeface="標楷體" panose="03000509000000000000" pitchFamily="65" charset="-12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TW" sz="1200" kern="100" spc="-10" baseline="0" dirty="0">
                          <a:solidFill>
                            <a:schemeClr val="tx1"/>
                          </a:solidFill>
                          <a:latin typeface="標楷體" panose="03000509000000000000" pitchFamily="65" charset="-120"/>
                          <a:ea typeface="標楷體" panose="03000509000000000000" pitchFamily="65" charset="-120"/>
                        </a:rPr>
                        <a:t>6</a:t>
                      </a:r>
                      <a:endParaRPr lang="zh-TW" altLang="en-US" sz="1200" kern="100" spc="-10" baseline="0" dirty="0">
                        <a:solidFill>
                          <a:schemeClr val="tx1"/>
                        </a:solidFill>
                        <a:latin typeface="標楷體" panose="03000509000000000000" pitchFamily="65" charset="-120"/>
                        <a:ea typeface="標楷體" panose="03000509000000000000" pitchFamily="65" charset="-12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TW" sz="1200" kern="100" spc="-10" baseline="0" dirty="0">
                          <a:solidFill>
                            <a:schemeClr val="tx1"/>
                          </a:solidFill>
                          <a:latin typeface="標楷體" panose="03000509000000000000" pitchFamily="65" charset="-120"/>
                          <a:ea typeface="標楷體" panose="03000509000000000000" pitchFamily="65" charset="-120"/>
                        </a:rPr>
                        <a:t>7</a:t>
                      </a:r>
                      <a:endParaRPr lang="zh-TW" altLang="en-US" sz="1200" kern="100" spc="-10" baseline="0" dirty="0">
                        <a:solidFill>
                          <a:schemeClr val="tx1"/>
                        </a:solidFill>
                        <a:latin typeface="標楷體" panose="03000509000000000000" pitchFamily="65" charset="-120"/>
                        <a:ea typeface="標楷體" panose="03000509000000000000" pitchFamily="65" charset="-12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TW" sz="1200" kern="100" spc="-10" baseline="0" dirty="0">
                          <a:solidFill>
                            <a:schemeClr val="tx1"/>
                          </a:solidFill>
                          <a:latin typeface="標楷體" panose="03000509000000000000" pitchFamily="65" charset="-120"/>
                          <a:ea typeface="標楷體" panose="03000509000000000000" pitchFamily="65" charset="-120"/>
                        </a:rPr>
                        <a:t>8</a:t>
                      </a:r>
                      <a:endParaRPr lang="zh-TW" altLang="en-US" sz="1200" kern="100" spc="-10" baseline="0" dirty="0">
                        <a:solidFill>
                          <a:schemeClr val="tx1"/>
                        </a:solidFill>
                        <a:latin typeface="標楷體" panose="03000509000000000000" pitchFamily="65" charset="-120"/>
                        <a:ea typeface="標楷體" panose="03000509000000000000" pitchFamily="65" charset="-12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TW" sz="1200" kern="100" spc="-10" baseline="0" dirty="0">
                          <a:solidFill>
                            <a:schemeClr val="tx1"/>
                          </a:solidFill>
                          <a:latin typeface="標楷體" panose="03000509000000000000" pitchFamily="65" charset="-120"/>
                          <a:ea typeface="標楷體" panose="03000509000000000000" pitchFamily="65" charset="-120"/>
                        </a:rPr>
                        <a:t>9</a:t>
                      </a:r>
                      <a:endParaRPr lang="zh-TW" altLang="en-US" sz="1200" kern="100" spc="-10" baseline="0" dirty="0">
                        <a:solidFill>
                          <a:schemeClr val="tx1"/>
                        </a:solidFill>
                        <a:latin typeface="標楷體" panose="03000509000000000000" pitchFamily="65" charset="-120"/>
                        <a:ea typeface="標楷體" panose="03000509000000000000" pitchFamily="65" charset="-12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TW" sz="1200" kern="100" spc="-10" baseline="0" dirty="0">
                          <a:solidFill>
                            <a:schemeClr val="tx1"/>
                          </a:solidFill>
                          <a:latin typeface="標楷體" panose="03000509000000000000" pitchFamily="65" charset="-120"/>
                          <a:ea typeface="標楷體" panose="03000509000000000000" pitchFamily="65" charset="-120"/>
                        </a:rPr>
                        <a:t>10</a:t>
                      </a:r>
                      <a:endParaRPr lang="zh-TW" altLang="en-US" sz="1200" kern="100" spc="-10" baseline="0" dirty="0">
                        <a:solidFill>
                          <a:schemeClr val="tx1"/>
                        </a:solidFill>
                        <a:latin typeface="標楷體" panose="03000509000000000000" pitchFamily="65" charset="-120"/>
                        <a:ea typeface="標楷體" panose="03000509000000000000" pitchFamily="65" charset="-12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TW" sz="1200" kern="100" spc="-10" baseline="0" dirty="0">
                          <a:solidFill>
                            <a:schemeClr val="tx1"/>
                          </a:solidFill>
                          <a:latin typeface="標楷體" panose="03000509000000000000" pitchFamily="65" charset="-120"/>
                          <a:ea typeface="標楷體" panose="03000509000000000000" pitchFamily="65" charset="-120"/>
                        </a:rPr>
                        <a:t>11</a:t>
                      </a:r>
                      <a:endParaRPr lang="zh-TW" altLang="en-US" sz="1200" kern="100" spc="-10" baseline="0" dirty="0">
                        <a:solidFill>
                          <a:schemeClr val="tx1"/>
                        </a:solidFill>
                        <a:latin typeface="標楷體" panose="03000509000000000000" pitchFamily="65" charset="-120"/>
                        <a:ea typeface="標楷體" panose="03000509000000000000" pitchFamily="65" charset="-12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TW" sz="1200" kern="100" spc="-10" baseline="0" dirty="0">
                          <a:solidFill>
                            <a:schemeClr val="tx1"/>
                          </a:solidFill>
                          <a:latin typeface="標楷體" panose="03000509000000000000" pitchFamily="65" charset="-120"/>
                          <a:ea typeface="標楷體" panose="03000509000000000000" pitchFamily="65" charset="-120"/>
                        </a:rPr>
                        <a:t>12</a:t>
                      </a:r>
                      <a:endParaRPr lang="zh-TW" altLang="en-US" sz="1200" kern="100" spc="-10" baseline="0" dirty="0">
                        <a:solidFill>
                          <a:schemeClr val="tx1"/>
                        </a:solidFill>
                        <a:latin typeface="標楷體" panose="03000509000000000000" pitchFamily="65" charset="-120"/>
                        <a:ea typeface="標楷體" panose="03000509000000000000" pitchFamily="65" charset="-12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1"/>
                  </a:ext>
                </a:extLst>
              </a:tr>
              <a:tr h="302983">
                <a:tc>
                  <a:txBody>
                    <a:bodyPr/>
                    <a:lstStyle/>
                    <a:p>
                      <a:pPr algn="ctr"/>
                      <a:r>
                        <a:rPr lang="en-US" altLang="zh-TW" sz="1400" dirty="0">
                          <a:solidFill>
                            <a:schemeClr val="tx1"/>
                          </a:solidFill>
                          <a:latin typeface="標楷體" panose="03000509000000000000" pitchFamily="65" charset="-120"/>
                          <a:ea typeface="標楷體" panose="03000509000000000000" pitchFamily="65" charset="-120"/>
                        </a:rPr>
                        <a:t>1</a:t>
                      </a:r>
                      <a:endParaRPr lang="zh-TW" altLang="en-US" sz="1400" dirty="0">
                        <a:solidFill>
                          <a:schemeClr val="tx1"/>
                        </a:solidFill>
                        <a:latin typeface="標楷體" panose="03000509000000000000" pitchFamily="65" charset="-120"/>
                        <a:ea typeface="標楷體" panose="03000509000000000000" pitchFamily="65" charset="-12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zh-TW" altLang="en-US" sz="1400" dirty="0">
                          <a:solidFill>
                            <a:schemeClr val="tx1"/>
                          </a:solidFill>
                          <a:latin typeface="標楷體" panose="03000509000000000000" pitchFamily="65" charset="-120"/>
                          <a:ea typeface="標楷體" panose="03000509000000000000" pitchFamily="65" charset="-120"/>
                        </a:rPr>
                        <a:t>契約簽訂</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TW" sz="1200" dirty="0">
                          <a:solidFill>
                            <a:schemeClr val="tx1"/>
                          </a:solidFill>
                          <a:latin typeface="標楷體" panose="03000509000000000000" pitchFamily="65" charset="-120"/>
                          <a:ea typeface="標楷體" panose="03000509000000000000" pitchFamily="65" charset="-120"/>
                        </a:rPr>
                        <a:t>-</a:t>
                      </a:r>
                      <a:endParaRPr lang="zh-TW" altLang="en-US" sz="1200" dirty="0">
                        <a:solidFill>
                          <a:schemeClr val="tx1"/>
                        </a:solidFill>
                        <a:latin typeface="標楷體" panose="03000509000000000000" pitchFamily="65" charset="-120"/>
                        <a:ea typeface="標楷體" panose="03000509000000000000" pitchFamily="65" charset="-12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dirty="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dirty="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dirty="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dirty="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dirty="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dirty="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dirty="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dirty="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dirty="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dirty="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dirty="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dirty="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dirty="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dirty="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dirty="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dirty="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dirty="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dirty="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dirty="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dirty="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dirty="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2"/>
                  </a:ext>
                </a:extLst>
              </a:tr>
              <a:tr h="420174">
                <a:tc>
                  <a:txBody>
                    <a:bodyPr/>
                    <a:lstStyle/>
                    <a:p>
                      <a:pPr algn="ctr"/>
                      <a:r>
                        <a:rPr lang="en-US" altLang="zh-TW" sz="1400" dirty="0">
                          <a:solidFill>
                            <a:schemeClr val="tx1"/>
                          </a:solidFill>
                          <a:latin typeface="標楷體" panose="03000509000000000000" pitchFamily="65" charset="-120"/>
                          <a:ea typeface="標楷體" panose="03000509000000000000" pitchFamily="65" charset="-120"/>
                        </a:rPr>
                        <a:t>2</a:t>
                      </a:r>
                      <a:endParaRPr lang="zh-TW" altLang="en-US" sz="1400" dirty="0">
                        <a:solidFill>
                          <a:schemeClr val="tx1"/>
                        </a:solidFill>
                        <a:latin typeface="標楷體" panose="03000509000000000000" pitchFamily="65" charset="-120"/>
                        <a:ea typeface="標楷體" panose="03000509000000000000" pitchFamily="65" charset="-12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zh-TW" altLang="en-US" sz="1400" dirty="0">
                          <a:solidFill>
                            <a:schemeClr val="tx1"/>
                          </a:solidFill>
                          <a:latin typeface="標楷體" panose="03000509000000000000" pitchFamily="65" charset="-120"/>
                          <a:ea typeface="標楷體" panose="03000509000000000000" pitchFamily="65" charset="-120"/>
                        </a:rPr>
                        <a:t>土地容許</a:t>
                      </a:r>
                      <a:endParaRPr lang="en-US" altLang="zh-TW" sz="1400" dirty="0">
                        <a:solidFill>
                          <a:schemeClr val="tx1"/>
                        </a:solidFill>
                        <a:latin typeface="標楷體" panose="03000509000000000000" pitchFamily="65" charset="-120"/>
                        <a:ea typeface="標楷體" panose="03000509000000000000" pitchFamily="65" charset="-120"/>
                      </a:endParaRPr>
                    </a:p>
                    <a:p>
                      <a:pPr algn="ctr"/>
                      <a:r>
                        <a:rPr lang="zh-TW" altLang="en-US" sz="1400" dirty="0">
                          <a:solidFill>
                            <a:schemeClr val="tx1"/>
                          </a:solidFill>
                          <a:latin typeface="標楷體" panose="03000509000000000000" pitchFamily="65" charset="-120"/>
                          <a:ea typeface="標楷體" panose="03000509000000000000" pitchFamily="65" charset="-120"/>
                        </a:rPr>
                        <a:t>同意書</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TW" sz="1200" dirty="0">
                          <a:solidFill>
                            <a:schemeClr val="tx1"/>
                          </a:solidFill>
                          <a:latin typeface="標楷體" panose="03000509000000000000" pitchFamily="65" charset="-120"/>
                          <a:ea typeface="標楷體" panose="03000509000000000000" pitchFamily="65" charset="-120"/>
                        </a:rPr>
                        <a:t>5.0</a:t>
                      </a:r>
                      <a:endParaRPr lang="zh-TW" altLang="en-US" sz="1200" dirty="0">
                        <a:solidFill>
                          <a:schemeClr val="tx1"/>
                        </a:solidFill>
                        <a:latin typeface="標楷體" panose="03000509000000000000" pitchFamily="65" charset="-120"/>
                        <a:ea typeface="標楷體" panose="03000509000000000000" pitchFamily="65" charset="-12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dirty="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dirty="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dirty="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dirty="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dirty="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dirty="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dirty="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dirty="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dirty="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dirty="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dirty="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dirty="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dirty="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dirty="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dirty="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dirty="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dirty="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3"/>
                  </a:ext>
                </a:extLst>
              </a:tr>
              <a:tr h="420174">
                <a:tc>
                  <a:txBody>
                    <a:bodyPr/>
                    <a:lstStyle/>
                    <a:p>
                      <a:pPr algn="ctr"/>
                      <a:r>
                        <a:rPr lang="en-US" altLang="zh-TW" sz="1400" dirty="0">
                          <a:solidFill>
                            <a:schemeClr val="tx1"/>
                          </a:solidFill>
                          <a:latin typeface="標楷體" panose="03000509000000000000" pitchFamily="65" charset="-120"/>
                          <a:ea typeface="標楷體" panose="03000509000000000000" pitchFamily="65" charset="-120"/>
                        </a:rPr>
                        <a:t>3</a:t>
                      </a:r>
                      <a:endParaRPr lang="zh-TW" altLang="en-US" sz="1400" dirty="0">
                        <a:solidFill>
                          <a:schemeClr val="tx1"/>
                        </a:solidFill>
                        <a:latin typeface="標楷體" panose="03000509000000000000" pitchFamily="65" charset="-120"/>
                        <a:ea typeface="標楷體" panose="03000509000000000000" pitchFamily="65" charset="-12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zh-TW" altLang="en-US" sz="1400" dirty="0">
                          <a:solidFill>
                            <a:schemeClr val="tx1"/>
                          </a:solidFill>
                          <a:latin typeface="標楷體" panose="03000509000000000000" pitchFamily="65" charset="-120"/>
                          <a:ea typeface="標楷體" panose="03000509000000000000" pitchFamily="65" charset="-120"/>
                        </a:rPr>
                        <a:t>台電併聯</a:t>
                      </a:r>
                      <a:endParaRPr lang="en-US" altLang="zh-TW" sz="1400" dirty="0">
                        <a:solidFill>
                          <a:schemeClr val="tx1"/>
                        </a:solidFill>
                        <a:latin typeface="標楷體" panose="03000509000000000000" pitchFamily="65" charset="-120"/>
                        <a:ea typeface="標楷體" panose="03000509000000000000" pitchFamily="65" charset="-120"/>
                      </a:endParaRPr>
                    </a:p>
                    <a:p>
                      <a:pPr algn="ctr"/>
                      <a:r>
                        <a:rPr lang="zh-TW" altLang="en-US" sz="1400" dirty="0">
                          <a:solidFill>
                            <a:schemeClr val="tx1"/>
                          </a:solidFill>
                          <a:latin typeface="標楷體" panose="03000509000000000000" pitchFamily="65" charset="-120"/>
                          <a:ea typeface="標楷體" panose="03000509000000000000" pitchFamily="65" charset="-120"/>
                        </a:rPr>
                        <a:t>審查</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TW" sz="1200" dirty="0">
                          <a:solidFill>
                            <a:schemeClr val="tx1"/>
                          </a:solidFill>
                          <a:latin typeface="標楷體" panose="03000509000000000000" pitchFamily="65" charset="-120"/>
                          <a:ea typeface="標楷體" panose="03000509000000000000" pitchFamily="65" charset="-120"/>
                        </a:rPr>
                        <a:t>5.0</a:t>
                      </a:r>
                      <a:endParaRPr lang="zh-TW" altLang="en-US" sz="1200" dirty="0">
                        <a:solidFill>
                          <a:schemeClr val="tx1"/>
                        </a:solidFill>
                        <a:latin typeface="標楷體" panose="03000509000000000000" pitchFamily="65" charset="-120"/>
                        <a:ea typeface="標楷體" panose="03000509000000000000" pitchFamily="65" charset="-12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dirty="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dirty="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dirty="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dirty="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dirty="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dirty="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dirty="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dirty="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dirty="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dirty="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dirty="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dirty="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dirty="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dirty="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dirty="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dirty="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dirty="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dirty="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dirty="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dirty="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4"/>
                  </a:ext>
                </a:extLst>
              </a:tr>
              <a:tr h="420174">
                <a:tc>
                  <a:txBody>
                    <a:bodyPr/>
                    <a:lstStyle/>
                    <a:p>
                      <a:pPr algn="ctr"/>
                      <a:r>
                        <a:rPr lang="en-US" altLang="zh-TW" sz="1400" dirty="0">
                          <a:solidFill>
                            <a:schemeClr val="tx1"/>
                          </a:solidFill>
                          <a:latin typeface="標楷體" panose="03000509000000000000" pitchFamily="65" charset="-120"/>
                          <a:ea typeface="標楷體" panose="03000509000000000000" pitchFamily="65" charset="-120"/>
                        </a:rPr>
                        <a:t>4</a:t>
                      </a:r>
                      <a:endParaRPr lang="zh-TW" altLang="en-US" sz="1400" dirty="0">
                        <a:solidFill>
                          <a:schemeClr val="tx1"/>
                        </a:solidFill>
                        <a:latin typeface="標楷體" panose="03000509000000000000" pitchFamily="65" charset="-120"/>
                        <a:ea typeface="標楷體" panose="03000509000000000000" pitchFamily="65" charset="-12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400" dirty="0">
                          <a:solidFill>
                            <a:schemeClr val="tx1"/>
                          </a:solidFill>
                          <a:latin typeface="標楷體" panose="03000509000000000000" pitchFamily="65" charset="-120"/>
                          <a:ea typeface="標楷體" panose="03000509000000000000" pitchFamily="65" charset="-120"/>
                        </a:rPr>
                        <a:t>水利建造物登記</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TW" sz="1200" dirty="0">
                          <a:solidFill>
                            <a:schemeClr val="tx1"/>
                          </a:solidFill>
                          <a:latin typeface="標楷體" panose="03000509000000000000" pitchFamily="65" charset="-120"/>
                          <a:ea typeface="標楷體" panose="03000509000000000000" pitchFamily="65" charset="-120"/>
                        </a:rPr>
                        <a:t>3.0</a:t>
                      </a:r>
                      <a:endParaRPr lang="zh-TW" altLang="en-US" sz="1200" dirty="0">
                        <a:solidFill>
                          <a:schemeClr val="tx1"/>
                        </a:solidFill>
                        <a:latin typeface="標楷體" panose="03000509000000000000" pitchFamily="65" charset="-120"/>
                        <a:ea typeface="標楷體" panose="03000509000000000000" pitchFamily="65" charset="-12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dirty="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dirty="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dirty="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dirty="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dirty="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dirty="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dirty="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dirty="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dirty="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dirty="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dirty="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dirty="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5"/>
                  </a:ext>
                </a:extLst>
              </a:tr>
              <a:tr h="302983">
                <a:tc>
                  <a:txBody>
                    <a:bodyPr/>
                    <a:lstStyle/>
                    <a:p>
                      <a:pPr algn="ctr"/>
                      <a:r>
                        <a:rPr lang="en-US" altLang="zh-TW" sz="1400" dirty="0">
                          <a:solidFill>
                            <a:schemeClr val="tx1"/>
                          </a:solidFill>
                          <a:latin typeface="標楷體" panose="03000509000000000000" pitchFamily="65" charset="-120"/>
                          <a:ea typeface="標楷體" panose="03000509000000000000" pitchFamily="65" charset="-120"/>
                        </a:rPr>
                        <a:t>5</a:t>
                      </a:r>
                      <a:endParaRPr lang="zh-TW" altLang="en-US" sz="1400" dirty="0">
                        <a:solidFill>
                          <a:schemeClr val="tx1"/>
                        </a:solidFill>
                        <a:latin typeface="標楷體" panose="03000509000000000000" pitchFamily="65" charset="-120"/>
                        <a:ea typeface="標楷體" panose="03000509000000000000" pitchFamily="65" charset="-12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zh-TW" altLang="en-US" sz="1400" dirty="0">
                          <a:solidFill>
                            <a:schemeClr val="tx1"/>
                          </a:solidFill>
                          <a:latin typeface="標楷體" panose="03000509000000000000" pitchFamily="65" charset="-120"/>
                          <a:ea typeface="標楷體" panose="03000509000000000000" pitchFamily="65" charset="-120"/>
                        </a:rPr>
                        <a:t>籌設許可</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TW" sz="1200" dirty="0">
                          <a:solidFill>
                            <a:schemeClr val="tx1"/>
                          </a:solidFill>
                          <a:latin typeface="標楷體" panose="03000509000000000000" pitchFamily="65" charset="-120"/>
                          <a:ea typeface="標楷體" panose="03000509000000000000" pitchFamily="65" charset="-120"/>
                        </a:rPr>
                        <a:t>3.0</a:t>
                      </a:r>
                      <a:endParaRPr lang="zh-TW" altLang="en-US" sz="1200" dirty="0">
                        <a:solidFill>
                          <a:schemeClr val="tx1"/>
                        </a:solidFill>
                        <a:latin typeface="標楷體" panose="03000509000000000000" pitchFamily="65" charset="-120"/>
                        <a:ea typeface="標楷體" panose="03000509000000000000" pitchFamily="65" charset="-12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dirty="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dirty="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dirty="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dirty="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dirty="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dirty="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dirty="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dirty="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dirty="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dirty="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dirty="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dirty="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dirty="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dirty="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dirty="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6"/>
                  </a:ext>
                </a:extLst>
              </a:tr>
              <a:tr h="302983">
                <a:tc>
                  <a:txBody>
                    <a:bodyPr/>
                    <a:lstStyle/>
                    <a:p>
                      <a:pPr algn="ctr"/>
                      <a:r>
                        <a:rPr lang="en-US" altLang="zh-TW" sz="1400" dirty="0">
                          <a:solidFill>
                            <a:schemeClr val="tx1"/>
                          </a:solidFill>
                          <a:latin typeface="標楷體" panose="03000509000000000000" pitchFamily="65" charset="-120"/>
                          <a:ea typeface="標楷體" panose="03000509000000000000" pitchFamily="65" charset="-120"/>
                        </a:rPr>
                        <a:t>6</a:t>
                      </a:r>
                      <a:endParaRPr lang="zh-TW" altLang="en-US" sz="1400" dirty="0">
                        <a:solidFill>
                          <a:schemeClr val="tx1"/>
                        </a:solidFill>
                        <a:latin typeface="標楷體" panose="03000509000000000000" pitchFamily="65" charset="-120"/>
                        <a:ea typeface="標楷體" panose="03000509000000000000" pitchFamily="65" charset="-12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zh-TW" altLang="en-US" sz="1400" dirty="0">
                          <a:solidFill>
                            <a:schemeClr val="tx1"/>
                          </a:solidFill>
                          <a:latin typeface="標楷體" panose="03000509000000000000" pitchFamily="65" charset="-120"/>
                          <a:ea typeface="標楷體" panose="03000509000000000000" pitchFamily="65" charset="-120"/>
                        </a:rPr>
                        <a:t>購電契約</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TW" sz="1200" dirty="0">
                          <a:solidFill>
                            <a:schemeClr val="tx1"/>
                          </a:solidFill>
                          <a:latin typeface="標楷體" panose="03000509000000000000" pitchFamily="65" charset="-120"/>
                          <a:ea typeface="標楷體" panose="03000509000000000000" pitchFamily="65" charset="-120"/>
                        </a:rPr>
                        <a:t>4.0</a:t>
                      </a:r>
                      <a:endParaRPr lang="zh-TW" altLang="en-US" sz="1200" dirty="0">
                        <a:solidFill>
                          <a:schemeClr val="tx1"/>
                        </a:solidFill>
                        <a:latin typeface="標楷體" panose="03000509000000000000" pitchFamily="65" charset="-120"/>
                        <a:ea typeface="標楷體" panose="03000509000000000000" pitchFamily="65" charset="-12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dirty="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dirty="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dirty="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dirty="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dirty="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dirty="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dirty="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dirty="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dirty="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dirty="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dirty="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dirty="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dirty="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7"/>
                  </a:ext>
                </a:extLst>
              </a:tr>
              <a:tr h="302983">
                <a:tc>
                  <a:txBody>
                    <a:bodyPr/>
                    <a:lstStyle/>
                    <a:p>
                      <a:pPr algn="ctr"/>
                      <a:r>
                        <a:rPr lang="en-US" altLang="zh-TW" sz="1400" dirty="0">
                          <a:solidFill>
                            <a:schemeClr val="tx1"/>
                          </a:solidFill>
                          <a:latin typeface="標楷體" panose="03000509000000000000" pitchFamily="65" charset="-120"/>
                          <a:ea typeface="標楷體" panose="03000509000000000000" pitchFamily="65" charset="-120"/>
                        </a:rPr>
                        <a:t>7</a:t>
                      </a:r>
                      <a:endParaRPr lang="zh-TW" altLang="en-US" sz="1400" dirty="0">
                        <a:solidFill>
                          <a:schemeClr val="tx1"/>
                        </a:solidFill>
                        <a:latin typeface="標楷體" panose="03000509000000000000" pitchFamily="65" charset="-120"/>
                        <a:ea typeface="標楷體" panose="03000509000000000000" pitchFamily="65" charset="-12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zh-TW" altLang="en-US" sz="1400" dirty="0">
                          <a:solidFill>
                            <a:schemeClr val="tx1"/>
                          </a:solidFill>
                          <a:latin typeface="標楷體" panose="03000509000000000000" pitchFamily="65" charset="-120"/>
                          <a:ea typeface="標楷體" panose="03000509000000000000" pitchFamily="65" charset="-120"/>
                        </a:rPr>
                        <a:t>施工作業</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200" dirty="0">
                          <a:solidFill>
                            <a:schemeClr val="tx1"/>
                          </a:solidFill>
                          <a:latin typeface="標楷體" panose="03000509000000000000" pitchFamily="65" charset="-120"/>
                          <a:ea typeface="標楷體" panose="03000509000000000000" pitchFamily="65" charset="-120"/>
                        </a:rPr>
                        <a:t>15.0</a:t>
                      </a:r>
                      <a:endParaRPr lang="zh-TW" altLang="en-US" sz="1200" dirty="0">
                        <a:solidFill>
                          <a:schemeClr val="tx1"/>
                        </a:solidFill>
                        <a:latin typeface="標楷體" panose="03000509000000000000" pitchFamily="65" charset="-120"/>
                        <a:ea typeface="標楷體" panose="03000509000000000000" pitchFamily="65" charset="-12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dirty="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dirty="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dirty="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dirty="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dirty="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dirty="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dirty="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dirty="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dirty="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dirty="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dirty="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dirty="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dirty="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8"/>
                  </a:ext>
                </a:extLst>
              </a:tr>
              <a:tr h="302983">
                <a:tc>
                  <a:txBody>
                    <a:bodyPr/>
                    <a:lstStyle/>
                    <a:p>
                      <a:pPr algn="ctr"/>
                      <a:r>
                        <a:rPr lang="en-US" altLang="zh-TW" sz="1400" dirty="0">
                          <a:solidFill>
                            <a:schemeClr val="tx1"/>
                          </a:solidFill>
                          <a:latin typeface="標楷體" panose="03000509000000000000" pitchFamily="65" charset="-120"/>
                          <a:ea typeface="標楷體" panose="03000509000000000000" pitchFamily="65" charset="-120"/>
                        </a:rPr>
                        <a:t>8</a:t>
                      </a:r>
                      <a:endParaRPr lang="zh-TW" altLang="en-US" sz="1400" dirty="0">
                        <a:solidFill>
                          <a:schemeClr val="tx1"/>
                        </a:solidFill>
                        <a:latin typeface="標楷體" panose="03000509000000000000" pitchFamily="65" charset="-120"/>
                        <a:ea typeface="標楷體" panose="03000509000000000000" pitchFamily="65" charset="-12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zh-TW" altLang="en-US" sz="1400" dirty="0">
                          <a:solidFill>
                            <a:schemeClr val="tx1"/>
                          </a:solidFill>
                          <a:latin typeface="標楷體" panose="03000509000000000000" pitchFamily="65" charset="-120"/>
                          <a:ea typeface="標楷體" panose="03000509000000000000" pitchFamily="65" charset="-120"/>
                        </a:rPr>
                        <a:t>水權登記</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TW" sz="1200" dirty="0">
                          <a:solidFill>
                            <a:schemeClr val="tx1"/>
                          </a:solidFill>
                          <a:latin typeface="標楷體" panose="03000509000000000000" pitchFamily="65" charset="-120"/>
                          <a:ea typeface="標楷體" panose="03000509000000000000" pitchFamily="65" charset="-120"/>
                        </a:rPr>
                        <a:t>3.0</a:t>
                      </a:r>
                      <a:endParaRPr lang="zh-TW" altLang="en-US" sz="1200" dirty="0">
                        <a:solidFill>
                          <a:schemeClr val="tx1"/>
                        </a:solidFill>
                        <a:latin typeface="標楷體" panose="03000509000000000000" pitchFamily="65" charset="-120"/>
                        <a:ea typeface="標楷體" panose="03000509000000000000" pitchFamily="65" charset="-12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dirty="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dirty="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dirty="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dirty="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dirty="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dirty="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dirty="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dirty="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dirty="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dirty="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dirty="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9"/>
                  </a:ext>
                </a:extLst>
              </a:tr>
              <a:tr h="302983">
                <a:tc>
                  <a:txBody>
                    <a:bodyPr/>
                    <a:lstStyle/>
                    <a:p>
                      <a:pPr algn="ctr"/>
                      <a:r>
                        <a:rPr lang="en-US" altLang="zh-TW" sz="1400" dirty="0">
                          <a:solidFill>
                            <a:schemeClr val="tx1"/>
                          </a:solidFill>
                          <a:latin typeface="標楷體" panose="03000509000000000000" pitchFamily="65" charset="-120"/>
                          <a:ea typeface="標楷體" panose="03000509000000000000" pitchFamily="65" charset="-120"/>
                        </a:rPr>
                        <a:t>9</a:t>
                      </a:r>
                      <a:endParaRPr lang="zh-TW" altLang="en-US" sz="1400" dirty="0">
                        <a:solidFill>
                          <a:schemeClr val="tx1"/>
                        </a:solidFill>
                        <a:latin typeface="標楷體" panose="03000509000000000000" pitchFamily="65" charset="-120"/>
                        <a:ea typeface="標楷體" panose="03000509000000000000" pitchFamily="65" charset="-12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zh-TW" altLang="en-US" sz="1400" dirty="0">
                          <a:solidFill>
                            <a:schemeClr val="tx1"/>
                          </a:solidFill>
                          <a:latin typeface="標楷體" panose="03000509000000000000" pitchFamily="65" charset="-120"/>
                          <a:ea typeface="標楷體" panose="03000509000000000000" pitchFamily="65" charset="-120"/>
                        </a:rPr>
                        <a:t>併聯測試</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TW" sz="1200" dirty="0">
                          <a:solidFill>
                            <a:schemeClr val="tx1"/>
                          </a:solidFill>
                          <a:latin typeface="標楷體" panose="03000509000000000000" pitchFamily="65" charset="-120"/>
                          <a:ea typeface="標楷體" panose="03000509000000000000" pitchFamily="65" charset="-120"/>
                        </a:rPr>
                        <a:t>3.0</a:t>
                      </a:r>
                      <a:endParaRPr lang="zh-TW" altLang="en-US" sz="1200" dirty="0">
                        <a:solidFill>
                          <a:schemeClr val="tx1"/>
                        </a:solidFill>
                        <a:latin typeface="標楷體" panose="03000509000000000000" pitchFamily="65" charset="-120"/>
                        <a:ea typeface="標楷體" panose="03000509000000000000" pitchFamily="65" charset="-12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dirty="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dirty="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dirty="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dirty="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dirty="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dirty="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dirty="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dirty="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dirty="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dirty="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dirty="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dirty="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dirty="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10"/>
                  </a:ext>
                </a:extLst>
              </a:tr>
              <a:tr h="302983">
                <a:tc>
                  <a:txBody>
                    <a:bodyPr/>
                    <a:lstStyle/>
                    <a:p>
                      <a:pPr algn="ctr"/>
                      <a:r>
                        <a:rPr lang="en-US" altLang="zh-TW" sz="1400" dirty="0">
                          <a:solidFill>
                            <a:schemeClr val="tx1"/>
                          </a:solidFill>
                          <a:latin typeface="標楷體" panose="03000509000000000000" pitchFamily="65" charset="-120"/>
                          <a:ea typeface="標楷體" panose="03000509000000000000" pitchFamily="65" charset="-120"/>
                        </a:rPr>
                        <a:t>10</a:t>
                      </a:r>
                      <a:endParaRPr lang="zh-TW" altLang="en-US" sz="1400" dirty="0">
                        <a:solidFill>
                          <a:schemeClr val="tx1"/>
                        </a:solidFill>
                        <a:latin typeface="標楷體" panose="03000509000000000000" pitchFamily="65" charset="-120"/>
                        <a:ea typeface="標楷體" panose="03000509000000000000" pitchFamily="65" charset="-12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zh-TW" altLang="en-US" sz="1400" dirty="0">
                          <a:solidFill>
                            <a:schemeClr val="tx1"/>
                          </a:solidFill>
                          <a:latin typeface="標楷體" panose="03000509000000000000" pitchFamily="65" charset="-120"/>
                          <a:ea typeface="標楷體" panose="03000509000000000000" pitchFamily="65" charset="-120"/>
                        </a:rPr>
                        <a:t>設備登記</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TW" sz="1200" dirty="0">
                          <a:solidFill>
                            <a:schemeClr val="tx1"/>
                          </a:solidFill>
                          <a:latin typeface="標楷體" panose="03000509000000000000" pitchFamily="65" charset="-120"/>
                          <a:ea typeface="標楷體" panose="03000509000000000000" pitchFamily="65" charset="-120"/>
                        </a:rPr>
                        <a:t>3.0</a:t>
                      </a:r>
                      <a:endParaRPr lang="zh-TW" altLang="en-US" sz="1200" dirty="0">
                        <a:solidFill>
                          <a:schemeClr val="tx1"/>
                        </a:solidFill>
                        <a:latin typeface="標楷體" panose="03000509000000000000" pitchFamily="65" charset="-120"/>
                        <a:ea typeface="標楷體" panose="03000509000000000000" pitchFamily="65" charset="-12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dirty="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dirty="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dirty="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dirty="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dirty="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dirty="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dirty="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dirty="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dirty="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dirty="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11"/>
                  </a:ext>
                </a:extLst>
              </a:tr>
              <a:tr h="302983">
                <a:tc>
                  <a:txBody>
                    <a:bodyPr/>
                    <a:lstStyle/>
                    <a:p>
                      <a:pPr algn="ctr"/>
                      <a:r>
                        <a:rPr lang="en-US" altLang="zh-TW" sz="1400" dirty="0">
                          <a:solidFill>
                            <a:schemeClr val="tx1"/>
                          </a:solidFill>
                          <a:latin typeface="標楷體" panose="03000509000000000000" pitchFamily="65" charset="-120"/>
                          <a:ea typeface="標楷體" panose="03000509000000000000" pitchFamily="65" charset="-120"/>
                        </a:rPr>
                        <a:t>11</a:t>
                      </a:r>
                      <a:endParaRPr lang="zh-TW" altLang="en-US" sz="1400" dirty="0">
                        <a:solidFill>
                          <a:schemeClr val="tx1"/>
                        </a:solidFill>
                        <a:latin typeface="標楷體" panose="03000509000000000000" pitchFamily="65" charset="-120"/>
                        <a:ea typeface="標楷體" panose="03000509000000000000" pitchFamily="65" charset="-12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zh-TW" altLang="en-US" sz="1400" dirty="0">
                          <a:solidFill>
                            <a:schemeClr val="tx1"/>
                          </a:solidFill>
                          <a:latin typeface="標楷體" panose="03000509000000000000" pitchFamily="65" charset="-120"/>
                          <a:ea typeface="標楷體" panose="03000509000000000000" pitchFamily="65" charset="-120"/>
                        </a:rPr>
                        <a:t>營運售電</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TW" sz="1200" dirty="0">
                          <a:solidFill>
                            <a:schemeClr val="tx1"/>
                          </a:solidFill>
                          <a:latin typeface="標楷體" panose="03000509000000000000" pitchFamily="65" charset="-120"/>
                          <a:ea typeface="標楷體" panose="03000509000000000000" pitchFamily="65" charset="-120"/>
                        </a:rPr>
                        <a:t>-</a:t>
                      </a:r>
                      <a:endParaRPr lang="zh-TW" altLang="en-US" sz="1200" dirty="0">
                        <a:solidFill>
                          <a:schemeClr val="tx1"/>
                        </a:solidFill>
                        <a:latin typeface="標楷體" panose="03000509000000000000" pitchFamily="65" charset="-120"/>
                        <a:ea typeface="標楷體" panose="03000509000000000000" pitchFamily="65" charset="-12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dirty="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dirty="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dirty="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dirty="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dirty="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dirty="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dirty="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dirty="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sz="1200" dirty="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12"/>
                  </a:ext>
                </a:extLst>
              </a:tr>
              <a:tr h="302983">
                <a:tc gridSpan="33">
                  <a:txBody>
                    <a:bodyPr/>
                    <a:lstStyle/>
                    <a:p>
                      <a:pPr algn="l"/>
                      <a:r>
                        <a:rPr lang="zh-TW" altLang="en-US" sz="1400" dirty="0">
                          <a:solidFill>
                            <a:schemeClr val="tx1"/>
                          </a:solidFill>
                          <a:latin typeface="標楷體" panose="03000509000000000000" pitchFamily="65" charset="-120"/>
                          <a:ea typeface="標楷體" panose="03000509000000000000" pitchFamily="65" charset="-120"/>
                        </a:rPr>
                        <a:t>    </a:t>
                      </a:r>
                      <a:r>
                        <a:rPr lang="en-US" altLang="zh-TW" sz="1400" dirty="0">
                          <a:solidFill>
                            <a:schemeClr val="tx1"/>
                          </a:solidFill>
                          <a:latin typeface="標楷體" panose="03000509000000000000" pitchFamily="65" charset="-120"/>
                          <a:ea typeface="標楷體" panose="03000509000000000000" pitchFamily="65" charset="-120"/>
                        </a:rPr>
                        <a:t>:</a:t>
                      </a:r>
                      <a:r>
                        <a:rPr lang="zh-TW" altLang="en-US" sz="1400" dirty="0">
                          <a:solidFill>
                            <a:schemeClr val="tx1"/>
                          </a:solidFill>
                          <a:latin typeface="標楷體" panose="03000509000000000000" pitchFamily="65" charset="-120"/>
                          <a:ea typeface="標楷體" panose="03000509000000000000" pitchFamily="65" charset="-120"/>
                        </a:rPr>
                        <a:t>簽約日、  </a:t>
                      </a:r>
                      <a:r>
                        <a:rPr lang="en-US" altLang="zh-TW" sz="1400" dirty="0">
                          <a:solidFill>
                            <a:schemeClr val="tx1"/>
                          </a:solidFill>
                          <a:latin typeface="標楷體" panose="03000509000000000000" pitchFamily="65" charset="-120"/>
                          <a:ea typeface="標楷體" panose="03000509000000000000" pitchFamily="65" charset="-120"/>
                        </a:rPr>
                        <a:t>:</a:t>
                      </a:r>
                      <a:r>
                        <a:rPr lang="zh-TW" altLang="en-US" sz="1400" dirty="0">
                          <a:solidFill>
                            <a:schemeClr val="tx1"/>
                          </a:solidFill>
                          <a:latin typeface="標楷體" panose="03000509000000000000" pitchFamily="65" charset="-120"/>
                          <a:ea typeface="標楷體" panose="03000509000000000000" pitchFamily="65" charset="-120"/>
                        </a:rPr>
                        <a:t>檢查點、  </a:t>
                      </a:r>
                      <a:r>
                        <a:rPr lang="en-US" altLang="zh-TW" sz="1400" dirty="0">
                          <a:solidFill>
                            <a:schemeClr val="tx1"/>
                          </a:solidFill>
                          <a:latin typeface="標楷體" panose="03000509000000000000" pitchFamily="65" charset="-120"/>
                          <a:ea typeface="標楷體" panose="03000509000000000000" pitchFamily="65" charset="-120"/>
                        </a:rPr>
                        <a:t>:</a:t>
                      </a:r>
                      <a:r>
                        <a:rPr lang="zh-TW" altLang="en-US" sz="1400" dirty="0">
                          <a:solidFill>
                            <a:schemeClr val="tx1"/>
                          </a:solidFill>
                          <a:latin typeface="標楷體" panose="03000509000000000000" pitchFamily="65" charset="-120"/>
                          <a:ea typeface="標楷體" panose="03000509000000000000" pitchFamily="65" charset="-120"/>
                        </a:rPr>
                        <a:t>營運售電起始日</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zh-TW" altLang="en-US" sz="1400" dirty="0">
                        <a:solidFill>
                          <a:schemeClr val="tx1"/>
                        </a:solidFill>
                        <a:latin typeface="標楷體" panose="03000509000000000000" pitchFamily="65" charset="-120"/>
                        <a:ea typeface="標楷體" panose="03000509000000000000" pitchFamily="65" charset="-12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zh-TW" altLang="en-US" sz="1200" dirty="0">
                        <a:solidFill>
                          <a:schemeClr val="tx1"/>
                        </a:solidFill>
                        <a:latin typeface="標楷體" panose="03000509000000000000" pitchFamily="65" charset="-120"/>
                        <a:ea typeface="標楷體" panose="03000509000000000000" pitchFamily="65" charset="-12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zh-TW" altLang="en-US" sz="1200" dirty="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zh-TW" altLang="en-US" sz="1200" dirty="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zh-TW" altLang="en-US" sz="120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zh-TW" altLang="en-US" sz="120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zh-TW" altLang="en-US" sz="120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zh-TW" altLang="en-US" sz="1200" dirty="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zh-TW" altLang="en-US" sz="1200" dirty="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zh-TW" altLang="en-US" sz="120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zh-TW" altLang="en-US" sz="120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zh-TW" altLang="en-US" sz="120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zh-TW" altLang="en-US" sz="120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zh-TW" altLang="en-US" sz="120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zh-TW" altLang="en-US" sz="120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zh-TW" altLang="en-US" sz="120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zh-TW" altLang="en-US" sz="1200" dirty="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zh-TW" altLang="en-US" sz="120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zh-TW" altLang="en-US" sz="120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zh-TW" altLang="en-US" sz="120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zh-TW" altLang="en-US" sz="1200" dirty="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zh-TW" altLang="en-US" sz="120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zh-TW" altLang="en-US" sz="1200" dirty="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zh-TW" altLang="en-US" sz="1200" dirty="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zh-TW" altLang="en-US" sz="1200" dirty="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zh-TW" altLang="en-US" sz="1200" dirty="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zh-TW" altLang="en-US" sz="120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zh-TW" altLang="en-US" sz="1200" dirty="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zh-TW" altLang="en-US" sz="1200" dirty="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zh-TW" altLang="en-US" sz="1200" dirty="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zh-TW" altLang="en-US" sz="1200" dirty="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zh-TW" altLang="en-US" sz="1200" dirty="0">
                        <a:solidFill>
                          <a:schemeClr val="tx1"/>
                        </a:solidFill>
                        <a:latin typeface="標楷體" panose="03000509000000000000" pitchFamily="65" charset="-120"/>
                        <a:ea typeface="標楷體" panose="03000509000000000000" pitchFamily="65" charset="-12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13"/>
                  </a:ext>
                </a:extLst>
              </a:tr>
            </a:tbl>
          </a:graphicData>
        </a:graphic>
      </p:graphicFrame>
      <p:sp>
        <p:nvSpPr>
          <p:cNvPr id="2" name="等腰三角形 1"/>
          <p:cNvSpPr/>
          <p:nvPr/>
        </p:nvSpPr>
        <p:spPr>
          <a:xfrm>
            <a:off x="1750739" y="2131892"/>
            <a:ext cx="144000" cy="108000"/>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7" name="直線接點 6"/>
          <p:cNvCxnSpPr/>
          <p:nvPr/>
        </p:nvCxnSpPr>
        <p:spPr>
          <a:xfrm>
            <a:off x="1817645" y="2542478"/>
            <a:ext cx="1188000" cy="0"/>
          </a:xfrm>
          <a:prstGeom prst="line">
            <a:avLst/>
          </a:prstGeom>
          <a:ln w="571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2" name="直線接點 11"/>
          <p:cNvCxnSpPr/>
          <p:nvPr/>
        </p:nvCxnSpPr>
        <p:spPr>
          <a:xfrm>
            <a:off x="2293430" y="2940205"/>
            <a:ext cx="1188000" cy="0"/>
          </a:xfrm>
          <a:prstGeom prst="line">
            <a:avLst/>
          </a:prstGeom>
          <a:ln w="571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3" name="直線接點 12"/>
          <p:cNvCxnSpPr/>
          <p:nvPr/>
        </p:nvCxnSpPr>
        <p:spPr>
          <a:xfrm>
            <a:off x="3013430" y="3382537"/>
            <a:ext cx="720000" cy="0"/>
          </a:xfrm>
          <a:prstGeom prst="line">
            <a:avLst/>
          </a:prstGeom>
          <a:ln w="571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4" name="直線接點 13"/>
          <p:cNvCxnSpPr/>
          <p:nvPr/>
        </p:nvCxnSpPr>
        <p:spPr>
          <a:xfrm>
            <a:off x="3488107" y="3735659"/>
            <a:ext cx="720000" cy="0"/>
          </a:xfrm>
          <a:prstGeom prst="line">
            <a:avLst/>
          </a:prstGeom>
          <a:ln w="571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5" name="直線接點 14"/>
          <p:cNvCxnSpPr/>
          <p:nvPr/>
        </p:nvCxnSpPr>
        <p:spPr>
          <a:xfrm>
            <a:off x="3978410" y="4047893"/>
            <a:ext cx="936000" cy="0"/>
          </a:xfrm>
          <a:prstGeom prst="line">
            <a:avLst/>
          </a:prstGeom>
          <a:ln w="571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6" name="直線接點 15"/>
          <p:cNvCxnSpPr/>
          <p:nvPr/>
        </p:nvCxnSpPr>
        <p:spPr>
          <a:xfrm flipV="1">
            <a:off x="4212580" y="4337824"/>
            <a:ext cx="3600000" cy="0"/>
          </a:xfrm>
          <a:prstGeom prst="line">
            <a:avLst/>
          </a:prstGeom>
          <a:ln w="571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7" name="直線接點 16"/>
          <p:cNvCxnSpPr/>
          <p:nvPr/>
        </p:nvCxnSpPr>
        <p:spPr>
          <a:xfrm>
            <a:off x="7331204" y="4635190"/>
            <a:ext cx="720000" cy="0"/>
          </a:xfrm>
          <a:prstGeom prst="line">
            <a:avLst/>
          </a:prstGeom>
          <a:ln w="571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8" name="直線接點 17"/>
          <p:cNvCxnSpPr/>
          <p:nvPr/>
        </p:nvCxnSpPr>
        <p:spPr>
          <a:xfrm>
            <a:off x="7801406" y="4958576"/>
            <a:ext cx="720000" cy="0"/>
          </a:xfrm>
          <a:prstGeom prst="line">
            <a:avLst/>
          </a:prstGeom>
          <a:ln w="571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9" name="直線接點 18"/>
          <p:cNvCxnSpPr/>
          <p:nvPr/>
        </p:nvCxnSpPr>
        <p:spPr>
          <a:xfrm>
            <a:off x="8284976" y="5255942"/>
            <a:ext cx="720000" cy="0"/>
          </a:xfrm>
          <a:prstGeom prst="line">
            <a:avLst/>
          </a:prstGeom>
          <a:ln w="57150">
            <a:solidFill>
              <a:srgbClr val="0000FF"/>
            </a:solidFill>
          </a:ln>
        </p:spPr>
        <p:style>
          <a:lnRef idx="1">
            <a:schemeClr val="accent1"/>
          </a:lnRef>
          <a:fillRef idx="0">
            <a:schemeClr val="accent1"/>
          </a:fillRef>
          <a:effectRef idx="0">
            <a:schemeClr val="accent1"/>
          </a:effectRef>
          <a:fontRef idx="minor">
            <a:schemeClr val="tx1"/>
          </a:fontRef>
        </p:style>
      </p:cxnSp>
      <p:sp>
        <p:nvSpPr>
          <p:cNvPr id="10" name="橢圓 9"/>
          <p:cNvSpPr/>
          <p:nvPr/>
        </p:nvSpPr>
        <p:spPr>
          <a:xfrm>
            <a:off x="4140581" y="3667377"/>
            <a:ext cx="144000" cy="144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1" name="橢圓 20"/>
          <p:cNvSpPr/>
          <p:nvPr/>
        </p:nvSpPr>
        <p:spPr>
          <a:xfrm>
            <a:off x="4849430" y="3969426"/>
            <a:ext cx="144000" cy="144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2" name="橢圓 21"/>
          <p:cNvSpPr/>
          <p:nvPr/>
        </p:nvSpPr>
        <p:spPr>
          <a:xfrm>
            <a:off x="8438252" y="4886578"/>
            <a:ext cx="144000" cy="144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3" name="橢圓 22"/>
          <p:cNvSpPr/>
          <p:nvPr/>
        </p:nvSpPr>
        <p:spPr>
          <a:xfrm>
            <a:off x="8929809" y="5183942"/>
            <a:ext cx="144000" cy="144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5" name="等腰三角形 24"/>
          <p:cNvSpPr/>
          <p:nvPr/>
        </p:nvSpPr>
        <p:spPr>
          <a:xfrm>
            <a:off x="431177" y="5821157"/>
            <a:ext cx="144000" cy="108000"/>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6" name="橢圓 25"/>
          <p:cNvSpPr/>
          <p:nvPr/>
        </p:nvSpPr>
        <p:spPr>
          <a:xfrm>
            <a:off x="1411138" y="5794121"/>
            <a:ext cx="144000" cy="144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30" name="群組 29"/>
          <p:cNvGrpSpPr/>
          <p:nvPr/>
        </p:nvGrpSpPr>
        <p:grpSpPr>
          <a:xfrm>
            <a:off x="8996949" y="5462482"/>
            <a:ext cx="108000" cy="180000"/>
            <a:chOff x="8315589" y="2752054"/>
            <a:chExt cx="108000" cy="216000"/>
          </a:xfrm>
        </p:grpSpPr>
        <p:sp>
          <p:nvSpPr>
            <p:cNvPr id="27" name="直角三角形 26"/>
            <p:cNvSpPr/>
            <p:nvPr/>
          </p:nvSpPr>
          <p:spPr>
            <a:xfrm>
              <a:off x="8315589" y="2752054"/>
              <a:ext cx="108000" cy="108000"/>
            </a:xfrm>
            <a:prstGeom prst="r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29" name="直線接點 28"/>
            <p:cNvCxnSpPr/>
            <p:nvPr/>
          </p:nvCxnSpPr>
          <p:spPr>
            <a:xfrm>
              <a:off x="8325114" y="2860054"/>
              <a:ext cx="0" cy="10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31" name="群組 30"/>
          <p:cNvGrpSpPr/>
          <p:nvPr/>
        </p:nvGrpSpPr>
        <p:grpSpPr>
          <a:xfrm>
            <a:off x="2411645" y="5786610"/>
            <a:ext cx="108000" cy="180000"/>
            <a:chOff x="8315589" y="2752054"/>
            <a:chExt cx="108000" cy="216000"/>
          </a:xfrm>
        </p:grpSpPr>
        <p:sp>
          <p:nvSpPr>
            <p:cNvPr id="32" name="直角三角形 31"/>
            <p:cNvSpPr/>
            <p:nvPr/>
          </p:nvSpPr>
          <p:spPr>
            <a:xfrm>
              <a:off x="8315589" y="2752054"/>
              <a:ext cx="108000" cy="108000"/>
            </a:xfrm>
            <a:prstGeom prst="r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33" name="直線接點 32"/>
            <p:cNvCxnSpPr/>
            <p:nvPr/>
          </p:nvCxnSpPr>
          <p:spPr>
            <a:xfrm>
              <a:off x="8325114" y="2860054"/>
              <a:ext cx="0" cy="10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6585954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5">
            <a:extLst>
              <a:ext uri="{FF2B5EF4-FFF2-40B4-BE49-F238E27FC236}">
                <a16:creationId xmlns:a16="http://schemas.microsoft.com/office/drawing/2014/main" xmlns="" id="{016F382F-0E42-4B04-A083-F2A3DCF6291A}"/>
              </a:ext>
            </a:extLst>
          </p:cNvPr>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0" y="0"/>
            <a:ext cx="3953164"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1">
            <a:extLst>
              <a:ext uri="{FF2B5EF4-FFF2-40B4-BE49-F238E27FC236}">
                <a16:creationId xmlns:a16="http://schemas.microsoft.com/office/drawing/2014/main" xmlns="" id="{3080F81E-4628-426C-823E-512FF004462F}"/>
              </a:ext>
            </a:extLst>
          </p:cNvPr>
          <p:cNvSpPr txBox="1"/>
          <p:nvPr/>
        </p:nvSpPr>
        <p:spPr>
          <a:xfrm>
            <a:off x="887796" y="0"/>
            <a:ext cx="3065368" cy="707886"/>
          </a:xfrm>
          <a:prstGeom prst="rect">
            <a:avLst/>
          </a:prstGeom>
          <a:noFill/>
        </p:spPr>
        <p:txBody>
          <a:bodyPr wrap="square" rtlCol="0">
            <a:spAutoFit/>
          </a:bodyPr>
          <a:lstStyle/>
          <a:p>
            <a:pPr algn="just"/>
            <a:r>
              <a:rPr lang="zh-TW" altLang="en-US" sz="4000" dirty="0">
                <a:solidFill>
                  <a:schemeClr val="tx1">
                    <a:lumMod val="85000"/>
                    <a:lumOff val="15000"/>
                  </a:schemeClr>
                </a:solidFill>
                <a:latin typeface="華康中圓體" panose="020F0509000000000000" pitchFamily="49" charset="-120"/>
                <a:ea typeface="華康中圓體" panose="020F0509000000000000" pitchFamily="49" charset="-120"/>
                <a:cs typeface="Open Sans Extrabold" panose="020B0906030804020204" pitchFamily="34" charset="0"/>
              </a:rPr>
              <a:t>營運計畫</a:t>
            </a:r>
            <a:endParaRPr lang="en-US" sz="4000" dirty="0">
              <a:solidFill>
                <a:schemeClr val="tx1">
                  <a:lumMod val="85000"/>
                  <a:lumOff val="15000"/>
                </a:schemeClr>
              </a:solidFill>
              <a:latin typeface="華康中圓體" panose="020F0509000000000000" pitchFamily="49" charset="-120"/>
              <a:ea typeface="華康中圓體" panose="020F0509000000000000" pitchFamily="49" charset="-120"/>
              <a:cs typeface="Open Sans Extrabold" panose="020B0906030804020204" pitchFamily="34" charset="0"/>
            </a:endParaRPr>
          </a:p>
        </p:txBody>
      </p:sp>
      <p:sp>
        <p:nvSpPr>
          <p:cNvPr id="11" name="文字方塊 10">
            <a:extLst>
              <a:ext uri="{FF2B5EF4-FFF2-40B4-BE49-F238E27FC236}">
                <a16:creationId xmlns:a16="http://schemas.microsoft.com/office/drawing/2014/main" xmlns="" id="{6447AF2A-9339-4F80-B809-F87456BDFBB5}"/>
              </a:ext>
            </a:extLst>
          </p:cNvPr>
          <p:cNvSpPr txBox="1"/>
          <p:nvPr/>
        </p:nvSpPr>
        <p:spPr>
          <a:xfrm>
            <a:off x="44086" y="867667"/>
            <a:ext cx="8493424" cy="523220"/>
          </a:xfrm>
          <a:prstGeom prst="rect">
            <a:avLst/>
          </a:prstGeom>
          <a:noFill/>
        </p:spPr>
        <p:txBody>
          <a:bodyPr wrap="square" rtlCol="0">
            <a:spAutoFit/>
          </a:bodyPr>
          <a:lstStyle/>
          <a:p>
            <a:pPr marL="342900" indent="-342900">
              <a:buFont typeface="Wingdings" panose="05000000000000000000" pitchFamily="2" charset="2"/>
              <a:buChar char="n"/>
            </a:pPr>
            <a:r>
              <a:rPr lang="zh-TW" altLang="en-US" sz="2800" dirty="0">
                <a:latin typeface="微軟正黑體" panose="020B0604030504040204" pitchFamily="34" charset="-120"/>
                <a:ea typeface="微軟正黑體" panose="020B0604030504040204" pitchFamily="34" charset="-120"/>
              </a:rPr>
              <a:t>營運組織與管理計畫以及設備運轉及維修計畫</a:t>
            </a:r>
          </a:p>
        </p:txBody>
      </p:sp>
      <p:sp>
        <p:nvSpPr>
          <p:cNvPr id="3" name="Rectangle 2">
            <a:extLst>
              <a:ext uri="{FF2B5EF4-FFF2-40B4-BE49-F238E27FC236}">
                <a16:creationId xmlns:a16="http://schemas.microsoft.com/office/drawing/2014/main" xmlns="" id="{EBA11640-CBB2-422F-9642-6A0EF5F8C80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graphicFrame>
        <p:nvGraphicFramePr>
          <p:cNvPr id="5" name="物件 4">
            <a:extLst>
              <a:ext uri="{FF2B5EF4-FFF2-40B4-BE49-F238E27FC236}">
                <a16:creationId xmlns:a16="http://schemas.microsoft.com/office/drawing/2014/main" xmlns="" id="{E21C5DEF-DD33-4279-A788-215DEC6B197B}"/>
              </a:ext>
            </a:extLst>
          </p:cNvPr>
          <p:cNvGraphicFramePr>
            <a:graphicFrameLocks noChangeAspect="1"/>
          </p:cNvGraphicFramePr>
          <p:nvPr>
            <p:extLst>
              <p:ext uri="{D42A27DB-BD31-4B8C-83A1-F6EECF244321}">
                <p14:modId xmlns:p14="http://schemas.microsoft.com/office/powerpoint/2010/main" val="91964529"/>
              </p:ext>
            </p:extLst>
          </p:nvPr>
        </p:nvGraphicFramePr>
        <p:xfrm>
          <a:off x="5725391" y="1550668"/>
          <a:ext cx="3418609" cy="3722911"/>
        </p:xfrm>
        <a:graphic>
          <a:graphicData uri="http://schemas.openxmlformats.org/presentationml/2006/ole">
            <mc:AlternateContent xmlns:mc="http://schemas.openxmlformats.org/markup-compatibility/2006">
              <mc:Choice xmlns:v="urn:schemas-microsoft-com:vml" Requires="v">
                <p:oleObj spid="_x0000_s8319" name="Visio" r:id="rId5" imgW="6114954" imgH="6886532" progId="Visio.Drawing.15">
                  <p:embed/>
                </p:oleObj>
              </mc:Choice>
              <mc:Fallback>
                <p:oleObj name="Visio" r:id="rId5" imgW="6114954" imgH="6886532" progId="Visio.Drawing.15">
                  <p:embed/>
                  <p:pic>
                    <p:nvPicPr>
                      <p:cNvPr id="0" name="Object 1"/>
                      <p:cNvPicPr>
                        <a:picLocks noChangeAspect="1" noChangeArrowheads="1"/>
                      </p:cNvPicPr>
                      <p:nvPr/>
                    </p:nvPicPr>
                    <p:blipFill>
                      <a:blip r:embed="rId6"/>
                      <a:srcRect/>
                      <a:stretch>
                        <a:fillRect/>
                      </a:stretch>
                    </p:blipFill>
                    <p:spPr bwMode="auto">
                      <a:xfrm>
                        <a:off x="5725391" y="1550668"/>
                        <a:ext cx="3418609" cy="3722911"/>
                      </a:xfrm>
                      <a:prstGeom prst="rect">
                        <a:avLst/>
                      </a:prstGeom>
                      <a:noFill/>
                    </p:spPr>
                  </p:pic>
                </p:oleObj>
              </mc:Fallback>
            </mc:AlternateContent>
          </a:graphicData>
        </a:graphic>
      </p:graphicFrame>
      <p:graphicFrame>
        <p:nvGraphicFramePr>
          <p:cNvPr id="7" name="表格 6">
            <a:extLst>
              <a:ext uri="{FF2B5EF4-FFF2-40B4-BE49-F238E27FC236}">
                <a16:creationId xmlns:a16="http://schemas.microsoft.com/office/drawing/2014/main" xmlns="" id="{3CEA040D-5E5F-4D78-AA9A-3B7959F78A8C}"/>
              </a:ext>
            </a:extLst>
          </p:cNvPr>
          <p:cNvGraphicFramePr>
            <a:graphicFrameLocks noGrp="1"/>
          </p:cNvGraphicFramePr>
          <p:nvPr>
            <p:extLst>
              <p:ext uri="{D42A27DB-BD31-4B8C-83A1-F6EECF244321}">
                <p14:modId xmlns:p14="http://schemas.microsoft.com/office/powerpoint/2010/main" val="741752263"/>
              </p:ext>
            </p:extLst>
          </p:nvPr>
        </p:nvGraphicFramePr>
        <p:xfrm>
          <a:off x="74457" y="3644797"/>
          <a:ext cx="5559820" cy="2648587"/>
        </p:xfrm>
        <a:graphic>
          <a:graphicData uri="http://schemas.openxmlformats.org/drawingml/2006/table">
            <a:tbl>
              <a:tblPr firstRow="1" firstCol="1" bandRow="1">
                <a:tableStyleId>{5C22544A-7EE6-4342-B048-85BDC9FD1C3A}</a:tableStyleId>
              </a:tblPr>
              <a:tblGrid>
                <a:gridCol w="806637">
                  <a:extLst>
                    <a:ext uri="{9D8B030D-6E8A-4147-A177-3AD203B41FA5}">
                      <a16:colId xmlns:a16="http://schemas.microsoft.com/office/drawing/2014/main" xmlns="" val="3957928382"/>
                    </a:ext>
                  </a:extLst>
                </a:gridCol>
                <a:gridCol w="2414991">
                  <a:extLst>
                    <a:ext uri="{9D8B030D-6E8A-4147-A177-3AD203B41FA5}">
                      <a16:colId xmlns:a16="http://schemas.microsoft.com/office/drawing/2014/main" xmlns="" val="2624012225"/>
                    </a:ext>
                  </a:extLst>
                </a:gridCol>
                <a:gridCol w="2338192">
                  <a:extLst>
                    <a:ext uri="{9D8B030D-6E8A-4147-A177-3AD203B41FA5}">
                      <a16:colId xmlns:a16="http://schemas.microsoft.com/office/drawing/2014/main" xmlns="" val="3914214996"/>
                    </a:ext>
                  </a:extLst>
                </a:gridCol>
              </a:tblGrid>
              <a:tr h="252169">
                <a:tc>
                  <a:txBody>
                    <a:bodyPr/>
                    <a:lstStyle/>
                    <a:p>
                      <a:pPr algn="ctr">
                        <a:spcAft>
                          <a:spcPts val="0"/>
                        </a:spcAft>
                      </a:pPr>
                      <a:r>
                        <a:rPr lang="zh-TW" sz="1100" kern="100" dirty="0">
                          <a:effectLst/>
                          <a:latin typeface="Times New Roman" panose="02020603050405020304" pitchFamily="18" charset="0"/>
                          <a:ea typeface="微軟正黑體" panose="020B0604030504040204" pitchFamily="34" charset="-120"/>
                          <a:cs typeface="Times New Roman" panose="02020603050405020304" pitchFamily="18" charset="0"/>
                        </a:rPr>
                        <a:t>檢查頻率</a:t>
                      </a:r>
                    </a:p>
                  </a:txBody>
                  <a:tcPr marL="68580" marR="68580" marT="0" marB="0" anchor="ctr"/>
                </a:tc>
                <a:tc>
                  <a:txBody>
                    <a:bodyPr/>
                    <a:lstStyle/>
                    <a:p>
                      <a:pPr algn="ctr">
                        <a:spcAft>
                          <a:spcPts val="0"/>
                        </a:spcAft>
                      </a:pPr>
                      <a:r>
                        <a:rPr lang="zh-TW" sz="1100" kern="100" dirty="0">
                          <a:effectLst/>
                          <a:latin typeface="Times New Roman" panose="02020603050405020304" pitchFamily="18" charset="0"/>
                          <a:ea typeface="微軟正黑體" panose="020B0604030504040204" pitchFamily="34" charset="-120"/>
                          <a:cs typeface="Times New Roman" panose="02020603050405020304" pitchFamily="18" charset="0"/>
                        </a:rPr>
                        <a:t>水輪機設備</a:t>
                      </a:r>
                    </a:p>
                  </a:txBody>
                  <a:tcPr marL="68580" marR="68580" marT="0" marB="0" anchor="ctr"/>
                </a:tc>
                <a:tc>
                  <a:txBody>
                    <a:bodyPr/>
                    <a:lstStyle/>
                    <a:p>
                      <a:pPr algn="ctr">
                        <a:spcAft>
                          <a:spcPts val="0"/>
                        </a:spcAft>
                      </a:pPr>
                      <a:r>
                        <a:rPr lang="zh-TW" sz="1100" kern="100" dirty="0">
                          <a:effectLst/>
                          <a:latin typeface="Times New Roman" panose="02020603050405020304" pitchFamily="18" charset="0"/>
                          <a:ea typeface="微軟正黑體" panose="020B0604030504040204" pitchFamily="34" charset="-120"/>
                          <a:cs typeface="Times New Roman" panose="02020603050405020304" pitchFamily="18" charset="0"/>
                        </a:rPr>
                        <a:t>發電機設備</a:t>
                      </a:r>
                    </a:p>
                  </a:txBody>
                  <a:tcPr marL="68580" marR="68580" marT="0" marB="0" anchor="ctr"/>
                </a:tc>
                <a:extLst>
                  <a:ext uri="{0D108BD9-81ED-4DB2-BD59-A6C34878D82A}">
                    <a16:rowId xmlns:a16="http://schemas.microsoft.com/office/drawing/2014/main" xmlns="" val="4235437981"/>
                  </a:ext>
                </a:extLst>
              </a:tr>
              <a:tr h="1068734">
                <a:tc>
                  <a:txBody>
                    <a:bodyPr/>
                    <a:lstStyle/>
                    <a:p>
                      <a:pPr algn="ctr">
                        <a:spcAft>
                          <a:spcPts val="0"/>
                        </a:spcAft>
                      </a:pPr>
                      <a:r>
                        <a:rPr lang="zh-TW" sz="1100" kern="100">
                          <a:effectLst/>
                          <a:latin typeface="Times New Roman" panose="02020603050405020304" pitchFamily="18" charset="0"/>
                          <a:ea typeface="微軟正黑體" panose="020B0604030504040204" pitchFamily="34" charset="-120"/>
                          <a:cs typeface="Times New Roman" panose="02020603050405020304" pitchFamily="18" charset="0"/>
                        </a:rPr>
                        <a:t>每日</a:t>
                      </a:r>
                    </a:p>
                  </a:txBody>
                  <a:tcPr marL="68580" marR="68580" marT="0" marB="0" anchor="ctr"/>
                </a:tc>
                <a:tc>
                  <a:txBody>
                    <a:bodyPr/>
                    <a:lstStyle/>
                    <a:p>
                      <a:pPr marL="177800" lvl="1" indent="-177800" algn="just" defTabSz="914400" rtl="0" eaLnBrk="1" latinLnBrk="0" hangingPunct="1">
                        <a:spcAft>
                          <a:spcPts val="0"/>
                        </a:spcAft>
                        <a:buFont typeface="Wingdings" panose="05000000000000000000" pitchFamily="2" charset="2"/>
                        <a:buChar char=""/>
                      </a:pPr>
                      <a:r>
                        <a:rPr lang="zh-TW" altLang="en-US" sz="1100" kern="100" dirty="0">
                          <a:solidFill>
                            <a:schemeClr val="dk1"/>
                          </a:solidFill>
                          <a:effectLst/>
                          <a:latin typeface="Times New Roman" panose="02020603050405020304" pitchFamily="18" charset="0"/>
                          <a:ea typeface="微軟正黑體" panose="020B0604030504040204" pitchFamily="34" charset="-120"/>
                          <a:cs typeface="Times New Roman" panose="02020603050405020304" pitchFamily="18" charset="0"/>
                        </a:rPr>
                        <a:t>水輪葉片是否有異物卡住或受損</a:t>
                      </a:r>
                    </a:p>
                    <a:p>
                      <a:pPr marL="177800" lvl="1" indent="-177800" algn="just" defTabSz="914400" rtl="0" eaLnBrk="1" latinLnBrk="0" hangingPunct="1">
                        <a:spcAft>
                          <a:spcPts val="0"/>
                        </a:spcAft>
                        <a:buFont typeface="Wingdings" panose="05000000000000000000" pitchFamily="2" charset="2"/>
                        <a:buChar char=""/>
                      </a:pPr>
                      <a:r>
                        <a:rPr lang="zh-TW" altLang="en-US" sz="1100" kern="100" dirty="0">
                          <a:solidFill>
                            <a:schemeClr val="dk1"/>
                          </a:solidFill>
                          <a:effectLst/>
                          <a:latin typeface="Times New Roman" panose="02020603050405020304" pitchFamily="18" charset="0"/>
                          <a:ea typeface="微軟正黑體" panose="020B0604030504040204" pitchFamily="34" charset="-120"/>
                          <a:cs typeface="Times New Roman" panose="02020603050405020304" pitchFamily="18" charset="0"/>
                        </a:rPr>
                        <a:t>水輪機轉速是否正常</a:t>
                      </a:r>
                    </a:p>
                    <a:p>
                      <a:pPr marL="177800" lvl="1" indent="-177800" algn="just" defTabSz="914400" rtl="0" eaLnBrk="1" latinLnBrk="0" hangingPunct="1">
                        <a:spcAft>
                          <a:spcPts val="0"/>
                        </a:spcAft>
                        <a:buFont typeface="Wingdings" panose="05000000000000000000" pitchFamily="2" charset="2"/>
                        <a:buChar char=""/>
                      </a:pPr>
                      <a:r>
                        <a:rPr lang="zh-TW" altLang="en-US" sz="1100" kern="100" dirty="0">
                          <a:solidFill>
                            <a:schemeClr val="dk1"/>
                          </a:solidFill>
                          <a:effectLst/>
                          <a:latin typeface="Times New Roman" panose="02020603050405020304" pitchFamily="18" charset="0"/>
                          <a:ea typeface="微軟正黑體" panose="020B0604030504040204" pitchFamily="34" charset="-120"/>
                          <a:cs typeface="Times New Roman" panose="02020603050405020304" pitchFamily="18" charset="0"/>
                        </a:rPr>
                        <a:t>水輪機框架是否有異物卡住</a:t>
                      </a:r>
                      <a:endParaRPr lang="en-US" altLang="zh-TW" sz="1100" kern="100" dirty="0">
                        <a:solidFill>
                          <a:schemeClr val="dk1"/>
                        </a:solidFill>
                        <a:effectLst/>
                        <a:latin typeface="Times New Roman" panose="02020603050405020304" pitchFamily="18" charset="0"/>
                        <a:ea typeface="微軟正黑體" panose="020B0604030504040204" pitchFamily="34" charset="-120"/>
                        <a:cs typeface="Times New Roman" panose="02020603050405020304" pitchFamily="18" charset="0"/>
                      </a:endParaRPr>
                    </a:p>
                    <a:p>
                      <a:pPr marL="177800" marR="0" lvl="1" indent="-177800" algn="just"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zh-TW" altLang="en-US" sz="1100" kern="100" dirty="0">
                          <a:solidFill>
                            <a:schemeClr val="dk1"/>
                          </a:solidFill>
                          <a:effectLst/>
                          <a:latin typeface="Times New Roman" panose="02020603050405020304" pitchFamily="18" charset="0"/>
                          <a:ea typeface="微軟正黑體" panose="020B0604030504040204" pitchFamily="34" charset="-120"/>
                          <a:cs typeface="Times New Roman" panose="02020603050405020304" pitchFamily="18" charset="0"/>
                        </a:rPr>
                        <a:t>設備溫度、振動量測</a:t>
                      </a:r>
                      <a:endParaRPr lang="en-US" altLang="zh-TW" sz="1100" kern="100" dirty="0">
                        <a:solidFill>
                          <a:schemeClr val="dk1"/>
                        </a:solidFill>
                        <a:effectLst/>
                        <a:latin typeface="Times New Roman" panose="02020603050405020304" pitchFamily="18" charset="0"/>
                        <a:ea typeface="微軟正黑體" panose="020B0604030504040204" pitchFamily="34" charset="-120"/>
                        <a:cs typeface="Times New Roman" panose="02020603050405020304" pitchFamily="18" charset="0"/>
                      </a:endParaRPr>
                    </a:p>
                    <a:p>
                      <a:pPr marL="177800" marR="0" lvl="1" indent="-177800" algn="just"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zh-TW" altLang="en-US" sz="1100" kern="100" dirty="0">
                          <a:solidFill>
                            <a:schemeClr val="dk1"/>
                          </a:solidFill>
                          <a:effectLst/>
                          <a:latin typeface="Times New Roman" panose="02020603050405020304" pitchFamily="18" charset="0"/>
                          <a:ea typeface="微軟正黑體" panose="020B0604030504040204" pitchFamily="34" charset="-120"/>
                          <a:cs typeface="Times New Roman" panose="02020603050405020304" pitchFamily="18" charset="0"/>
                        </a:rPr>
                        <a:t>是否有雜音</a:t>
                      </a:r>
                      <a:endParaRPr lang="en-US" altLang="zh-TW" sz="1100" kern="100" dirty="0">
                        <a:solidFill>
                          <a:schemeClr val="dk1"/>
                        </a:solidFill>
                        <a:effectLst/>
                        <a:latin typeface="Times New Roman" panose="02020603050405020304" pitchFamily="18" charset="0"/>
                        <a:ea typeface="微軟正黑體" panose="020B0604030504040204" pitchFamily="34" charset="-120"/>
                        <a:cs typeface="Times New Roman" panose="02020603050405020304" pitchFamily="18" charset="0"/>
                      </a:endParaRPr>
                    </a:p>
                    <a:p>
                      <a:pPr marL="177800" marR="0" lvl="1" indent="-177800" algn="just"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zh-TW" altLang="en-US" sz="1100" kern="100" dirty="0">
                          <a:solidFill>
                            <a:schemeClr val="dk1"/>
                          </a:solidFill>
                          <a:effectLst/>
                          <a:latin typeface="Times New Roman" panose="02020603050405020304" pitchFamily="18" charset="0"/>
                          <a:ea typeface="微軟正黑體" panose="020B0604030504040204" pitchFamily="34" charset="-120"/>
                          <a:cs typeface="Times New Roman" panose="02020603050405020304" pitchFamily="18" charset="0"/>
                        </a:rPr>
                        <a:t>檢查軸承軸封</a:t>
                      </a:r>
                    </a:p>
                  </a:txBody>
                  <a:tcPr marL="68580" marR="68580" marT="0" marB="0" anchor="ctr"/>
                </a:tc>
                <a:tc>
                  <a:txBody>
                    <a:bodyPr/>
                    <a:lstStyle/>
                    <a:p>
                      <a:pPr marL="177800" lvl="1" indent="-177800" algn="just" defTabSz="914400" rtl="0" eaLnBrk="1" latinLnBrk="0" hangingPunct="1">
                        <a:spcAft>
                          <a:spcPts val="0"/>
                        </a:spcAft>
                        <a:buFont typeface="Wingdings" panose="05000000000000000000" pitchFamily="2" charset="2"/>
                        <a:buChar char=""/>
                      </a:pPr>
                      <a:r>
                        <a:rPr lang="zh-TW" altLang="en-US" sz="1100" kern="100" dirty="0">
                          <a:solidFill>
                            <a:schemeClr val="dk1"/>
                          </a:solidFill>
                          <a:effectLst/>
                          <a:latin typeface="Times New Roman" panose="02020603050405020304" pitchFamily="18" charset="0"/>
                          <a:ea typeface="微軟正黑體" panose="020B0604030504040204" pitchFamily="34" charset="-120"/>
                          <a:cs typeface="Times New Roman" panose="02020603050405020304" pitchFamily="18" charset="0"/>
                        </a:rPr>
                        <a:t>發電機是否受損</a:t>
                      </a:r>
                    </a:p>
                    <a:p>
                      <a:pPr marL="177800" lvl="1" indent="-177800" algn="just" defTabSz="914400" rtl="0" eaLnBrk="1" latinLnBrk="0" hangingPunct="1">
                        <a:spcAft>
                          <a:spcPts val="0"/>
                        </a:spcAft>
                        <a:buFont typeface="Wingdings" panose="05000000000000000000" pitchFamily="2" charset="2"/>
                        <a:buChar char=""/>
                      </a:pPr>
                      <a:r>
                        <a:rPr lang="zh-TW" altLang="en-US" sz="1100" kern="100" dirty="0">
                          <a:solidFill>
                            <a:schemeClr val="dk1"/>
                          </a:solidFill>
                          <a:effectLst/>
                          <a:latin typeface="Times New Roman" panose="02020603050405020304" pitchFamily="18" charset="0"/>
                          <a:ea typeface="微軟正黑體" panose="020B0604030504040204" pitchFamily="34" charset="-120"/>
                          <a:cs typeface="Times New Roman" panose="02020603050405020304" pitchFamily="18" charset="0"/>
                        </a:rPr>
                        <a:t>發電機轉速是否正常</a:t>
                      </a:r>
                      <a:endParaRPr lang="en-US" altLang="zh-TW" sz="1100" kern="100" dirty="0">
                        <a:solidFill>
                          <a:schemeClr val="dk1"/>
                        </a:solidFill>
                        <a:effectLst/>
                        <a:latin typeface="Times New Roman" panose="02020603050405020304" pitchFamily="18" charset="0"/>
                        <a:ea typeface="微軟正黑體" panose="020B0604030504040204" pitchFamily="34" charset="-120"/>
                        <a:cs typeface="Times New Roman" panose="02020603050405020304" pitchFamily="18" charset="0"/>
                      </a:endParaRPr>
                    </a:p>
                    <a:p>
                      <a:pPr marL="177800" marR="0" lvl="1" indent="-177800" algn="just"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zh-TW" altLang="en-US" sz="1100" kern="100" dirty="0">
                          <a:solidFill>
                            <a:schemeClr val="dk1"/>
                          </a:solidFill>
                          <a:effectLst/>
                          <a:latin typeface="Times New Roman" panose="02020603050405020304" pitchFamily="18" charset="0"/>
                          <a:ea typeface="微軟正黑體" panose="020B0604030504040204" pitchFamily="34" charset="-120"/>
                          <a:cs typeface="Times New Roman" panose="02020603050405020304" pitchFamily="18" charset="0"/>
                        </a:rPr>
                        <a:t>設備溫度、振動量測</a:t>
                      </a:r>
                      <a:endParaRPr lang="en-US" altLang="zh-TW" sz="1100" kern="100" dirty="0">
                        <a:solidFill>
                          <a:schemeClr val="dk1"/>
                        </a:solidFill>
                        <a:effectLst/>
                        <a:latin typeface="Times New Roman" panose="02020603050405020304" pitchFamily="18" charset="0"/>
                        <a:ea typeface="微軟正黑體" panose="020B0604030504040204" pitchFamily="34" charset="-120"/>
                        <a:cs typeface="Times New Roman" panose="02020603050405020304" pitchFamily="18" charset="0"/>
                      </a:endParaRPr>
                    </a:p>
                    <a:p>
                      <a:pPr marL="177800" marR="0" lvl="1" indent="-177800" algn="just"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zh-TW" altLang="en-US" sz="1100" kern="100" dirty="0">
                          <a:solidFill>
                            <a:schemeClr val="dk1"/>
                          </a:solidFill>
                          <a:effectLst/>
                          <a:latin typeface="Times New Roman" panose="02020603050405020304" pitchFamily="18" charset="0"/>
                          <a:ea typeface="微軟正黑體" panose="020B0604030504040204" pitchFamily="34" charset="-120"/>
                          <a:cs typeface="Times New Roman" panose="02020603050405020304" pitchFamily="18" charset="0"/>
                        </a:rPr>
                        <a:t>是否有雜音</a:t>
                      </a:r>
                    </a:p>
                  </a:txBody>
                  <a:tcPr marL="68580" marR="68580" marT="0" marB="0" anchor="ctr"/>
                </a:tc>
                <a:extLst>
                  <a:ext uri="{0D108BD9-81ED-4DB2-BD59-A6C34878D82A}">
                    <a16:rowId xmlns:a16="http://schemas.microsoft.com/office/drawing/2014/main" xmlns="" val="1080253432"/>
                  </a:ext>
                </a:extLst>
              </a:tr>
              <a:tr h="254000">
                <a:tc>
                  <a:txBody>
                    <a:bodyPr/>
                    <a:lstStyle/>
                    <a:p>
                      <a:pPr algn="ctr">
                        <a:spcAft>
                          <a:spcPts val="0"/>
                        </a:spcAft>
                      </a:pPr>
                      <a:r>
                        <a:rPr lang="zh-TW" sz="1100" kern="100" dirty="0">
                          <a:effectLst/>
                          <a:latin typeface="Times New Roman" panose="02020603050405020304" pitchFamily="18" charset="0"/>
                          <a:ea typeface="微軟正黑體" panose="020B0604030504040204" pitchFamily="34" charset="-120"/>
                          <a:cs typeface="Times New Roman" panose="02020603050405020304" pitchFamily="18" charset="0"/>
                        </a:rPr>
                        <a:t>每月</a:t>
                      </a:r>
                    </a:p>
                  </a:txBody>
                  <a:tcPr marL="68580" marR="68580" marT="0" marB="0" anchor="ctr"/>
                </a:tc>
                <a:tc>
                  <a:txBody>
                    <a:bodyPr/>
                    <a:lstStyle/>
                    <a:p>
                      <a:pPr marL="177800" marR="0" lvl="1" indent="-177800" algn="just"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zh-TW" altLang="en-US" sz="1100" kern="100" dirty="0">
                          <a:solidFill>
                            <a:schemeClr val="dk1"/>
                          </a:solidFill>
                          <a:effectLst/>
                          <a:latin typeface="Times New Roman" panose="02020603050405020304" pitchFamily="18" charset="0"/>
                          <a:ea typeface="微軟正黑體" panose="020B0604030504040204" pitchFamily="34" charset="-120"/>
                          <a:cs typeface="Times New Roman" panose="02020603050405020304" pitchFamily="18" charset="0"/>
                        </a:rPr>
                        <a:t>軸承振動量測</a:t>
                      </a:r>
                      <a:endParaRPr lang="en-US" altLang="zh-TW" sz="1100" kern="100" dirty="0">
                        <a:solidFill>
                          <a:schemeClr val="dk1"/>
                        </a:solidFill>
                        <a:effectLst/>
                        <a:latin typeface="Times New Roman" panose="02020603050405020304" pitchFamily="18" charset="0"/>
                        <a:ea typeface="微軟正黑體" panose="020B0604030504040204" pitchFamily="34" charset="-120"/>
                        <a:cs typeface="Times New Roman" panose="02020603050405020304" pitchFamily="18" charset="0"/>
                      </a:endParaRPr>
                    </a:p>
                    <a:p>
                      <a:pPr marL="177800" lvl="1" indent="-177800" algn="just" defTabSz="914400" rtl="0" eaLnBrk="1" latinLnBrk="0" hangingPunct="1">
                        <a:spcAft>
                          <a:spcPts val="0"/>
                        </a:spcAft>
                        <a:buFont typeface="Wingdings" panose="05000000000000000000" pitchFamily="2" charset="2"/>
                        <a:buChar char=""/>
                      </a:pPr>
                      <a:r>
                        <a:rPr lang="zh-TW" altLang="en-US" sz="1100" kern="100" dirty="0">
                          <a:solidFill>
                            <a:schemeClr val="dk1"/>
                          </a:solidFill>
                          <a:effectLst/>
                          <a:latin typeface="Times New Roman" panose="02020603050405020304" pitchFamily="18" charset="0"/>
                          <a:ea typeface="微軟正黑體" panose="020B0604030504040204" pitchFamily="34" charset="-120"/>
                          <a:cs typeface="Times New Roman" panose="02020603050405020304" pitchFamily="18" charset="0"/>
                        </a:rPr>
                        <a:t>水輪機框架是否有生鏽情形</a:t>
                      </a:r>
                      <a:endParaRPr lang="en-US" altLang="zh-TW" sz="1100" kern="100" dirty="0">
                        <a:solidFill>
                          <a:schemeClr val="dk1"/>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8580" marR="68580" marT="0" marB="0" anchor="ctr"/>
                </a:tc>
                <a:tc>
                  <a:txBody>
                    <a:bodyPr/>
                    <a:lstStyle/>
                    <a:p>
                      <a:pPr marL="177800" marR="0" lvl="1" indent="-177800" algn="just"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zh-TW" altLang="en-US" sz="1100" kern="100" dirty="0">
                          <a:solidFill>
                            <a:schemeClr val="dk1"/>
                          </a:solidFill>
                          <a:effectLst/>
                          <a:latin typeface="Times New Roman" panose="02020603050405020304" pitchFamily="18" charset="0"/>
                          <a:ea typeface="微軟正黑體" panose="020B0604030504040204" pitchFamily="34" charset="-120"/>
                          <a:cs typeface="Times New Roman" panose="02020603050405020304" pitchFamily="18" charset="0"/>
                        </a:rPr>
                        <a:t>軸承振動量測</a:t>
                      </a:r>
                      <a:endParaRPr lang="en-US" altLang="zh-TW" sz="1100" kern="100" dirty="0">
                        <a:solidFill>
                          <a:schemeClr val="dk1"/>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8580" marR="68580" marT="0" marB="0" anchor="ctr"/>
                </a:tc>
                <a:extLst>
                  <a:ext uri="{0D108BD9-81ED-4DB2-BD59-A6C34878D82A}">
                    <a16:rowId xmlns:a16="http://schemas.microsoft.com/office/drawing/2014/main" xmlns="" val="3433585275"/>
                  </a:ext>
                </a:extLst>
              </a:tr>
              <a:tr h="477520">
                <a:tc>
                  <a:txBody>
                    <a:bodyPr/>
                    <a:lstStyle/>
                    <a:p>
                      <a:pPr algn="ctr">
                        <a:spcAft>
                          <a:spcPts val="0"/>
                        </a:spcAft>
                      </a:pPr>
                      <a:r>
                        <a:rPr lang="zh-TW" sz="1100" kern="100">
                          <a:effectLst/>
                          <a:latin typeface="Times New Roman" panose="02020603050405020304" pitchFamily="18" charset="0"/>
                          <a:ea typeface="微軟正黑體" panose="020B0604030504040204" pitchFamily="34" charset="-120"/>
                          <a:cs typeface="Times New Roman" panose="02020603050405020304" pitchFamily="18" charset="0"/>
                        </a:rPr>
                        <a:t>每季</a:t>
                      </a:r>
                    </a:p>
                  </a:txBody>
                  <a:tcPr marL="68580" marR="68580" marT="0" marB="0" anchor="ctr"/>
                </a:tc>
                <a:tc>
                  <a:txBody>
                    <a:bodyPr/>
                    <a:lstStyle/>
                    <a:p>
                      <a:pPr marL="177800" lvl="1" indent="-177800" algn="just" defTabSz="914400" rtl="0" eaLnBrk="1" latinLnBrk="0" hangingPunct="1">
                        <a:spcAft>
                          <a:spcPts val="0"/>
                        </a:spcAft>
                        <a:buFont typeface="Wingdings" panose="05000000000000000000" pitchFamily="2" charset="2"/>
                        <a:buChar char=""/>
                      </a:pPr>
                      <a:r>
                        <a:rPr lang="zh-TW" altLang="en-US" sz="1100" kern="100" dirty="0">
                          <a:solidFill>
                            <a:schemeClr val="dk1"/>
                          </a:solidFill>
                          <a:effectLst/>
                          <a:latin typeface="Times New Roman" panose="02020603050405020304" pitchFamily="18" charset="0"/>
                          <a:ea typeface="微軟正黑體" panose="020B0604030504040204" pitchFamily="34" charset="-120"/>
                          <a:cs typeface="Times New Roman" panose="02020603050405020304" pitchFamily="18" charset="0"/>
                        </a:rPr>
                        <a:t>檢查軸套及動輪螺栓是否鬆動</a:t>
                      </a:r>
                    </a:p>
                    <a:p>
                      <a:pPr marL="177800" lvl="1" indent="-177800" algn="just" defTabSz="914400" rtl="0" eaLnBrk="1" latinLnBrk="0" hangingPunct="1">
                        <a:spcAft>
                          <a:spcPts val="0"/>
                        </a:spcAft>
                        <a:buFont typeface="Wingdings" panose="05000000000000000000" pitchFamily="2" charset="2"/>
                        <a:buChar char=""/>
                      </a:pPr>
                      <a:r>
                        <a:rPr lang="zh-TW" altLang="en-US" sz="1100" kern="100" dirty="0">
                          <a:solidFill>
                            <a:schemeClr val="dk1"/>
                          </a:solidFill>
                          <a:effectLst/>
                          <a:latin typeface="Times New Roman" panose="02020603050405020304" pitchFamily="18" charset="0"/>
                          <a:ea typeface="微軟正黑體" panose="020B0604030504040204" pitchFamily="34" charset="-120"/>
                          <a:cs typeface="Times New Roman" panose="02020603050405020304" pitchFamily="18" charset="0"/>
                        </a:rPr>
                        <a:t>檢查軸承並補充潤滑油</a:t>
                      </a:r>
                    </a:p>
                  </a:txBody>
                  <a:tcPr marL="68580" marR="68580" marT="0" marB="0" anchor="ctr"/>
                </a:tc>
                <a:tc>
                  <a:txBody>
                    <a:bodyPr/>
                    <a:lstStyle/>
                    <a:p>
                      <a:pPr marL="177800" lvl="1" indent="-177800" algn="just" defTabSz="914400" rtl="0" eaLnBrk="1" latinLnBrk="0" hangingPunct="1">
                        <a:spcAft>
                          <a:spcPts val="0"/>
                        </a:spcAft>
                        <a:buFont typeface="Wingdings" panose="05000000000000000000" pitchFamily="2" charset="2"/>
                        <a:buChar char=""/>
                      </a:pPr>
                      <a:r>
                        <a:rPr lang="zh-TW" altLang="en-US" sz="1100" kern="100" dirty="0">
                          <a:solidFill>
                            <a:schemeClr val="dk1"/>
                          </a:solidFill>
                          <a:effectLst/>
                          <a:latin typeface="Times New Roman" panose="02020603050405020304" pitchFamily="18" charset="0"/>
                          <a:ea typeface="微軟正黑體" panose="020B0604030504040204" pitchFamily="34" charset="-120"/>
                          <a:cs typeface="Times New Roman" panose="02020603050405020304" pitchFamily="18" charset="0"/>
                        </a:rPr>
                        <a:t>檢查軸套及動輪螺栓是否鬆動</a:t>
                      </a:r>
                    </a:p>
                    <a:p>
                      <a:pPr marL="177800" lvl="1" indent="-177800" algn="just" defTabSz="914400" rtl="0" eaLnBrk="1" latinLnBrk="0" hangingPunct="1">
                        <a:spcAft>
                          <a:spcPts val="0"/>
                        </a:spcAft>
                        <a:buFont typeface="Wingdings" panose="05000000000000000000" pitchFamily="2" charset="2"/>
                        <a:buChar char=""/>
                      </a:pPr>
                      <a:r>
                        <a:rPr lang="zh-TW" altLang="en-US" sz="1100" kern="100" dirty="0">
                          <a:solidFill>
                            <a:schemeClr val="dk1"/>
                          </a:solidFill>
                          <a:effectLst/>
                          <a:latin typeface="Times New Roman" panose="02020603050405020304" pitchFamily="18" charset="0"/>
                          <a:ea typeface="微軟正黑體" panose="020B0604030504040204" pitchFamily="34" charset="-120"/>
                          <a:cs typeface="Times New Roman" panose="02020603050405020304" pitchFamily="18" charset="0"/>
                        </a:rPr>
                        <a:t>檢查軸承並補充潤滑油</a:t>
                      </a:r>
                    </a:p>
                  </a:txBody>
                  <a:tcPr marL="68580" marR="68580" marT="0" marB="0" anchor="ctr"/>
                </a:tc>
                <a:extLst>
                  <a:ext uri="{0D108BD9-81ED-4DB2-BD59-A6C34878D82A}">
                    <a16:rowId xmlns:a16="http://schemas.microsoft.com/office/drawing/2014/main" xmlns="" val="210821488"/>
                  </a:ext>
                </a:extLst>
              </a:tr>
              <a:tr h="171628">
                <a:tc>
                  <a:txBody>
                    <a:bodyPr/>
                    <a:lstStyle/>
                    <a:p>
                      <a:pPr algn="ctr">
                        <a:spcAft>
                          <a:spcPts val="0"/>
                        </a:spcAft>
                      </a:pPr>
                      <a:r>
                        <a:rPr lang="zh-TW" sz="1100" kern="100">
                          <a:effectLst/>
                          <a:latin typeface="Times New Roman" panose="02020603050405020304" pitchFamily="18" charset="0"/>
                          <a:ea typeface="微軟正黑體" panose="020B0604030504040204" pitchFamily="34" charset="-120"/>
                          <a:cs typeface="Times New Roman" panose="02020603050405020304" pitchFamily="18" charset="0"/>
                        </a:rPr>
                        <a:t>每半年</a:t>
                      </a:r>
                    </a:p>
                  </a:txBody>
                  <a:tcPr marL="68580" marR="68580" marT="0" marB="0" anchor="ctr"/>
                </a:tc>
                <a:tc gridSpan="2">
                  <a:txBody>
                    <a:bodyPr/>
                    <a:lstStyle/>
                    <a:p>
                      <a:pPr marL="0" indent="0" algn="just">
                        <a:spcAft>
                          <a:spcPts val="0"/>
                        </a:spcAft>
                      </a:pPr>
                      <a:r>
                        <a:rPr lang="zh-TW" sz="1100" kern="100" dirty="0">
                          <a:effectLst/>
                          <a:latin typeface="Times New Roman" panose="02020603050405020304" pitchFamily="18" charset="0"/>
                          <a:ea typeface="微軟正黑體" panose="020B0604030504040204" pitchFamily="34" charset="-120"/>
                          <a:cs typeface="Times New Roman" panose="02020603050405020304" pitchFamily="18" charset="0"/>
                        </a:rPr>
                        <a:t>檢查所有螺栓與軸襯是否完整接合及軸承封</a:t>
                      </a:r>
                    </a:p>
                  </a:txBody>
                  <a:tcPr marL="68580" marR="68580" marT="0" marB="0" anchor="ctr"/>
                </a:tc>
                <a:tc hMerge="1">
                  <a:txBody>
                    <a:bodyPr/>
                    <a:lstStyle/>
                    <a:p>
                      <a:endParaRPr lang="zh-TW" altLang="en-US"/>
                    </a:p>
                  </a:txBody>
                  <a:tcPr/>
                </a:tc>
                <a:extLst>
                  <a:ext uri="{0D108BD9-81ED-4DB2-BD59-A6C34878D82A}">
                    <a16:rowId xmlns:a16="http://schemas.microsoft.com/office/drawing/2014/main" xmlns="" val="500827886"/>
                  </a:ext>
                </a:extLst>
              </a:tr>
              <a:tr h="171628">
                <a:tc>
                  <a:txBody>
                    <a:bodyPr/>
                    <a:lstStyle/>
                    <a:p>
                      <a:pPr algn="ctr">
                        <a:spcAft>
                          <a:spcPts val="0"/>
                        </a:spcAft>
                      </a:pPr>
                      <a:r>
                        <a:rPr lang="zh-TW" sz="1100" kern="100">
                          <a:effectLst/>
                          <a:latin typeface="Times New Roman" panose="02020603050405020304" pitchFamily="18" charset="0"/>
                          <a:ea typeface="微軟正黑體" panose="020B0604030504040204" pitchFamily="34" charset="-120"/>
                          <a:cs typeface="Times New Roman" panose="02020603050405020304" pitchFamily="18" charset="0"/>
                        </a:rPr>
                        <a:t>每年</a:t>
                      </a:r>
                    </a:p>
                  </a:txBody>
                  <a:tcPr marL="68580" marR="68580" marT="0" marB="0" anchor="ctr"/>
                </a:tc>
                <a:tc gridSpan="2">
                  <a:txBody>
                    <a:bodyPr/>
                    <a:lstStyle/>
                    <a:p>
                      <a:pPr algn="just">
                        <a:spcAft>
                          <a:spcPts val="0"/>
                        </a:spcAft>
                      </a:pPr>
                      <a:r>
                        <a:rPr lang="zh-TW" sz="1100" kern="100" dirty="0">
                          <a:effectLst/>
                          <a:latin typeface="Times New Roman" panose="02020603050405020304" pitchFamily="18" charset="0"/>
                          <a:ea typeface="微軟正黑體" panose="020B0604030504040204" pitchFamily="34" charset="-120"/>
                          <a:cs typeface="Times New Roman" panose="02020603050405020304" pitchFamily="18" charset="0"/>
                        </a:rPr>
                        <a:t>每年停機，拆卸零件以更詳細地檢查狀況，如磨損零件進行修復或是替換</a:t>
                      </a:r>
                    </a:p>
                  </a:txBody>
                  <a:tcPr marL="68580" marR="68580" marT="0" marB="0" anchor="ctr"/>
                </a:tc>
                <a:tc hMerge="1">
                  <a:txBody>
                    <a:bodyPr/>
                    <a:lstStyle/>
                    <a:p>
                      <a:endParaRPr lang="zh-TW" altLang="en-US"/>
                    </a:p>
                  </a:txBody>
                  <a:tcPr/>
                </a:tc>
                <a:extLst>
                  <a:ext uri="{0D108BD9-81ED-4DB2-BD59-A6C34878D82A}">
                    <a16:rowId xmlns:a16="http://schemas.microsoft.com/office/drawing/2014/main" xmlns="" val="3866559914"/>
                  </a:ext>
                </a:extLst>
              </a:tr>
              <a:tr h="171628">
                <a:tc>
                  <a:txBody>
                    <a:bodyPr/>
                    <a:lstStyle/>
                    <a:p>
                      <a:pPr algn="ctr">
                        <a:spcAft>
                          <a:spcPts val="0"/>
                        </a:spcAft>
                      </a:pPr>
                      <a:r>
                        <a:rPr lang="zh-TW" sz="1100" kern="100">
                          <a:effectLst/>
                          <a:latin typeface="Times New Roman" panose="02020603050405020304" pitchFamily="18" charset="0"/>
                          <a:ea typeface="微軟正黑體" panose="020B0604030504040204" pitchFamily="34" charset="-120"/>
                          <a:cs typeface="Times New Roman" panose="02020603050405020304" pitchFamily="18" charset="0"/>
                        </a:rPr>
                        <a:t>臨時檢查</a:t>
                      </a:r>
                    </a:p>
                  </a:txBody>
                  <a:tcPr marL="68580" marR="68580" marT="0" marB="0" anchor="ctr"/>
                </a:tc>
                <a:tc gridSpan="2">
                  <a:txBody>
                    <a:bodyPr/>
                    <a:lstStyle/>
                    <a:p>
                      <a:pPr algn="just">
                        <a:spcAft>
                          <a:spcPts val="0"/>
                        </a:spcAft>
                      </a:pPr>
                      <a:r>
                        <a:rPr lang="zh-TW" sz="1100" kern="100" dirty="0">
                          <a:effectLst/>
                          <a:latin typeface="Times New Roman" panose="02020603050405020304" pitchFamily="18" charset="0"/>
                          <a:ea typeface="微軟正黑體" panose="020B0604030504040204" pitchFamily="34" charset="-120"/>
                          <a:cs typeface="Times New Roman" panose="02020603050405020304" pitchFamily="18" charset="0"/>
                        </a:rPr>
                        <a:t>在洪水或地震等異常天氣發生後，進行全部項目檢查</a:t>
                      </a:r>
                    </a:p>
                  </a:txBody>
                  <a:tcPr marL="68580" marR="68580" marT="0" marB="0" anchor="ctr"/>
                </a:tc>
                <a:tc hMerge="1">
                  <a:txBody>
                    <a:bodyPr/>
                    <a:lstStyle/>
                    <a:p>
                      <a:endParaRPr lang="zh-TW" altLang="en-US"/>
                    </a:p>
                  </a:txBody>
                  <a:tcPr/>
                </a:tc>
                <a:extLst>
                  <a:ext uri="{0D108BD9-81ED-4DB2-BD59-A6C34878D82A}">
                    <a16:rowId xmlns:a16="http://schemas.microsoft.com/office/drawing/2014/main" xmlns="" val="2687990567"/>
                  </a:ext>
                </a:extLst>
              </a:tr>
            </a:tbl>
          </a:graphicData>
        </a:graphic>
      </p:graphicFrame>
      <p:sp>
        <p:nvSpPr>
          <p:cNvPr id="16" name="矩形 15">
            <a:extLst>
              <a:ext uri="{FF2B5EF4-FFF2-40B4-BE49-F238E27FC236}">
                <a16:creationId xmlns:a16="http://schemas.microsoft.com/office/drawing/2014/main" xmlns="" id="{B25DB437-B43C-4B5A-B579-B66D71905DAB}"/>
              </a:ext>
            </a:extLst>
          </p:cNvPr>
          <p:cNvSpPr/>
          <p:nvPr/>
        </p:nvSpPr>
        <p:spPr>
          <a:xfrm>
            <a:off x="44086" y="1320033"/>
            <a:ext cx="5620563" cy="2322944"/>
          </a:xfrm>
          <a:prstGeom prst="rect">
            <a:avLst/>
          </a:prstGeom>
        </p:spPr>
        <p:txBody>
          <a:bodyPr wrap="square">
            <a:spAutoFit/>
          </a:bodyPr>
          <a:lstStyle/>
          <a:p>
            <a:pPr marL="285750" indent="-285750" algn="just">
              <a:lnSpc>
                <a:spcPts val="2200"/>
              </a:lnSpc>
              <a:spcAft>
                <a:spcPts val="0"/>
              </a:spcAft>
              <a:buFont typeface="Wingdings" panose="05000000000000000000" pitchFamily="2" charset="2"/>
              <a:buChar char="Ø"/>
            </a:pPr>
            <a:r>
              <a:rPr lang="zh-TW" altLang="zh-TW" sz="1500" kern="100" dirty="0">
                <a:latin typeface="微軟正黑體" panose="020B0604030504040204" pitchFamily="34" charset="-120"/>
                <a:ea typeface="微軟正黑體" panose="020B0604030504040204" pitchFamily="34" charset="-120"/>
              </a:rPr>
              <a:t>公司人員可透過</a:t>
            </a:r>
            <a:r>
              <a:rPr lang="zh-TW" altLang="en-US" sz="1500" kern="100" dirty="0">
                <a:latin typeface="微軟正黑體" panose="020B0604030504040204" pitchFamily="34" charset="-120"/>
                <a:ea typeface="微軟正黑體" panose="020B0604030504040204" pitchFamily="34" charset="-120"/>
              </a:rPr>
              <a:t>遠端</a:t>
            </a:r>
            <a:r>
              <a:rPr lang="zh-TW" altLang="zh-TW" sz="1500" kern="100" dirty="0">
                <a:latin typeface="微軟正黑體" panose="020B0604030504040204" pitchFamily="34" charset="-120"/>
                <a:ea typeface="微軟正黑體" panose="020B0604030504040204" pitchFamily="34" charset="-120"/>
              </a:rPr>
              <a:t>監視系統掌握案場狀況外，現場巡檢人員亦可透過監視系統即時畫面掌握現場異常狀態及位置，進行異常狀態排除，</a:t>
            </a:r>
            <a:r>
              <a:rPr lang="zh-TW" altLang="zh-TW" sz="1500" b="1" kern="100" dirty="0">
                <a:solidFill>
                  <a:srgbClr val="FF0000"/>
                </a:solidFill>
                <a:latin typeface="微軟正黑體" panose="020B0604030504040204" pitchFamily="34" charset="-120"/>
                <a:ea typeface="微軟正黑體" panose="020B0604030504040204" pitchFamily="34" charset="-120"/>
              </a:rPr>
              <a:t>與雲林管理處芎蕉工作站保持密切聯繫</a:t>
            </a:r>
            <a:r>
              <a:rPr lang="zh-TW" altLang="zh-TW" sz="1500" kern="100" dirty="0">
                <a:latin typeface="微軟正黑體" panose="020B0604030504040204" pitchFamily="34" charset="-120"/>
                <a:ea typeface="微軟正黑體" panose="020B0604030504040204" pitchFamily="34" charset="-120"/>
              </a:rPr>
              <a:t>，</a:t>
            </a:r>
            <a:r>
              <a:rPr lang="zh-TW" altLang="zh-TW" sz="1500" b="1" kern="100" dirty="0">
                <a:solidFill>
                  <a:srgbClr val="FF0000"/>
                </a:solidFill>
                <a:latin typeface="微軟正黑體" panose="020B0604030504040204" pitchFamily="34" charset="-120"/>
                <a:ea typeface="微軟正黑體" panose="020B0604030504040204" pitchFamily="34" charset="-120"/>
              </a:rPr>
              <a:t>達成供水穩定及安全之目標</a:t>
            </a:r>
            <a:r>
              <a:rPr lang="zh-TW" altLang="zh-TW" sz="1500" kern="100" dirty="0">
                <a:latin typeface="微軟正黑體" panose="020B0604030504040204" pitchFamily="34" charset="-120"/>
                <a:ea typeface="微軟正黑體" panose="020B0604030504040204" pitchFamily="34" charset="-120"/>
              </a:rPr>
              <a:t>。</a:t>
            </a:r>
            <a:endParaRPr lang="en-US" altLang="zh-TW" sz="1500" kern="100" dirty="0">
              <a:latin typeface="微軟正黑體" panose="020B0604030504040204" pitchFamily="34" charset="-120"/>
              <a:ea typeface="微軟正黑體" panose="020B0604030504040204" pitchFamily="34" charset="-120"/>
            </a:endParaRPr>
          </a:p>
          <a:p>
            <a:pPr marL="285750" indent="-285750" algn="just">
              <a:lnSpc>
                <a:spcPts val="2200"/>
              </a:lnSpc>
              <a:buFont typeface="Wingdings" panose="05000000000000000000" pitchFamily="2" charset="2"/>
              <a:buChar char="Ø"/>
            </a:pPr>
            <a:r>
              <a:rPr lang="zh-TW" altLang="en-US" sz="1500" kern="100" dirty="0">
                <a:latin typeface="微軟正黑體" panose="020B0604030504040204" pitchFamily="34" charset="-120"/>
                <a:ea typeface="微軟正黑體" panose="020B0604030504040204" pitchFamily="34" charset="-120"/>
              </a:rPr>
              <a:t>現場巡檢人員負責每日、每月、臨時檢查的案場維護項目檢核，亦針對周邊環境進行維護作業；</a:t>
            </a:r>
            <a:r>
              <a:rPr lang="zh-TW" altLang="en-US" sz="1500" b="1" kern="100" dirty="0">
                <a:solidFill>
                  <a:srgbClr val="0000FF"/>
                </a:solidFill>
                <a:latin typeface="微軟正黑體" panose="020B0604030504040204" pitchFamily="34" charset="-120"/>
                <a:ea typeface="微軟正黑體" panose="020B0604030504040204" pitchFamily="34" charset="-120"/>
              </a:rPr>
              <a:t>大規模修理之作業</a:t>
            </a:r>
            <a:r>
              <a:rPr lang="en-US" altLang="zh-TW" sz="1500" b="1" kern="100" dirty="0">
                <a:solidFill>
                  <a:srgbClr val="0000FF"/>
                </a:solidFill>
                <a:latin typeface="微軟正黑體" panose="020B0604030504040204" pitchFamily="34" charset="-120"/>
                <a:ea typeface="微軟正黑體" panose="020B0604030504040204" pitchFamily="34" charset="-120"/>
              </a:rPr>
              <a:t>(</a:t>
            </a:r>
            <a:r>
              <a:rPr lang="zh-TW" altLang="en-US" sz="1500" b="1" kern="100" dirty="0">
                <a:solidFill>
                  <a:srgbClr val="0000FF"/>
                </a:solidFill>
                <a:latin typeface="微軟正黑體" panose="020B0604030504040204" pitchFamily="34" charset="-120"/>
                <a:ea typeface="微軟正黑體" panose="020B0604030504040204" pitchFamily="34" charset="-120"/>
              </a:rPr>
              <a:t>於鹿場課圳停水期間辦理</a:t>
            </a:r>
            <a:r>
              <a:rPr lang="en-US" altLang="zh-TW" sz="1500" b="1" kern="100" dirty="0">
                <a:solidFill>
                  <a:srgbClr val="0000FF"/>
                </a:solidFill>
                <a:latin typeface="微軟正黑體" panose="020B0604030504040204" pitchFamily="34" charset="-120"/>
                <a:ea typeface="微軟正黑體" panose="020B0604030504040204" pitchFamily="34" charset="-120"/>
              </a:rPr>
              <a:t>)</a:t>
            </a:r>
            <a:r>
              <a:rPr lang="zh-TW" altLang="en-US" sz="1500" kern="100" dirty="0">
                <a:latin typeface="微軟正黑體" panose="020B0604030504040204" pitchFamily="34" charset="-120"/>
                <a:ea typeface="微軟正黑體" panose="020B0604030504040204" pitchFamily="34" charset="-120"/>
              </a:rPr>
              <a:t>則規劃委由專業機電設備廠商負責辦理，確保機組設備維持於良好狀態。</a:t>
            </a:r>
            <a:endParaRPr lang="zh-TW" altLang="zh-TW" sz="1500" kern="100" dirty="0">
              <a:latin typeface="微軟正黑體" panose="020B0604030504040204" pitchFamily="34" charset="-120"/>
              <a:ea typeface="微軟正黑體" panose="020B0604030504040204" pitchFamily="34" charset="-120"/>
            </a:endParaRPr>
          </a:p>
        </p:txBody>
      </p:sp>
      <p:sp>
        <p:nvSpPr>
          <p:cNvPr id="25" name="矩形 24">
            <a:extLst>
              <a:ext uri="{FF2B5EF4-FFF2-40B4-BE49-F238E27FC236}">
                <a16:creationId xmlns:a16="http://schemas.microsoft.com/office/drawing/2014/main" xmlns="" id="{CAD8FDB2-31B6-4AFB-A850-A30C0A5102E5}"/>
              </a:ext>
            </a:extLst>
          </p:cNvPr>
          <p:cNvSpPr/>
          <p:nvPr/>
        </p:nvSpPr>
        <p:spPr>
          <a:xfrm>
            <a:off x="5664648" y="5340857"/>
            <a:ext cx="3404895" cy="1169551"/>
          </a:xfrm>
          <a:prstGeom prst="rect">
            <a:avLst/>
          </a:prstGeom>
        </p:spPr>
        <p:txBody>
          <a:bodyPr wrap="square">
            <a:spAutoFit/>
          </a:bodyPr>
          <a:lstStyle/>
          <a:p>
            <a:pPr algn="just"/>
            <a:r>
              <a:rPr lang="zh-TW" altLang="en-US" sz="1400" b="1" dirty="0">
                <a:solidFill>
                  <a:schemeClr val="tx1">
                    <a:lumMod val="85000"/>
                    <a:lumOff val="15000"/>
                  </a:schemeClr>
                </a:solidFill>
                <a:latin typeface="微軟正黑體" panose="020B0604030504040204" pitchFamily="34" charset="-120"/>
                <a:ea typeface="微軟正黑體" panose="020B0604030504040204" pitchFamily="34" charset="-120"/>
              </a:rPr>
              <a:t>確保案場運轉可操作順利，透過遠端操控模式外，亦設計人工操作方式，採用自動化及人工操作並行，於任何緊急情況下均可運行與停止動作，達到案場靈活運用之目的。</a:t>
            </a:r>
          </a:p>
        </p:txBody>
      </p:sp>
      <p:sp>
        <p:nvSpPr>
          <p:cNvPr id="12" name="投影片編號版面配置區 2">
            <a:extLst>
              <a:ext uri="{FF2B5EF4-FFF2-40B4-BE49-F238E27FC236}">
                <a16:creationId xmlns:a16="http://schemas.microsoft.com/office/drawing/2014/main" xmlns="" id="{6A949486-77C6-4B20-8A86-FF30608D2F0C}"/>
              </a:ext>
            </a:extLst>
          </p:cNvPr>
          <p:cNvSpPr txBox="1">
            <a:spLocks/>
          </p:cNvSpPr>
          <p:nvPr/>
        </p:nvSpPr>
        <p:spPr>
          <a:xfrm>
            <a:off x="4614203" y="6492874"/>
            <a:ext cx="475638"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zh-TW" sz="1600" b="1" dirty="0">
                <a:solidFill>
                  <a:schemeClr val="tx1"/>
                </a:solidFill>
                <a:latin typeface="標楷體" panose="03000509000000000000" pitchFamily="65" charset="-120"/>
                <a:ea typeface="標楷體" panose="03000509000000000000" pitchFamily="65" charset="-120"/>
              </a:rPr>
              <a:t>11</a:t>
            </a:r>
            <a:endParaRPr lang="zh-TW" altLang="en-US" sz="1600" b="1" dirty="0">
              <a:solidFill>
                <a:schemeClr val="tx1"/>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232704516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5">
            <a:extLst>
              <a:ext uri="{FF2B5EF4-FFF2-40B4-BE49-F238E27FC236}">
                <a16:creationId xmlns:a16="http://schemas.microsoft.com/office/drawing/2014/main" xmlns="" id="{016F382F-0E42-4B04-A083-F2A3DCF6291A}"/>
              </a:ext>
            </a:extLst>
          </p:cNvPr>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0" y="0"/>
            <a:ext cx="3953164"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1">
            <a:extLst>
              <a:ext uri="{FF2B5EF4-FFF2-40B4-BE49-F238E27FC236}">
                <a16:creationId xmlns:a16="http://schemas.microsoft.com/office/drawing/2014/main" xmlns="" id="{3080F81E-4628-426C-823E-512FF004462F}"/>
              </a:ext>
            </a:extLst>
          </p:cNvPr>
          <p:cNvSpPr txBox="1"/>
          <p:nvPr/>
        </p:nvSpPr>
        <p:spPr>
          <a:xfrm>
            <a:off x="887796" y="0"/>
            <a:ext cx="3065368" cy="707886"/>
          </a:xfrm>
          <a:prstGeom prst="rect">
            <a:avLst/>
          </a:prstGeom>
          <a:noFill/>
        </p:spPr>
        <p:txBody>
          <a:bodyPr wrap="square" rtlCol="0">
            <a:spAutoFit/>
          </a:bodyPr>
          <a:lstStyle/>
          <a:p>
            <a:pPr algn="just"/>
            <a:r>
              <a:rPr lang="zh-TW" altLang="en-US" sz="4000" dirty="0">
                <a:solidFill>
                  <a:schemeClr val="tx1">
                    <a:lumMod val="85000"/>
                    <a:lumOff val="15000"/>
                  </a:schemeClr>
                </a:solidFill>
                <a:latin typeface="華康中圓體" panose="020F0509000000000000" pitchFamily="49" charset="-120"/>
                <a:ea typeface="華康中圓體" panose="020F0509000000000000" pitchFamily="49" charset="-120"/>
                <a:cs typeface="Open Sans Extrabold" panose="020B0906030804020204" pitchFamily="34" charset="0"/>
              </a:rPr>
              <a:t>營運計畫</a:t>
            </a:r>
            <a:endParaRPr lang="en-US" sz="4000" dirty="0">
              <a:solidFill>
                <a:schemeClr val="tx1">
                  <a:lumMod val="85000"/>
                  <a:lumOff val="15000"/>
                </a:schemeClr>
              </a:solidFill>
              <a:latin typeface="華康中圓體" panose="020F0509000000000000" pitchFamily="49" charset="-120"/>
              <a:ea typeface="華康中圓體" panose="020F0509000000000000" pitchFamily="49" charset="-120"/>
              <a:cs typeface="Open Sans Extrabold" panose="020B0906030804020204" pitchFamily="34" charset="0"/>
            </a:endParaRPr>
          </a:p>
        </p:txBody>
      </p:sp>
      <p:sp>
        <p:nvSpPr>
          <p:cNvPr id="11" name="文字方塊 10">
            <a:extLst>
              <a:ext uri="{FF2B5EF4-FFF2-40B4-BE49-F238E27FC236}">
                <a16:creationId xmlns:a16="http://schemas.microsoft.com/office/drawing/2014/main" xmlns="" id="{6447AF2A-9339-4F80-B809-F87456BDFBB5}"/>
              </a:ext>
            </a:extLst>
          </p:cNvPr>
          <p:cNvSpPr txBox="1"/>
          <p:nvPr/>
        </p:nvSpPr>
        <p:spPr>
          <a:xfrm>
            <a:off x="44086" y="867667"/>
            <a:ext cx="8493424" cy="523220"/>
          </a:xfrm>
          <a:prstGeom prst="rect">
            <a:avLst/>
          </a:prstGeom>
          <a:noFill/>
        </p:spPr>
        <p:txBody>
          <a:bodyPr wrap="square" rtlCol="0">
            <a:spAutoFit/>
          </a:bodyPr>
          <a:lstStyle/>
          <a:p>
            <a:pPr marL="342900" indent="-342900">
              <a:buFont typeface="Wingdings" panose="05000000000000000000" pitchFamily="2" charset="2"/>
              <a:buChar char="n"/>
            </a:pPr>
            <a:r>
              <a:rPr lang="zh-TW" altLang="en-US" sz="2800" dirty="0">
                <a:latin typeface="微軟正黑體" panose="020B0604030504040204" pitchFamily="34" charset="-120"/>
                <a:ea typeface="微軟正黑體" panose="020B0604030504040204" pitchFamily="34" charset="-120"/>
              </a:rPr>
              <a:t>供水穩定及渠道安全維護管理計畫</a:t>
            </a:r>
          </a:p>
        </p:txBody>
      </p:sp>
      <p:sp>
        <p:nvSpPr>
          <p:cNvPr id="3" name="Rectangle 2">
            <a:extLst>
              <a:ext uri="{FF2B5EF4-FFF2-40B4-BE49-F238E27FC236}">
                <a16:creationId xmlns:a16="http://schemas.microsoft.com/office/drawing/2014/main" xmlns="" id="{EBA11640-CBB2-422F-9642-6A0EF5F8C80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grpSp>
        <p:nvGrpSpPr>
          <p:cNvPr id="10" name="群組 9">
            <a:extLst>
              <a:ext uri="{FF2B5EF4-FFF2-40B4-BE49-F238E27FC236}">
                <a16:creationId xmlns:a16="http://schemas.microsoft.com/office/drawing/2014/main" xmlns="" id="{32CA6603-9579-42DA-9311-30642212751B}"/>
              </a:ext>
            </a:extLst>
          </p:cNvPr>
          <p:cNvGrpSpPr/>
          <p:nvPr/>
        </p:nvGrpSpPr>
        <p:grpSpPr>
          <a:xfrm>
            <a:off x="220475" y="1390887"/>
            <a:ext cx="8703050" cy="2593284"/>
            <a:chOff x="232031" y="1279717"/>
            <a:chExt cx="8703050" cy="3053708"/>
          </a:xfrm>
        </p:grpSpPr>
        <p:grpSp>
          <p:nvGrpSpPr>
            <p:cNvPr id="13" name="群組 12">
              <a:extLst>
                <a:ext uri="{FF2B5EF4-FFF2-40B4-BE49-F238E27FC236}">
                  <a16:creationId xmlns:a16="http://schemas.microsoft.com/office/drawing/2014/main" xmlns="" id="{3929A530-CD33-45E8-95DE-ACFE222C4348}"/>
                </a:ext>
              </a:extLst>
            </p:cNvPr>
            <p:cNvGrpSpPr/>
            <p:nvPr/>
          </p:nvGrpSpPr>
          <p:grpSpPr>
            <a:xfrm>
              <a:off x="2591007" y="1513136"/>
              <a:ext cx="500507" cy="398377"/>
              <a:chOff x="2466283" y="141584"/>
              <a:chExt cx="500507" cy="398377"/>
            </a:xfrm>
            <a:solidFill>
              <a:schemeClr val="accent1">
                <a:lumMod val="40000"/>
                <a:lumOff val="60000"/>
              </a:schemeClr>
            </a:solidFill>
            <a:scene3d>
              <a:camera prst="orthographicFront">
                <a:rot lat="0" lon="0" rev="0"/>
              </a:camera>
              <a:lightRig rig="contrasting" dir="t">
                <a:rot lat="0" lon="0" rev="1200000"/>
              </a:lightRig>
            </a:scene3d>
          </p:grpSpPr>
          <p:sp>
            <p:nvSpPr>
              <p:cNvPr id="39" name="箭號: 向右 38">
                <a:extLst>
                  <a:ext uri="{FF2B5EF4-FFF2-40B4-BE49-F238E27FC236}">
                    <a16:creationId xmlns:a16="http://schemas.microsoft.com/office/drawing/2014/main" xmlns="" id="{82FB87FE-1835-4479-A849-943AAEFB1051}"/>
                  </a:ext>
                </a:extLst>
              </p:cNvPr>
              <p:cNvSpPr/>
              <p:nvPr/>
            </p:nvSpPr>
            <p:spPr>
              <a:xfrm rot="21530601">
                <a:off x="2466283" y="141584"/>
                <a:ext cx="500507" cy="398377"/>
              </a:xfrm>
              <a:prstGeom prst="rightArrow">
                <a:avLst>
                  <a:gd name="adj1" fmla="val 60000"/>
                  <a:gd name="adj2" fmla="val 50000"/>
                </a:avLst>
              </a:prstGeom>
              <a:grpFill/>
              <a:sp3d z="-182000" contourW="19050" prstMaterial="metal">
                <a:bevelT w="88900" h="203200"/>
                <a:bevelB w="165100" h="254000"/>
              </a:sp3d>
            </p:spPr>
            <p:style>
              <a:lnRef idx="0">
                <a:schemeClr val="accent2">
                  <a:tint val="60000"/>
                  <a:hueOff val="0"/>
                  <a:satOff val="0"/>
                  <a:lumOff val="0"/>
                  <a:alphaOff val="0"/>
                </a:schemeClr>
              </a:lnRef>
              <a:fillRef idx="1">
                <a:schemeClr val="accent2">
                  <a:tint val="60000"/>
                  <a:hueOff val="0"/>
                  <a:satOff val="0"/>
                  <a:lumOff val="0"/>
                  <a:alphaOff val="0"/>
                </a:schemeClr>
              </a:fillRef>
              <a:effectRef idx="0">
                <a:schemeClr val="accent2">
                  <a:tint val="60000"/>
                  <a:hueOff val="0"/>
                  <a:satOff val="0"/>
                  <a:lumOff val="0"/>
                  <a:alphaOff val="0"/>
                </a:schemeClr>
              </a:effectRef>
              <a:fontRef idx="minor">
                <a:schemeClr val="dk1">
                  <a:hueOff val="0"/>
                  <a:satOff val="0"/>
                  <a:lumOff val="0"/>
                  <a:alphaOff val="0"/>
                </a:schemeClr>
              </a:fontRef>
            </p:style>
          </p:sp>
          <p:sp>
            <p:nvSpPr>
              <p:cNvPr id="40" name="箭號: 向右 4">
                <a:extLst>
                  <a:ext uri="{FF2B5EF4-FFF2-40B4-BE49-F238E27FC236}">
                    <a16:creationId xmlns:a16="http://schemas.microsoft.com/office/drawing/2014/main" xmlns="" id="{92434CD1-7AEC-4FFE-8732-BCBE25B67991}"/>
                  </a:ext>
                </a:extLst>
              </p:cNvPr>
              <p:cNvSpPr txBox="1"/>
              <p:nvPr/>
            </p:nvSpPr>
            <p:spPr>
              <a:xfrm rot="21530601">
                <a:off x="2466295" y="222465"/>
                <a:ext cx="380994" cy="239027"/>
              </a:xfrm>
              <a:prstGeom prst="rect">
                <a:avLst/>
              </a:prstGeom>
              <a:grpFill/>
              <a:sp3d z="-182000"/>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lang="zh-TW" altLang="en-US" sz="400" kern="1200">
                  <a:latin typeface="微軟正黑體" panose="020B0604030504040204" pitchFamily="34" charset="-120"/>
                  <a:ea typeface="微軟正黑體" panose="020B0604030504040204" pitchFamily="34" charset="-120"/>
                </a:endParaRPr>
              </a:p>
            </p:txBody>
          </p:sp>
        </p:grpSp>
        <p:grpSp>
          <p:nvGrpSpPr>
            <p:cNvPr id="33" name="群組 32">
              <a:extLst>
                <a:ext uri="{FF2B5EF4-FFF2-40B4-BE49-F238E27FC236}">
                  <a16:creationId xmlns:a16="http://schemas.microsoft.com/office/drawing/2014/main" xmlns="" id="{B0583CC6-B360-4470-A1E4-AB0DCB999E9E}"/>
                </a:ext>
              </a:extLst>
            </p:cNvPr>
            <p:cNvGrpSpPr/>
            <p:nvPr/>
          </p:nvGrpSpPr>
          <p:grpSpPr>
            <a:xfrm>
              <a:off x="232031" y="1397438"/>
              <a:ext cx="2020591" cy="793312"/>
              <a:chOff x="5490" y="130459"/>
              <a:chExt cx="1916218" cy="494066"/>
            </a:xfrm>
            <a:scene3d>
              <a:camera prst="orthographicFront">
                <a:rot lat="0" lon="0" rev="0"/>
              </a:camera>
              <a:lightRig rig="contrasting" dir="t">
                <a:rot lat="0" lon="0" rev="1200000"/>
              </a:lightRig>
            </a:scene3d>
          </p:grpSpPr>
          <p:sp>
            <p:nvSpPr>
              <p:cNvPr id="37" name="矩形: 圓角 36">
                <a:extLst>
                  <a:ext uri="{FF2B5EF4-FFF2-40B4-BE49-F238E27FC236}">
                    <a16:creationId xmlns:a16="http://schemas.microsoft.com/office/drawing/2014/main" xmlns="" id="{7E320876-BAF9-49B2-80E0-E0298A77CE88}"/>
                  </a:ext>
                </a:extLst>
              </p:cNvPr>
              <p:cNvSpPr/>
              <p:nvPr/>
            </p:nvSpPr>
            <p:spPr>
              <a:xfrm>
                <a:off x="5490" y="148976"/>
                <a:ext cx="1867001" cy="475549"/>
              </a:xfrm>
              <a:prstGeom prst="roundRect">
                <a:avLst>
                  <a:gd name="adj" fmla="val 10000"/>
                </a:avLst>
              </a:prstGeom>
              <a:sp3d contourW="19050" prstMaterial="metal">
                <a:bevelT w="88900" h="203200"/>
                <a:bevelB w="165100" h="254000"/>
              </a:sp3d>
            </p:spPr>
            <p:style>
              <a:lnRef idx="0">
                <a:schemeClr val="accent2">
                  <a:shade val="80000"/>
                  <a:hueOff val="0"/>
                  <a:satOff val="0"/>
                  <a:lumOff val="0"/>
                  <a:alphaOff val="0"/>
                </a:schemeClr>
              </a:lnRef>
              <a:fillRef idx="1">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sp>
          <p:sp>
            <p:nvSpPr>
              <p:cNvPr id="38" name="矩形: 圓角 4">
                <a:extLst>
                  <a:ext uri="{FF2B5EF4-FFF2-40B4-BE49-F238E27FC236}">
                    <a16:creationId xmlns:a16="http://schemas.microsoft.com/office/drawing/2014/main" xmlns="" id="{75E887FF-B9AB-4172-B307-FA5CE045F878}"/>
                  </a:ext>
                </a:extLst>
              </p:cNvPr>
              <p:cNvSpPr txBox="1"/>
              <p:nvPr/>
            </p:nvSpPr>
            <p:spPr>
              <a:xfrm>
                <a:off x="19191" y="130459"/>
                <a:ext cx="1902517" cy="254313"/>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6680" tIns="106680" rIns="106680" bIns="57150" numCol="1" spcCol="1270" anchor="t" anchorCtr="0">
                <a:noAutofit/>
              </a:bodyPr>
              <a:lstStyle/>
              <a:p>
                <a:pPr marL="0" lvl="0" indent="0" algn="l" defTabSz="666750">
                  <a:lnSpc>
                    <a:spcPct val="90000"/>
                  </a:lnSpc>
                  <a:spcBef>
                    <a:spcPct val="0"/>
                  </a:spcBef>
                  <a:spcAft>
                    <a:spcPct val="35000"/>
                  </a:spcAft>
                  <a:buNone/>
                </a:pPr>
                <a:r>
                  <a:rPr lang="zh-TW" altLang="en-US" sz="1500" b="1" kern="1200" dirty="0">
                    <a:latin typeface="微軟正黑體" panose="020B0604030504040204" pitchFamily="34" charset="-120"/>
                    <a:ea typeface="微軟正黑體" panose="020B0604030504040204" pitchFamily="34" charset="-120"/>
                  </a:rPr>
                  <a:t>人員巡查、圳路清理頻率與人力配置</a:t>
                </a:r>
              </a:p>
            </p:txBody>
          </p:sp>
        </p:grpSp>
        <p:grpSp>
          <p:nvGrpSpPr>
            <p:cNvPr id="34" name="群組 33">
              <a:extLst>
                <a:ext uri="{FF2B5EF4-FFF2-40B4-BE49-F238E27FC236}">
                  <a16:creationId xmlns:a16="http://schemas.microsoft.com/office/drawing/2014/main" xmlns="" id="{6C87E8F4-1E70-4146-82C5-40058DEA2CBD}"/>
                </a:ext>
              </a:extLst>
            </p:cNvPr>
            <p:cNvGrpSpPr/>
            <p:nvPr/>
          </p:nvGrpSpPr>
          <p:grpSpPr>
            <a:xfrm>
              <a:off x="323483" y="1982754"/>
              <a:ext cx="2425502" cy="2350671"/>
              <a:chOff x="207951" y="1027253"/>
              <a:chExt cx="2172577" cy="4795100"/>
            </a:xfrm>
            <a:scene3d>
              <a:camera prst="orthographicFront">
                <a:rot lat="0" lon="0" rev="0"/>
              </a:camera>
              <a:lightRig rig="contrasting" dir="t">
                <a:rot lat="0" lon="0" rev="1200000"/>
              </a:lightRig>
            </a:scene3d>
          </p:grpSpPr>
          <p:sp>
            <p:nvSpPr>
              <p:cNvPr id="35" name="矩形: 圓角 34">
                <a:extLst>
                  <a:ext uri="{FF2B5EF4-FFF2-40B4-BE49-F238E27FC236}">
                    <a16:creationId xmlns:a16="http://schemas.microsoft.com/office/drawing/2014/main" xmlns="" id="{7AD9FB2F-1D05-41CD-9832-D41DAAB9A4A3}"/>
                  </a:ext>
                </a:extLst>
              </p:cNvPr>
              <p:cNvSpPr/>
              <p:nvPr/>
            </p:nvSpPr>
            <p:spPr>
              <a:xfrm>
                <a:off x="207951" y="1027253"/>
                <a:ext cx="2172577" cy="4795100"/>
              </a:xfrm>
              <a:prstGeom prst="roundRect">
                <a:avLst>
                  <a:gd name="adj" fmla="val 10000"/>
                </a:avLst>
              </a:prstGeom>
              <a:solidFill>
                <a:schemeClr val="accent1">
                  <a:lumMod val="40000"/>
                  <a:lumOff val="60000"/>
                  <a:alpha val="90000"/>
                </a:schemeClr>
              </a:solidFill>
              <a:sp3d z="300000" contourW="19050" prstMaterial="metal">
                <a:bevelT w="88900" h="203200"/>
                <a:bevelB w="165100" h="254000"/>
              </a:sp3d>
            </p:spPr>
            <p:style>
              <a:lnRef idx="0">
                <a:schemeClr val="accent2">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sp>
          <p:sp>
            <p:nvSpPr>
              <p:cNvPr id="36" name="矩形: 圓角 4">
                <a:extLst>
                  <a:ext uri="{FF2B5EF4-FFF2-40B4-BE49-F238E27FC236}">
                    <a16:creationId xmlns:a16="http://schemas.microsoft.com/office/drawing/2014/main" xmlns="" id="{03EBDE1A-8AF1-41CD-A7AB-C2407D8548EC}"/>
                  </a:ext>
                </a:extLst>
              </p:cNvPr>
              <p:cNvSpPr txBox="1"/>
              <p:nvPr/>
            </p:nvSpPr>
            <p:spPr>
              <a:xfrm>
                <a:off x="244941" y="1027255"/>
                <a:ext cx="2050751" cy="4497503"/>
              </a:xfrm>
              <a:prstGeom prst="rect">
                <a:avLst/>
              </a:prstGeom>
              <a:sp3d z="300000"/>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92456" tIns="92456" rIns="92456" bIns="92456" numCol="1" spcCol="1270" anchor="t" anchorCtr="0">
                <a:noAutofit/>
              </a:bodyPr>
              <a:lstStyle/>
              <a:p>
                <a:pPr marL="114300" lvl="1" indent="-114300" algn="just" defTabSz="555625">
                  <a:lnSpc>
                    <a:spcPts val="1800"/>
                  </a:lnSpc>
                  <a:spcBef>
                    <a:spcPct val="0"/>
                  </a:spcBef>
                  <a:spcAft>
                    <a:spcPct val="15000"/>
                  </a:spcAft>
                  <a:buChar char="•"/>
                </a:pPr>
                <a:r>
                  <a:rPr lang="zh-TW" altLang="en-US" sz="1400" dirty="0">
                    <a:latin typeface="微軟正黑體" panose="020B0604030504040204" pitchFamily="34" charset="-120"/>
                    <a:ea typeface="微軟正黑體" panose="020B0604030504040204" pitchFamily="34" charset="-120"/>
                  </a:rPr>
                  <a:t>主要以遠端遙控方式控管案場運作情形，並設定現場人員定期進行巡視及針對颱洪汛期期間加強巡邏。</a:t>
                </a:r>
                <a:endParaRPr lang="en-US" altLang="zh-TW" sz="1400" dirty="0">
                  <a:latin typeface="微軟正黑體" panose="020B0604030504040204" pitchFamily="34" charset="-120"/>
                  <a:ea typeface="微軟正黑體" panose="020B0604030504040204" pitchFamily="34" charset="-120"/>
                </a:endParaRPr>
              </a:p>
              <a:p>
                <a:pPr marL="114300" lvl="1" indent="-114300" algn="just" defTabSz="555625">
                  <a:lnSpc>
                    <a:spcPts val="1800"/>
                  </a:lnSpc>
                  <a:spcBef>
                    <a:spcPct val="0"/>
                  </a:spcBef>
                  <a:spcAft>
                    <a:spcPct val="15000"/>
                  </a:spcAft>
                  <a:buChar char="•"/>
                </a:pPr>
                <a:r>
                  <a:rPr lang="zh-TW" altLang="en-US" sz="1400" dirty="0">
                    <a:latin typeface="微軟正黑體" panose="020B0604030504040204" pitchFamily="34" charset="-120"/>
                    <a:ea typeface="微軟正黑體" panose="020B0604030504040204" pitchFamily="34" charset="-120"/>
                  </a:rPr>
                  <a:t>配合</a:t>
                </a:r>
                <a:r>
                  <a:rPr lang="en-US" altLang="zh-TW" sz="1400" dirty="0">
                    <a:latin typeface="微軟正黑體" panose="020B0604030504040204" pitchFamily="34" charset="-120"/>
                    <a:ea typeface="微軟正黑體" panose="020B0604030504040204" pitchFamily="34" charset="-120"/>
                  </a:rPr>
                  <a:t>CCTV</a:t>
                </a:r>
                <a:r>
                  <a:rPr lang="zh-TW" altLang="en-US" sz="1400" dirty="0">
                    <a:latin typeface="微軟正黑體" panose="020B0604030504040204" pitchFamily="34" charset="-120"/>
                    <a:ea typeface="微軟正黑體" panose="020B0604030504040204" pitchFamily="34" charset="-120"/>
                  </a:rPr>
                  <a:t>監視系統畫面以瞭解案場是否異常。</a:t>
                </a:r>
                <a:endParaRPr lang="en-US" altLang="zh-TW" sz="1400" dirty="0">
                  <a:latin typeface="微軟正黑體" panose="020B0604030504040204" pitchFamily="34" charset="-120"/>
                  <a:ea typeface="微軟正黑體" panose="020B0604030504040204" pitchFamily="34" charset="-120"/>
                </a:endParaRPr>
              </a:p>
              <a:p>
                <a:pPr marL="114300" lvl="1" indent="-114300" algn="just" defTabSz="555625">
                  <a:lnSpc>
                    <a:spcPts val="1800"/>
                  </a:lnSpc>
                  <a:spcBef>
                    <a:spcPct val="0"/>
                  </a:spcBef>
                  <a:spcAft>
                    <a:spcPct val="15000"/>
                  </a:spcAft>
                  <a:buChar char="•"/>
                </a:pPr>
                <a:r>
                  <a:rPr lang="zh-TW" altLang="en-US" sz="1400" dirty="0">
                    <a:latin typeface="微軟正黑體" panose="020B0604030504040204" pitchFamily="34" charset="-120"/>
                    <a:ea typeface="微軟正黑體" panose="020B0604030504040204" pitchFamily="34" charset="-120"/>
                  </a:rPr>
                  <a:t>鹿場課圳</a:t>
                </a:r>
                <a:r>
                  <a:rPr lang="zh-TW" altLang="en-US" sz="1400" b="1" dirty="0">
                    <a:solidFill>
                      <a:srgbClr val="FF0000"/>
                    </a:solidFill>
                    <a:latin typeface="微軟正黑體" panose="020B0604030504040204" pitchFamily="34" charset="-120"/>
                    <a:ea typeface="微軟正黑體" panose="020B0604030504040204" pitchFamily="34" charset="-120"/>
                  </a:rPr>
                  <a:t>停水期間進行渠道之相關檢查與歲修工作</a:t>
                </a:r>
                <a:endParaRPr lang="en-US" altLang="zh-TW" sz="1400" b="1" dirty="0">
                  <a:solidFill>
                    <a:srgbClr val="FF0000"/>
                  </a:solidFill>
                  <a:latin typeface="微軟正黑體" panose="020B0604030504040204" pitchFamily="34" charset="-120"/>
                  <a:ea typeface="微軟正黑體" panose="020B0604030504040204" pitchFamily="34" charset="-120"/>
                </a:endParaRPr>
              </a:p>
            </p:txBody>
          </p:sp>
        </p:grpSp>
        <p:grpSp>
          <p:nvGrpSpPr>
            <p:cNvPr id="28" name="群組 27">
              <a:extLst>
                <a:ext uri="{FF2B5EF4-FFF2-40B4-BE49-F238E27FC236}">
                  <a16:creationId xmlns:a16="http://schemas.microsoft.com/office/drawing/2014/main" xmlns="" id="{E855B251-D8FC-420F-AA08-122B7492390B}"/>
                </a:ext>
              </a:extLst>
            </p:cNvPr>
            <p:cNvGrpSpPr/>
            <p:nvPr/>
          </p:nvGrpSpPr>
          <p:grpSpPr>
            <a:xfrm>
              <a:off x="3306813" y="1283954"/>
              <a:ext cx="2205129" cy="850742"/>
              <a:chOff x="5490" y="94693"/>
              <a:chExt cx="2336094" cy="529832"/>
            </a:xfrm>
            <a:scene3d>
              <a:camera prst="orthographicFront">
                <a:rot lat="0" lon="0" rev="0"/>
              </a:camera>
              <a:lightRig rig="contrasting" dir="t">
                <a:rot lat="0" lon="0" rev="1200000"/>
              </a:lightRig>
            </a:scene3d>
          </p:grpSpPr>
          <p:sp>
            <p:nvSpPr>
              <p:cNvPr id="31" name="矩形: 圓角 30">
                <a:extLst>
                  <a:ext uri="{FF2B5EF4-FFF2-40B4-BE49-F238E27FC236}">
                    <a16:creationId xmlns:a16="http://schemas.microsoft.com/office/drawing/2014/main" xmlns="" id="{BFD6E4C7-9F1F-4920-B77B-DCD8DC5E66F2}"/>
                  </a:ext>
                </a:extLst>
              </p:cNvPr>
              <p:cNvSpPr/>
              <p:nvPr/>
            </p:nvSpPr>
            <p:spPr>
              <a:xfrm>
                <a:off x="5490" y="148976"/>
                <a:ext cx="2336094" cy="475549"/>
              </a:xfrm>
              <a:prstGeom prst="roundRect">
                <a:avLst>
                  <a:gd name="adj" fmla="val 10000"/>
                </a:avLst>
              </a:prstGeom>
              <a:sp3d contourW="19050" prstMaterial="metal">
                <a:bevelT w="88900" h="203200"/>
                <a:bevelB w="165100" h="254000"/>
              </a:sp3d>
            </p:spPr>
            <p:style>
              <a:lnRef idx="0">
                <a:schemeClr val="accent2">
                  <a:shade val="80000"/>
                  <a:hueOff val="0"/>
                  <a:satOff val="0"/>
                  <a:lumOff val="0"/>
                  <a:alphaOff val="0"/>
                </a:schemeClr>
              </a:lnRef>
              <a:fillRef idx="1">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sp>
          <p:sp>
            <p:nvSpPr>
              <p:cNvPr id="32" name="矩形: 圓角 4">
                <a:extLst>
                  <a:ext uri="{FF2B5EF4-FFF2-40B4-BE49-F238E27FC236}">
                    <a16:creationId xmlns:a16="http://schemas.microsoft.com/office/drawing/2014/main" xmlns="" id="{BF34B7BC-3C7E-4A99-AAC5-66BEF9A35988}"/>
                  </a:ext>
                </a:extLst>
              </p:cNvPr>
              <p:cNvSpPr txBox="1"/>
              <p:nvPr/>
            </p:nvSpPr>
            <p:spPr>
              <a:xfrm>
                <a:off x="19936" y="94693"/>
                <a:ext cx="2284722" cy="380922"/>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6680" tIns="106680" rIns="106680" bIns="57150" numCol="1" spcCol="1270" anchor="t" anchorCtr="0">
                <a:noAutofit/>
              </a:bodyPr>
              <a:lstStyle/>
              <a:p>
                <a:pPr marL="0" lvl="0" indent="0" algn="just" defTabSz="666750">
                  <a:spcBef>
                    <a:spcPct val="0"/>
                  </a:spcBef>
                  <a:spcAft>
                    <a:spcPct val="35000"/>
                  </a:spcAft>
                  <a:buNone/>
                </a:pPr>
                <a:r>
                  <a:rPr lang="zh-TW" altLang="en-US" sz="1600" b="1" kern="1200" dirty="0">
                    <a:latin typeface="微軟正黑體" panose="020B0604030504040204" pitchFamily="34" charset="-120"/>
                    <a:ea typeface="微軟正黑體" panose="020B0604030504040204" pitchFamily="34" charset="-120"/>
                  </a:rPr>
                  <a:t>水位高度警戒系統及</a:t>
                </a:r>
                <a:r>
                  <a:rPr lang="en-US" altLang="zh-TW" sz="1600" b="1" kern="1200" dirty="0">
                    <a:latin typeface="微軟正黑體" panose="020B0604030504040204" pitchFamily="34" charset="-120"/>
                    <a:ea typeface="微軟正黑體" panose="020B0604030504040204" pitchFamily="34" charset="-120"/>
                  </a:rPr>
                  <a:t>CCTV</a:t>
                </a:r>
                <a:r>
                  <a:rPr lang="zh-TW" altLang="en-US" sz="1600" b="1" kern="1200" dirty="0">
                    <a:latin typeface="微軟正黑體" panose="020B0604030504040204" pitchFamily="34" charset="-120"/>
                    <a:ea typeface="微軟正黑體" panose="020B0604030504040204" pitchFamily="34" charset="-120"/>
                  </a:rPr>
                  <a:t>系統建置</a:t>
                </a:r>
              </a:p>
            </p:txBody>
          </p:sp>
        </p:grpSp>
        <p:sp>
          <p:nvSpPr>
            <p:cNvPr id="29" name="矩形: 圓角 28">
              <a:extLst>
                <a:ext uri="{FF2B5EF4-FFF2-40B4-BE49-F238E27FC236}">
                  <a16:creationId xmlns:a16="http://schemas.microsoft.com/office/drawing/2014/main" xmlns="" id="{BA5E0A7F-BB7C-49CC-B487-A5977FA6E465}"/>
                </a:ext>
              </a:extLst>
            </p:cNvPr>
            <p:cNvSpPr/>
            <p:nvPr/>
          </p:nvSpPr>
          <p:spPr>
            <a:xfrm>
              <a:off x="3382462" y="1983363"/>
              <a:ext cx="2714248" cy="2350062"/>
            </a:xfrm>
            <a:prstGeom prst="roundRect">
              <a:avLst>
                <a:gd name="adj" fmla="val 10000"/>
              </a:avLst>
            </a:prstGeom>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accent2">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sp>
        <p:sp>
          <p:nvSpPr>
            <p:cNvPr id="30" name="矩形: 圓角 4">
              <a:extLst>
                <a:ext uri="{FF2B5EF4-FFF2-40B4-BE49-F238E27FC236}">
                  <a16:creationId xmlns:a16="http://schemas.microsoft.com/office/drawing/2014/main" xmlns="" id="{01535C7F-A556-4C20-9E83-F688AAEAE278}"/>
                </a:ext>
              </a:extLst>
            </p:cNvPr>
            <p:cNvSpPr txBox="1"/>
            <p:nvPr/>
          </p:nvSpPr>
          <p:spPr>
            <a:xfrm>
              <a:off x="3433295" y="1947041"/>
              <a:ext cx="2663415" cy="1887204"/>
            </a:xfrm>
            <a:prstGeom prst="rect">
              <a:avLst/>
            </a:prstGeom>
            <a:scene3d>
              <a:camera prst="orthographicFront">
                <a:rot lat="0" lon="0" rev="0"/>
              </a:camera>
              <a:lightRig rig="contrasting" dir="t">
                <a:rot lat="0" lon="0" rev="1200000"/>
              </a:lightRig>
            </a:scene3d>
            <a:sp3d z="300000"/>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92456" tIns="92456" rIns="92456" bIns="92456" numCol="1" spcCol="1270" anchor="t" anchorCtr="0">
              <a:noAutofit/>
            </a:bodyPr>
            <a:lstStyle/>
            <a:p>
              <a:pPr marL="114300" lvl="1" indent="-114300" algn="just" defTabSz="555625">
                <a:lnSpc>
                  <a:spcPts val="1900"/>
                </a:lnSpc>
                <a:buChar char="•"/>
              </a:pPr>
              <a:r>
                <a:rPr lang="zh-TW" altLang="en-US" sz="1400" dirty="0">
                  <a:latin typeface="微軟正黑體" panose="020B0604030504040204" pitchFamily="34" charset="-120"/>
                  <a:ea typeface="微軟正黑體" panose="020B0604030504040204" pitchFamily="34" charset="-120"/>
                </a:rPr>
                <a:t>規劃於案場設置</a:t>
              </a:r>
              <a:r>
                <a:rPr lang="en-US" altLang="zh-TW" sz="1400" dirty="0">
                  <a:latin typeface="微軟正黑體" panose="020B0604030504040204" pitchFamily="34" charset="-120"/>
                  <a:ea typeface="微軟正黑體" panose="020B0604030504040204" pitchFamily="34" charset="-120"/>
                </a:rPr>
                <a:t>5</a:t>
              </a:r>
              <a:r>
                <a:rPr lang="zh-TW" altLang="en-US" sz="1400" dirty="0">
                  <a:latin typeface="微軟正黑體" panose="020B0604030504040204" pitchFamily="34" charset="-120"/>
                  <a:ea typeface="微軟正黑體" panose="020B0604030504040204" pitchFamily="34" charset="-120"/>
                </a:rPr>
                <a:t>台監視器，監控案場運轉情形、攔污柵阻塞狀況等。</a:t>
              </a:r>
              <a:endParaRPr lang="en-US" altLang="zh-TW" sz="1400" dirty="0">
                <a:latin typeface="微軟正黑體" panose="020B0604030504040204" pitchFamily="34" charset="-120"/>
                <a:ea typeface="微軟正黑體" panose="020B0604030504040204" pitchFamily="34" charset="-120"/>
              </a:endParaRPr>
            </a:p>
            <a:p>
              <a:pPr marL="114300" lvl="1" indent="-114300" algn="just" defTabSz="555625">
                <a:lnSpc>
                  <a:spcPts val="1900"/>
                </a:lnSpc>
                <a:buChar char="•"/>
              </a:pPr>
              <a:r>
                <a:rPr lang="zh-TW" altLang="en-US" sz="1400" dirty="0">
                  <a:latin typeface="微軟正黑體" panose="020B0604030504040204" pitchFamily="34" charset="-120"/>
                  <a:ea typeface="微軟正黑體" panose="020B0604030504040204" pitchFamily="34" charset="-120"/>
                </a:rPr>
                <a:t>增設</a:t>
              </a:r>
              <a:r>
                <a:rPr lang="zh-TW" altLang="en-US" sz="1400" b="1" dirty="0">
                  <a:solidFill>
                    <a:srgbClr val="FF0000"/>
                  </a:solidFill>
                  <a:latin typeface="微軟正黑體" panose="020B0604030504040204" pitchFamily="34" charset="-120"/>
                  <a:ea typeface="微軟正黑體" panose="020B0604030504040204" pitchFamily="34" charset="-120"/>
                </a:rPr>
                <a:t>水位高度警戒系統</a:t>
              </a:r>
              <a:r>
                <a:rPr lang="zh-TW" altLang="en-US" sz="1400" dirty="0">
                  <a:latin typeface="微軟正黑體" panose="020B0604030504040204" pitchFamily="34" charset="-120"/>
                  <a:ea typeface="微軟正黑體" panose="020B0604030504040204" pitchFamily="34" charset="-120"/>
                </a:rPr>
                <a:t>，觀測渠道水位高度及流量變化情形，當水位高度</a:t>
              </a:r>
              <a:r>
                <a:rPr lang="zh-TW" altLang="en-US" sz="1400" b="1" dirty="0">
                  <a:solidFill>
                    <a:srgbClr val="FF0000"/>
                  </a:solidFill>
                  <a:latin typeface="微軟正黑體" panose="020B0604030504040204" pitchFamily="34" charset="-120"/>
                  <a:ea typeface="微軟正黑體" panose="020B0604030504040204" pitchFamily="34" charset="-120"/>
                </a:rPr>
                <a:t>達到警戒值</a:t>
              </a:r>
              <a:r>
                <a:rPr lang="zh-TW" altLang="en-US" sz="1400" dirty="0">
                  <a:latin typeface="微軟正黑體" panose="020B0604030504040204" pitchFamily="34" charset="-120"/>
                  <a:ea typeface="微軟正黑體" panose="020B0604030504040204" pitchFamily="34" charset="-120"/>
                </a:rPr>
                <a:t>時，將會啟動水位高度警戒系統通知相關單位或</a:t>
              </a:r>
              <a:r>
                <a:rPr lang="zh-TW" altLang="en-US" sz="1400" b="1" dirty="0">
                  <a:solidFill>
                    <a:srgbClr val="FF0000"/>
                  </a:solidFill>
                  <a:latin typeface="微軟正黑體" panose="020B0604030504040204" pitchFamily="34" charset="-120"/>
                  <a:ea typeface="微軟正黑體" panose="020B0604030504040204" pitchFamily="34" charset="-120"/>
                </a:rPr>
                <a:t>採取必要措施</a:t>
              </a:r>
              <a:r>
                <a:rPr lang="zh-TW" altLang="en-US" sz="1400" dirty="0">
                  <a:latin typeface="微軟正黑體" panose="020B0604030504040204" pitchFamily="34" charset="-120"/>
                  <a:ea typeface="微軟正黑體" panose="020B0604030504040204" pitchFamily="34" charset="-120"/>
                </a:rPr>
                <a:t>。</a:t>
              </a:r>
              <a:endParaRPr lang="zh-TW" altLang="en-US" sz="1400" b="1" dirty="0">
                <a:solidFill>
                  <a:srgbClr val="FF0000"/>
                </a:solidFill>
                <a:latin typeface="微軟正黑體" panose="020B0604030504040204" pitchFamily="34" charset="-120"/>
                <a:ea typeface="微軟正黑體" panose="020B0604030504040204" pitchFamily="34" charset="-120"/>
              </a:endParaRPr>
            </a:p>
          </p:txBody>
        </p:sp>
        <p:grpSp>
          <p:nvGrpSpPr>
            <p:cNvPr id="17" name="群組 16">
              <a:extLst>
                <a:ext uri="{FF2B5EF4-FFF2-40B4-BE49-F238E27FC236}">
                  <a16:creationId xmlns:a16="http://schemas.microsoft.com/office/drawing/2014/main" xmlns="" id="{213C49EA-9B96-4B5B-8CE8-F115A75FFBDC}"/>
                </a:ext>
              </a:extLst>
            </p:cNvPr>
            <p:cNvGrpSpPr/>
            <p:nvPr/>
          </p:nvGrpSpPr>
          <p:grpSpPr>
            <a:xfrm>
              <a:off x="5846456" y="1427170"/>
              <a:ext cx="500507" cy="398377"/>
              <a:chOff x="2466283" y="141584"/>
              <a:chExt cx="500507" cy="398377"/>
            </a:xfrm>
            <a:scene3d>
              <a:camera prst="orthographicFront">
                <a:rot lat="0" lon="0" rev="0"/>
              </a:camera>
              <a:lightRig rig="contrasting" dir="t">
                <a:rot lat="0" lon="0" rev="1200000"/>
              </a:lightRig>
            </a:scene3d>
          </p:grpSpPr>
          <p:sp>
            <p:nvSpPr>
              <p:cNvPr id="26" name="箭號: 向右 25">
                <a:extLst>
                  <a:ext uri="{FF2B5EF4-FFF2-40B4-BE49-F238E27FC236}">
                    <a16:creationId xmlns:a16="http://schemas.microsoft.com/office/drawing/2014/main" xmlns="" id="{D4F9008D-3CB9-424A-BCF3-44E8DBC720E6}"/>
                  </a:ext>
                </a:extLst>
              </p:cNvPr>
              <p:cNvSpPr/>
              <p:nvPr/>
            </p:nvSpPr>
            <p:spPr>
              <a:xfrm rot="21530601">
                <a:off x="2466283" y="141584"/>
                <a:ext cx="500507" cy="398377"/>
              </a:xfrm>
              <a:prstGeom prst="rightArrow">
                <a:avLst>
                  <a:gd name="adj1" fmla="val 60000"/>
                  <a:gd name="adj2" fmla="val 50000"/>
                </a:avLst>
              </a:prstGeom>
              <a:sp3d z="-182000" contourW="19050" prstMaterial="metal">
                <a:bevelT w="88900" h="203200"/>
                <a:bevelB w="165100" h="254000"/>
              </a:sp3d>
            </p:spPr>
            <p:style>
              <a:lnRef idx="0">
                <a:schemeClr val="accent2">
                  <a:tint val="60000"/>
                  <a:hueOff val="0"/>
                  <a:satOff val="0"/>
                  <a:lumOff val="0"/>
                  <a:alphaOff val="0"/>
                </a:schemeClr>
              </a:lnRef>
              <a:fillRef idx="1">
                <a:schemeClr val="accent2">
                  <a:tint val="60000"/>
                  <a:hueOff val="0"/>
                  <a:satOff val="0"/>
                  <a:lumOff val="0"/>
                  <a:alphaOff val="0"/>
                </a:schemeClr>
              </a:fillRef>
              <a:effectRef idx="0">
                <a:schemeClr val="accent2">
                  <a:tint val="60000"/>
                  <a:hueOff val="0"/>
                  <a:satOff val="0"/>
                  <a:lumOff val="0"/>
                  <a:alphaOff val="0"/>
                </a:schemeClr>
              </a:effectRef>
              <a:fontRef idx="minor">
                <a:schemeClr val="dk1">
                  <a:hueOff val="0"/>
                  <a:satOff val="0"/>
                  <a:lumOff val="0"/>
                  <a:alphaOff val="0"/>
                </a:schemeClr>
              </a:fontRef>
            </p:style>
          </p:sp>
          <p:sp>
            <p:nvSpPr>
              <p:cNvPr id="27" name="箭號: 向右 4">
                <a:extLst>
                  <a:ext uri="{FF2B5EF4-FFF2-40B4-BE49-F238E27FC236}">
                    <a16:creationId xmlns:a16="http://schemas.microsoft.com/office/drawing/2014/main" xmlns="" id="{B133C44C-83BB-4808-962B-CE050B006B1C}"/>
                  </a:ext>
                </a:extLst>
              </p:cNvPr>
              <p:cNvSpPr txBox="1"/>
              <p:nvPr/>
            </p:nvSpPr>
            <p:spPr>
              <a:xfrm rot="21530601">
                <a:off x="2466295" y="222465"/>
                <a:ext cx="380994" cy="239027"/>
              </a:xfrm>
              <a:prstGeom prst="rect">
                <a:avLst/>
              </a:prstGeom>
              <a:sp3d z="-182000"/>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lang="zh-TW" altLang="en-US" sz="400" kern="1200" dirty="0">
                  <a:latin typeface="微軟正黑體" panose="020B0604030504040204" pitchFamily="34" charset="-120"/>
                  <a:ea typeface="微軟正黑體" panose="020B0604030504040204" pitchFamily="34" charset="-120"/>
                </a:endParaRPr>
              </a:p>
            </p:txBody>
          </p:sp>
        </p:grpSp>
        <p:sp>
          <p:nvSpPr>
            <p:cNvPr id="23" name="矩形: 圓角 22">
              <a:extLst>
                <a:ext uri="{FF2B5EF4-FFF2-40B4-BE49-F238E27FC236}">
                  <a16:creationId xmlns:a16="http://schemas.microsoft.com/office/drawing/2014/main" xmlns="" id="{4F95EF3B-FFD9-4BCA-A394-71E11D3212F2}"/>
                </a:ext>
              </a:extLst>
            </p:cNvPr>
            <p:cNvSpPr/>
            <p:nvPr/>
          </p:nvSpPr>
          <p:spPr>
            <a:xfrm>
              <a:off x="6467302" y="1279717"/>
              <a:ext cx="2057625" cy="854978"/>
            </a:xfrm>
            <a:prstGeom prst="roundRect">
              <a:avLst>
                <a:gd name="adj" fmla="val 10000"/>
              </a:avLst>
            </a:prstGeom>
            <a:scene3d>
              <a:camera prst="orthographicFront">
                <a:rot lat="0" lon="0" rev="0"/>
              </a:camera>
              <a:lightRig rig="contrasting" dir="t">
                <a:rot lat="0" lon="0" rev="1200000"/>
              </a:lightRig>
            </a:scene3d>
            <a:sp3d contourW="19050" prstMaterial="metal">
              <a:bevelT w="88900" h="203200"/>
              <a:bevelB w="165100" h="254000"/>
            </a:sp3d>
          </p:spPr>
          <p:style>
            <a:lnRef idx="0">
              <a:schemeClr val="accent2">
                <a:shade val="80000"/>
                <a:hueOff val="0"/>
                <a:satOff val="0"/>
                <a:lumOff val="0"/>
                <a:alphaOff val="0"/>
              </a:schemeClr>
            </a:lnRef>
            <a:fillRef idx="1">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sp>
        <p:sp>
          <p:nvSpPr>
            <p:cNvPr id="24" name="矩形: 圓角 4">
              <a:extLst>
                <a:ext uri="{FF2B5EF4-FFF2-40B4-BE49-F238E27FC236}">
                  <a16:creationId xmlns:a16="http://schemas.microsoft.com/office/drawing/2014/main" xmlns="" id="{2044505C-01A1-42AB-970F-8494C08F4BE2}"/>
                </a:ext>
              </a:extLst>
            </p:cNvPr>
            <p:cNvSpPr txBox="1"/>
            <p:nvPr/>
          </p:nvSpPr>
          <p:spPr>
            <a:xfrm>
              <a:off x="6467302" y="1354445"/>
              <a:ext cx="2057625" cy="408345"/>
            </a:xfrm>
            <a:prstGeom prst="rect">
              <a:avLst/>
            </a:prstGeom>
            <a:scene3d>
              <a:camera prst="orthographicFront">
                <a:rot lat="0" lon="0" rev="0"/>
              </a:camera>
              <a:lightRig rig="contrasting" dir="t">
                <a:rot lat="0" lon="0" rev="1200000"/>
              </a:lightRig>
            </a:scene3d>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6680" tIns="106680" rIns="106680" bIns="57150" numCol="1" spcCol="1270" anchor="t" anchorCtr="0">
              <a:noAutofit/>
            </a:bodyPr>
            <a:lstStyle/>
            <a:p>
              <a:pPr lvl="0" defTabSz="666750">
                <a:lnSpc>
                  <a:spcPct val="90000"/>
                </a:lnSpc>
                <a:spcBef>
                  <a:spcPct val="0"/>
                </a:spcBef>
                <a:spcAft>
                  <a:spcPct val="35000"/>
                </a:spcAft>
              </a:pPr>
              <a:r>
                <a:rPr lang="zh-TW" altLang="en-US" b="1" dirty="0">
                  <a:latin typeface="微軟正黑體" panose="020B0604030504040204" pitchFamily="34" charset="-120"/>
                  <a:ea typeface="微軟正黑體" panose="020B0604030504040204" pitchFamily="34" charset="-120"/>
                </a:rPr>
                <a:t>清除之器具或機具</a:t>
              </a:r>
              <a:endParaRPr lang="zh-TW" altLang="en-US" b="1" kern="1200" dirty="0">
                <a:latin typeface="微軟正黑體" panose="020B0604030504040204" pitchFamily="34" charset="-120"/>
                <a:ea typeface="微軟正黑體" panose="020B0604030504040204" pitchFamily="34" charset="-120"/>
              </a:endParaRPr>
            </a:p>
          </p:txBody>
        </p:sp>
        <p:sp>
          <p:nvSpPr>
            <p:cNvPr id="21" name="矩形: 圓角 20">
              <a:extLst>
                <a:ext uri="{FF2B5EF4-FFF2-40B4-BE49-F238E27FC236}">
                  <a16:creationId xmlns:a16="http://schemas.microsoft.com/office/drawing/2014/main" xmlns="" id="{2AC58994-485F-4E6D-80AF-386001F94A7F}"/>
                </a:ext>
              </a:extLst>
            </p:cNvPr>
            <p:cNvSpPr/>
            <p:nvPr/>
          </p:nvSpPr>
          <p:spPr>
            <a:xfrm>
              <a:off x="6566315" y="1910117"/>
              <a:ext cx="2368766" cy="2350057"/>
            </a:xfrm>
            <a:prstGeom prst="roundRect">
              <a:avLst>
                <a:gd name="adj" fmla="val 10000"/>
              </a:avLst>
            </a:prstGeom>
            <a:solidFill>
              <a:schemeClr val="accent6">
                <a:lumMod val="40000"/>
                <a:lumOff val="60000"/>
                <a:alpha val="90000"/>
              </a:schemeClr>
            </a:solidFill>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accent2">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a:lstStyle/>
            <a:p>
              <a:pPr marL="114300" lvl="1" indent="-114300" algn="just" defTabSz="555625">
                <a:lnSpc>
                  <a:spcPts val="2200"/>
                </a:lnSpc>
                <a:buChar char="•"/>
              </a:pPr>
              <a:r>
                <a:rPr lang="zh-TW" altLang="en-US" sz="1400" dirty="0">
                  <a:latin typeface="微軟正黑體" panose="020B0604030504040204" pitchFamily="34" charset="-120"/>
                  <a:ea typeface="微軟正黑體" panose="020B0604030504040204" pitchFamily="34" charset="-120"/>
                </a:rPr>
                <a:t>挖土機、吊車、小貨車、抽水機、無線對講機、緊急照明設備、發電機組、手機、收音機、救生衣</a:t>
              </a:r>
              <a:r>
                <a:rPr lang="en-US" altLang="zh-TW" sz="1400" dirty="0">
                  <a:latin typeface="微軟正黑體" panose="020B0604030504040204" pitchFamily="34" charset="-120"/>
                  <a:ea typeface="微軟正黑體" panose="020B0604030504040204" pitchFamily="34" charset="-120"/>
                </a:rPr>
                <a:t>(</a:t>
              </a:r>
              <a:r>
                <a:rPr lang="zh-TW" altLang="en-US" sz="1400" dirty="0">
                  <a:latin typeface="微軟正黑體" panose="020B0604030504040204" pitchFamily="34" charset="-120"/>
                  <a:ea typeface="微軟正黑體" panose="020B0604030504040204" pitchFamily="34" charset="-120"/>
                </a:rPr>
                <a:t>圈及繩</a:t>
              </a:r>
              <a:r>
                <a:rPr lang="en-US" altLang="zh-TW" sz="1400" dirty="0">
                  <a:latin typeface="微軟正黑體" panose="020B0604030504040204" pitchFamily="34" charset="-120"/>
                  <a:ea typeface="微軟正黑體" panose="020B0604030504040204" pitchFamily="34" charset="-120"/>
                </a:rPr>
                <a:t>)</a:t>
              </a:r>
              <a:r>
                <a:rPr lang="zh-TW" altLang="en-US" sz="1400" dirty="0">
                  <a:latin typeface="微軟正黑體" panose="020B0604030504040204" pitchFamily="34" charset="-120"/>
                  <a:ea typeface="微軟正黑體" panose="020B0604030504040204" pitchFamily="34" charset="-120"/>
                </a:rPr>
                <a:t>、雨衣雨鞋、急救箱、警報器等物資。</a:t>
              </a:r>
            </a:p>
          </p:txBody>
        </p:sp>
      </p:grpSp>
      <p:sp>
        <p:nvSpPr>
          <p:cNvPr id="43" name="Rectangle 4">
            <a:extLst>
              <a:ext uri="{FF2B5EF4-FFF2-40B4-BE49-F238E27FC236}">
                <a16:creationId xmlns:a16="http://schemas.microsoft.com/office/drawing/2014/main" xmlns="" id="{4B9A0E78-36CC-49DB-A0E8-B14F3C9F2949}"/>
              </a:ext>
            </a:extLst>
          </p:cNvPr>
          <p:cNvSpPr>
            <a:spLocks noChangeArrowheads="1"/>
          </p:cNvSpPr>
          <p:nvPr/>
        </p:nvSpPr>
        <p:spPr bwMode="auto">
          <a:xfrm>
            <a:off x="570179" y="3860279"/>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graphicFrame>
        <p:nvGraphicFramePr>
          <p:cNvPr id="44" name="物件 43">
            <a:extLst>
              <a:ext uri="{FF2B5EF4-FFF2-40B4-BE49-F238E27FC236}">
                <a16:creationId xmlns:a16="http://schemas.microsoft.com/office/drawing/2014/main" xmlns="" id="{5812039D-B779-46AD-A503-9A90BB3EF727}"/>
              </a:ext>
            </a:extLst>
          </p:cNvPr>
          <p:cNvGraphicFramePr>
            <a:graphicFrameLocks noChangeAspect="1"/>
          </p:cNvGraphicFramePr>
          <p:nvPr>
            <p:extLst>
              <p:ext uri="{D42A27DB-BD31-4B8C-83A1-F6EECF244321}">
                <p14:modId xmlns:p14="http://schemas.microsoft.com/office/powerpoint/2010/main" val="1369603822"/>
              </p:ext>
            </p:extLst>
          </p:nvPr>
        </p:nvGraphicFramePr>
        <p:xfrm>
          <a:off x="3669050" y="4087953"/>
          <a:ext cx="5420614" cy="2404922"/>
        </p:xfrm>
        <a:graphic>
          <a:graphicData uri="http://schemas.openxmlformats.org/presentationml/2006/ole">
            <mc:AlternateContent xmlns:mc="http://schemas.openxmlformats.org/markup-compatibility/2006">
              <mc:Choice xmlns:v="urn:schemas-microsoft-com:vml" Requires="v">
                <p:oleObj spid="_x0000_s10359" name="Visio" r:id="rId5" imgW="14135164" imgH="7762847" progId="Visio.Drawing.15">
                  <p:embed/>
                </p:oleObj>
              </mc:Choice>
              <mc:Fallback>
                <p:oleObj name="Visio" r:id="rId5" imgW="14135164" imgH="7762847" progId="Visio.Drawing.15">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69050" y="4087953"/>
                        <a:ext cx="5420614" cy="2404922"/>
                      </a:xfrm>
                      <a:prstGeom prst="rect">
                        <a:avLst/>
                      </a:prstGeom>
                      <a:noFill/>
                    </p:spPr>
                  </p:pic>
                </p:oleObj>
              </mc:Fallback>
            </mc:AlternateContent>
          </a:graphicData>
        </a:graphic>
      </p:graphicFrame>
      <p:sp>
        <p:nvSpPr>
          <p:cNvPr id="45" name="文字方塊 44">
            <a:extLst>
              <a:ext uri="{FF2B5EF4-FFF2-40B4-BE49-F238E27FC236}">
                <a16:creationId xmlns:a16="http://schemas.microsoft.com/office/drawing/2014/main" xmlns="" id="{14475D26-72E1-40D3-8AB0-E65BAEEEC709}"/>
              </a:ext>
            </a:extLst>
          </p:cNvPr>
          <p:cNvSpPr txBox="1"/>
          <p:nvPr/>
        </p:nvSpPr>
        <p:spPr>
          <a:xfrm>
            <a:off x="140499" y="4087952"/>
            <a:ext cx="8493424" cy="523220"/>
          </a:xfrm>
          <a:prstGeom prst="rect">
            <a:avLst/>
          </a:prstGeom>
          <a:noFill/>
        </p:spPr>
        <p:txBody>
          <a:bodyPr wrap="square" rtlCol="0">
            <a:spAutoFit/>
          </a:bodyPr>
          <a:lstStyle/>
          <a:p>
            <a:pPr marL="342900" indent="-342900">
              <a:buFont typeface="Wingdings" panose="05000000000000000000" pitchFamily="2" charset="2"/>
              <a:buChar char="n"/>
            </a:pPr>
            <a:r>
              <a:rPr lang="zh-TW" altLang="en-US" sz="2800" dirty="0">
                <a:latin typeface="微軟正黑體" panose="020B0604030504040204" pitchFamily="34" charset="-120"/>
                <a:ea typeface="微軟正黑體" panose="020B0604030504040204" pitchFamily="34" charset="-120"/>
              </a:rPr>
              <a:t>防汛緊急應變計畫</a:t>
            </a:r>
          </a:p>
        </p:txBody>
      </p:sp>
      <p:sp>
        <p:nvSpPr>
          <p:cNvPr id="46" name="矩形 45">
            <a:extLst>
              <a:ext uri="{FF2B5EF4-FFF2-40B4-BE49-F238E27FC236}">
                <a16:creationId xmlns:a16="http://schemas.microsoft.com/office/drawing/2014/main" xmlns="" id="{6F777E4D-F2F6-42A9-B3E1-43F5C95E2902}"/>
              </a:ext>
            </a:extLst>
          </p:cNvPr>
          <p:cNvSpPr/>
          <p:nvPr/>
        </p:nvSpPr>
        <p:spPr>
          <a:xfrm>
            <a:off x="353223" y="4674179"/>
            <a:ext cx="3315827" cy="1687000"/>
          </a:xfrm>
          <a:prstGeom prst="rect">
            <a:avLst/>
          </a:prstGeom>
        </p:spPr>
        <p:txBody>
          <a:bodyPr wrap="square">
            <a:spAutoFit/>
          </a:bodyPr>
          <a:lstStyle/>
          <a:p>
            <a:pPr algn="just">
              <a:lnSpc>
                <a:spcPts val="3200"/>
              </a:lnSpc>
            </a:pPr>
            <a:r>
              <a:rPr lang="zh-TW" altLang="en-US" sz="1600" dirty="0">
                <a:solidFill>
                  <a:schemeClr val="accent1">
                    <a:lumMod val="75000"/>
                  </a:schemeClr>
                </a:solidFill>
                <a:latin typeface="Adobe 繁黑體 Std B" panose="020B0700000000000000" pitchFamily="34" charset="-120"/>
                <a:ea typeface="Adobe 繁黑體 Std B" panose="020B0700000000000000" pitchFamily="34" charset="-120"/>
              </a:rPr>
              <a:t>防汛期間</a:t>
            </a:r>
            <a:r>
              <a:rPr lang="en-US" altLang="zh-TW" sz="1600" dirty="0">
                <a:solidFill>
                  <a:schemeClr val="accent1">
                    <a:lumMod val="75000"/>
                  </a:schemeClr>
                </a:solidFill>
                <a:latin typeface="Adobe 繁黑體 Std B" panose="020B0700000000000000" pitchFamily="34" charset="-120"/>
                <a:ea typeface="Adobe 繁黑體 Std B" panose="020B0700000000000000" pitchFamily="34" charset="-120"/>
              </a:rPr>
              <a:t>(</a:t>
            </a:r>
            <a:r>
              <a:rPr lang="zh-TW" altLang="en-US" sz="1600" dirty="0">
                <a:solidFill>
                  <a:schemeClr val="accent1">
                    <a:lumMod val="75000"/>
                  </a:schemeClr>
                </a:solidFill>
                <a:latin typeface="Adobe 繁黑體 Std B" panose="020B0700000000000000" pitchFamily="34" charset="-120"/>
                <a:ea typeface="Adobe 繁黑體 Std B" panose="020B0700000000000000" pitchFamily="34" charset="-120"/>
              </a:rPr>
              <a:t>發布警報</a:t>
            </a:r>
            <a:r>
              <a:rPr lang="en-US" altLang="zh-TW" sz="1600" dirty="0">
                <a:solidFill>
                  <a:schemeClr val="accent1">
                    <a:lumMod val="75000"/>
                  </a:schemeClr>
                </a:solidFill>
                <a:latin typeface="Adobe 繁黑體 Std B" panose="020B0700000000000000" pitchFamily="34" charset="-120"/>
                <a:ea typeface="Adobe 繁黑體 Std B" panose="020B0700000000000000" pitchFamily="34" charset="-120"/>
              </a:rPr>
              <a:t>)</a:t>
            </a:r>
            <a:r>
              <a:rPr lang="zh-TW" altLang="en-US" sz="1600" dirty="0">
                <a:solidFill>
                  <a:schemeClr val="accent1">
                    <a:lumMod val="75000"/>
                  </a:schemeClr>
                </a:solidFill>
                <a:latin typeface="Adobe 繁黑體 Std B" panose="020B0700000000000000" pitchFamily="34" charset="-120"/>
                <a:ea typeface="Adobe 繁黑體 Std B" panose="020B0700000000000000" pitchFamily="34" charset="-120"/>
              </a:rPr>
              <a:t>或緊急災害事件發生，成立「應變小組」協助完成災害應變作業，減少案場災損範圍擴大並有效降低災害風險。</a:t>
            </a:r>
          </a:p>
        </p:txBody>
      </p:sp>
      <p:sp>
        <p:nvSpPr>
          <p:cNvPr id="41" name="投影片編號版面配置區 2">
            <a:extLst>
              <a:ext uri="{FF2B5EF4-FFF2-40B4-BE49-F238E27FC236}">
                <a16:creationId xmlns:a16="http://schemas.microsoft.com/office/drawing/2014/main" xmlns="" id="{6A949486-77C6-4B20-8A86-FF30608D2F0C}"/>
              </a:ext>
            </a:extLst>
          </p:cNvPr>
          <p:cNvSpPr txBox="1">
            <a:spLocks/>
          </p:cNvSpPr>
          <p:nvPr/>
        </p:nvSpPr>
        <p:spPr>
          <a:xfrm>
            <a:off x="4614203" y="6492874"/>
            <a:ext cx="475638"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zh-TW" sz="1600" b="1" dirty="0">
                <a:solidFill>
                  <a:schemeClr val="tx1"/>
                </a:solidFill>
                <a:latin typeface="標楷體" panose="03000509000000000000" pitchFamily="65" charset="-120"/>
                <a:ea typeface="標楷體" panose="03000509000000000000" pitchFamily="65" charset="-120"/>
              </a:rPr>
              <a:t>12</a:t>
            </a:r>
            <a:endParaRPr lang="zh-TW" altLang="en-US" sz="1600" b="1" dirty="0">
              <a:solidFill>
                <a:schemeClr val="tx1"/>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213461864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5">
            <a:extLst>
              <a:ext uri="{FF2B5EF4-FFF2-40B4-BE49-F238E27FC236}">
                <a16:creationId xmlns:a16="http://schemas.microsoft.com/office/drawing/2014/main" xmlns="" id="{016F382F-0E42-4B04-A083-F2A3DCF6291A}"/>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3953164"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1">
            <a:extLst>
              <a:ext uri="{FF2B5EF4-FFF2-40B4-BE49-F238E27FC236}">
                <a16:creationId xmlns:a16="http://schemas.microsoft.com/office/drawing/2014/main" xmlns="" id="{3080F81E-4628-426C-823E-512FF004462F}"/>
              </a:ext>
            </a:extLst>
          </p:cNvPr>
          <p:cNvSpPr txBox="1"/>
          <p:nvPr/>
        </p:nvSpPr>
        <p:spPr>
          <a:xfrm>
            <a:off x="887796" y="0"/>
            <a:ext cx="3065368" cy="707886"/>
          </a:xfrm>
          <a:prstGeom prst="rect">
            <a:avLst/>
          </a:prstGeom>
          <a:noFill/>
        </p:spPr>
        <p:txBody>
          <a:bodyPr wrap="square" rtlCol="0">
            <a:spAutoFit/>
          </a:bodyPr>
          <a:lstStyle/>
          <a:p>
            <a:pPr algn="just"/>
            <a:r>
              <a:rPr lang="zh-TW" altLang="en-US" sz="4000" dirty="0">
                <a:solidFill>
                  <a:schemeClr val="tx1">
                    <a:lumMod val="85000"/>
                    <a:lumOff val="15000"/>
                  </a:schemeClr>
                </a:solidFill>
                <a:latin typeface="華康中圓體" panose="020F0509000000000000" pitchFamily="49" charset="-120"/>
                <a:ea typeface="華康中圓體" panose="020F0509000000000000" pitchFamily="49" charset="-120"/>
                <a:cs typeface="Open Sans Extrabold" panose="020B0906030804020204" pitchFamily="34" charset="0"/>
              </a:rPr>
              <a:t>營運計畫</a:t>
            </a:r>
            <a:endParaRPr lang="en-US" sz="4000" dirty="0">
              <a:solidFill>
                <a:schemeClr val="tx1">
                  <a:lumMod val="85000"/>
                  <a:lumOff val="15000"/>
                </a:schemeClr>
              </a:solidFill>
              <a:latin typeface="華康中圓體" panose="020F0509000000000000" pitchFamily="49" charset="-120"/>
              <a:ea typeface="華康中圓體" panose="020F0509000000000000" pitchFamily="49" charset="-120"/>
              <a:cs typeface="Open Sans Extrabold" panose="020B0906030804020204" pitchFamily="34" charset="0"/>
            </a:endParaRPr>
          </a:p>
        </p:txBody>
      </p:sp>
      <p:sp>
        <p:nvSpPr>
          <p:cNvPr id="10" name="文字方塊 9">
            <a:extLst>
              <a:ext uri="{FF2B5EF4-FFF2-40B4-BE49-F238E27FC236}">
                <a16:creationId xmlns:a16="http://schemas.microsoft.com/office/drawing/2014/main" xmlns="" id="{14B5C3B0-A0A1-45C6-A3C0-AD76BF30E090}"/>
              </a:ext>
            </a:extLst>
          </p:cNvPr>
          <p:cNvSpPr txBox="1"/>
          <p:nvPr/>
        </p:nvSpPr>
        <p:spPr>
          <a:xfrm>
            <a:off x="44086" y="867667"/>
            <a:ext cx="4527914" cy="523220"/>
          </a:xfrm>
          <a:prstGeom prst="rect">
            <a:avLst/>
          </a:prstGeom>
          <a:noFill/>
        </p:spPr>
        <p:txBody>
          <a:bodyPr wrap="square" rtlCol="0">
            <a:spAutoFit/>
          </a:bodyPr>
          <a:lstStyle/>
          <a:p>
            <a:pPr marL="342900" indent="-342900">
              <a:buFont typeface="Wingdings" panose="05000000000000000000" pitchFamily="2" charset="2"/>
              <a:buChar char="n"/>
            </a:pPr>
            <a:r>
              <a:rPr lang="zh-TW" altLang="en-US" sz="2800">
                <a:latin typeface="微軟正黑體" panose="020B0604030504040204" pitchFamily="34" charset="-120"/>
                <a:ea typeface="微軟正黑體" panose="020B0604030504040204" pitchFamily="34" charset="-120"/>
              </a:rPr>
              <a:t>場地損壞及復原保固計畫</a:t>
            </a:r>
            <a:endParaRPr lang="zh-TW" altLang="en-US" sz="2800" dirty="0">
              <a:latin typeface="微軟正黑體" panose="020B0604030504040204" pitchFamily="34" charset="-120"/>
              <a:ea typeface="微軟正黑體" panose="020B0604030504040204" pitchFamily="34" charset="-120"/>
            </a:endParaRPr>
          </a:p>
        </p:txBody>
      </p:sp>
      <p:sp>
        <p:nvSpPr>
          <p:cNvPr id="2" name="矩形 1">
            <a:extLst>
              <a:ext uri="{FF2B5EF4-FFF2-40B4-BE49-F238E27FC236}">
                <a16:creationId xmlns:a16="http://schemas.microsoft.com/office/drawing/2014/main" xmlns="" id="{98A3A8A7-4DCF-4194-A870-6C1CEAF16CBC}"/>
              </a:ext>
            </a:extLst>
          </p:cNvPr>
          <p:cNvSpPr/>
          <p:nvPr/>
        </p:nvSpPr>
        <p:spPr>
          <a:xfrm>
            <a:off x="389057" y="1390887"/>
            <a:ext cx="4062846" cy="1293559"/>
          </a:xfrm>
          <a:prstGeom prst="rect">
            <a:avLst/>
          </a:prstGeom>
          <a:solidFill>
            <a:schemeClr val="accent5">
              <a:lumMod val="60000"/>
              <a:lumOff val="40000"/>
              <a:alpha val="70000"/>
            </a:schemeClr>
          </a:solidFill>
        </p:spPr>
        <p:txBody>
          <a:bodyPr wrap="square">
            <a:spAutoFit/>
          </a:bodyPr>
          <a:lstStyle/>
          <a:p>
            <a:pPr algn="just">
              <a:lnSpc>
                <a:spcPts val="2400"/>
              </a:lnSpc>
            </a:pPr>
            <a:r>
              <a:rPr lang="zh-TW" altLang="zh-TW" sz="1600" dirty="0">
                <a:solidFill>
                  <a:schemeClr val="tx1">
                    <a:lumMod val="85000"/>
                    <a:lumOff val="15000"/>
                  </a:schemeClr>
                </a:solidFill>
                <a:latin typeface="微軟正黑體" panose="020B0604030504040204" pitchFamily="34" charset="-120"/>
                <a:ea typeface="微軟正黑體" panose="020B0604030504040204" pitchFamily="34" charset="-120"/>
                <a:cs typeface="Times New Roman" panose="02020603050405020304" pitchFamily="18" charset="0"/>
              </a:rPr>
              <a:t>於施工及營運期間或其他因素導致既有場域發生損壞情況，如既有道路、水利設施等結構物及周邊樹木、農地出現損壞破損時，則需針對場地損壞進行相關復原保固作業</a:t>
            </a:r>
            <a:r>
              <a:rPr lang="zh-TW" altLang="en-US" sz="1600" dirty="0">
                <a:solidFill>
                  <a:schemeClr val="tx1">
                    <a:lumMod val="85000"/>
                    <a:lumOff val="15000"/>
                  </a:schemeClr>
                </a:solidFill>
                <a:latin typeface="微軟正黑體" panose="020B0604030504040204" pitchFamily="34" charset="-120"/>
                <a:ea typeface="微軟正黑體" panose="020B0604030504040204" pitchFamily="34" charset="-120"/>
                <a:cs typeface="Times New Roman" panose="02020603050405020304" pitchFamily="18" charset="0"/>
              </a:rPr>
              <a:t>。</a:t>
            </a:r>
            <a:endParaRPr lang="zh-TW" altLang="en-US" sz="1600" dirty="0">
              <a:solidFill>
                <a:schemeClr val="tx1">
                  <a:lumMod val="85000"/>
                  <a:lumOff val="15000"/>
                </a:schemeClr>
              </a:solidFill>
              <a:latin typeface="微軟正黑體" panose="020B0604030504040204" pitchFamily="34" charset="-120"/>
              <a:ea typeface="微軟正黑體" panose="020B0604030504040204" pitchFamily="34" charset="-120"/>
            </a:endParaRPr>
          </a:p>
        </p:txBody>
      </p:sp>
      <p:sp>
        <p:nvSpPr>
          <p:cNvPr id="11" name="文字方塊 10">
            <a:extLst>
              <a:ext uri="{FF2B5EF4-FFF2-40B4-BE49-F238E27FC236}">
                <a16:creationId xmlns:a16="http://schemas.microsoft.com/office/drawing/2014/main" xmlns="" id="{9F31FE1C-A476-4830-A300-A5484C880D55}"/>
              </a:ext>
            </a:extLst>
          </p:cNvPr>
          <p:cNvSpPr txBox="1"/>
          <p:nvPr/>
        </p:nvSpPr>
        <p:spPr>
          <a:xfrm>
            <a:off x="4616086" y="867667"/>
            <a:ext cx="4527914" cy="523220"/>
          </a:xfrm>
          <a:prstGeom prst="rect">
            <a:avLst/>
          </a:prstGeom>
          <a:noFill/>
        </p:spPr>
        <p:txBody>
          <a:bodyPr wrap="square" rtlCol="0">
            <a:spAutoFit/>
          </a:bodyPr>
          <a:lstStyle/>
          <a:p>
            <a:pPr marL="342900" indent="-342900">
              <a:buFont typeface="Wingdings" panose="05000000000000000000" pitchFamily="2" charset="2"/>
              <a:buChar char="n"/>
            </a:pPr>
            <a:r>
              <a:rPr lang="zh-TW" altLang="en-US" sz="2800" dirty="0">
                <a:latin typeface="微軟正黑體" panose="020B0604030504040204" pitchFamily="34" charset="-120"/>
                <a:ea typeface="微軟正黑體" panose="020B0604030504040204" pitchFamily="34" charset="-120"/>
              </a:rPr>
              <a:t>敦親睦鄰計畫</a:t>
            </a:r>
          </a:p>
        </p:txBody>
      </p:sp>
      <p:sp>
        <p:nvSpPr>
          <p:cNvPr id="3" name="矩形 2">
            <a:extLst>
              <a:ext uri="{FF2B5EF4-FFF2-40B4-BE49-F238E27FC236}">
                <a16:creationId xmlns:a16="http://schemas.microsoft.com/office/drawing/2014/main" xmlns="" id="{66AD4A87-8BAE-43FC-8959-CDAB02D4AF69}"/>
              </a:ext>
            </a:extLst>
          </p:cNvPr>
          <p:cNvSpPr/>
          <p:nvPr/>
        </p:nvSpPr>
        <p:spPr>
          <a:xfrm>
            <a:off x="4616086" y="1390887"/>
            <a:ext cx="4572000" cy="1293559"/>
          </a:xfrm>
          <a:prstGeom prst="rect">
            <a:avLst/>
          </a:prstGeom>
          <a:solidFill>
            <a:srgbClr val="8FCED7">
              <a:alpha val="50000"/>
            </a:srgbClr>
          </a:solidFill>
        </p:spPr>
        <p:txBody>
          <a:bodyPr>
            <a:spAutoFit/>
          </a:bodyPr>
          <a:lstStyle/>
          <a:p>
            <a:pPr algn="just">
              <a:lnSpc>
                <a:spcPts val="2400"/>
              </a:lnSpc>
            </a:pPr>
            <a:r>
              <a:rPr lang="zh-TW" altLang="en-US" sz="1600" dirty="0">
                <a:latin typeface="微軟正黑體" panose="020B0604030504040204" pitchFamily="34" charset="-120"/>
                <a:ea typeface="微軟正黑體" panose="020B0604030504040204" pitchFamily="34" charset="-120"/>
                <a:cs typeface="Times New Roman" panose="02020603050405020304" pitchFamily="18" charset="0"/>
              </a:rPr>
              <a:t>案場施工及營運期間，減少地方民眾的陳情抗議情形，與地方建立良好的信任關係，以「</a:t>
            </a:r>
            <a:r>
              <a:rPr lang="zh-TW" altLang="en-US" sz="16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取之社會，用之社會</a:t>
            </a:r>
            <a:r>
              <a:rPr lang="zh-TW" altLang="en-US" sz="1600" dirty="0">
                <a:latin typeface="微軟正黑體" panose="020B0604030504040204" pitchFamily="34" charset="-120"/>
                <a:ea typeface="微軟正黑體" panose="020B0604030504040204" pitchFamily="34" charset="-120"/>
                <a:cs typeface="Times New Roman" panose="02020603050405020304" pitchFamily="18" charset="0"/>
              </a:rPr>
              <a:t>」為號召力，瞭解社會需求並扶植當地發展等，更秉持環境與經濟並重的理念。</a:t>
            </a:r>
          </a:p>
        </p:txBody>
      </p:sp>
      <p:grpSp>
        <p:nvGrpSpPr>
          <p:cNvPr id="22" name="群組 21">
            <a:extLst>
              <a:ext uri="{FF2B5EF4-FFF2-40B4-BE49-F238E27FC236}">
                <a16:creationId xmlns:a16="http://schemas.microsoft.com/office/drawing/2014/main" xmlns="" id="{296830ED-6B7E-44E4-A608-FADC4982F364}"/>
              </a:ext>
            </a:extLst>
          </p:cNvPr>
          <p:cNvGrpSpPr/>
          <p:nvPr/>
        </p:nvGrpSpPr>
        <p:grpSpPr>
          <a:xfrm>
            <a:off x="342185" y="2859410"/>
            <a:ext cx="4156590" cy="3906981"/>
            <a:chOff x="390318" y="2784764"/>
            <a:chExt cx="4156590" cy="3906981"/>
          </a:xfrm>
        </p:grpSpPr>
        <p:graphicFrame>
          <p:nvGraphicFramePr>
            <p:cNvPr id="17" name="資料庫圖表 16">
              <a:extLst>
                <a:ext uri="{FF2B5EF4-FFF2-40B4-BE49-F238E27FC236}">
                  <a16:creationId xmlns:a16="http://schemas.microsoft.com/office/drawing/2014/main" xmlns="" id="{66B1B36B-9F7D-4550-A47A-3C6E16D72909}"/>
                </a:ext>
              </a:extLst>
            </p:cNvPr>
            <p:cNvGraphicFramePr/>
            <p:nvPr>
              <p:extLst>
                <p:ext uri="{D42A27DB-BD31-4B8C-83A1-F6EECF244321}">
                  <p14:modId xmlns:p14="http://schemas.microsoft.com/office/powerpoint/2010/main" val="2410041754"/>
                </p:ext>
              </p:extLst>
            </p:nvPr>
          </p:nvGraphicFramePr>
          <p:xfrm>
            <a:off x="390318" y="2784764"/>
            <a:ext cx="4061585" cy="390698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8" name="文字方塊 17">
              <a:extLst>
                <a:ext uri="{FF2B5EF4-FFF2-40B4-BE49-F238E27FC236}">
                  <a16:creationId xmlns:a16="http://schemas.microsoft.com/office/drawing/2014/main" xmlns="" id="{91C90175-8BA9-4902-9835-2E077BAF9CCE}"/>
                </a:ext>
              </a:extLst>
            </p:cNvPr>
            <p:cNvSpPr txBox="1"/>
            <p:nvPr/>
          </p:nvSpPr>
          <p:spPr>
            <a:xfrm>
              <a:off x="1229460" y="2784764"/>
              <a:ext cx="3222443" cy="738664"/>
            </a:xfrm>
            <a:prstGeom prst="rect">
              <a:avLst/>
            </a:prstGeom>
            <a:noFill/>
          </p:spPr>
          <p:txBody>
            <a:bodyPr wrap="square" rtlCol="0">
              <a:spAutoFit/>
            </a:bodyPr>
            <a:lstStyle/>
            <a:p>
              <a:r>
                <a:rPr lang="zh-TW" altLang="en-US" sz="1400" dirty="0">
                  <a:latin typeface="微軟正黑體" panose="020B0604030504040204" pitchFamily="34" charset="-120"/>
                  <a:ea typeface="微軟正黑體" panose="020B0604030504040204" pitchFamily="34" charset="-120"/>
                </a:rPr>
                <a:t>案場建置前，納入</a:t>
              </a:r>
              <a:r>
                <a:rPr lang="zh-TW" altLang="en-US" sz="1400" dirty="0">
                  <a:solidFill>
                    <a:srgbClr val="0000FF"/>
                  </a:solidFill>
                  <a:latin typeface="微軟正黑體" panose="020B0604030504040204" pitchFamily="34" charset="-120"/>
                  <a:ea typeface="微軟正黑體" panose="020B0604030504040204" pitchFamily="34" charset="-120"/>
                </a:rPr>
                <a:t>場地損壞及復原保固設計</a:t>
              </a:r>
              <a:r>
                <a:rPr lang="zh-TW" altLang="en-US" sz="1400" dirty="0">
                  <a:latin typeface="微軟正黑體" panose="020B0604030504040204" pitchFamily="34" charset="-120"/>
                  <a:ea typeface="微軟正黑體" panose="020B0604030504040204" pitchFamily="34" charset="-120"/>
                </a:rPr>
                <a:t>，專門設立</a:t>
              </a:r>
              <a:r>
                <a:rPr lang="zh-TW" altLang="en-US" sz="1400" dirty="0">
                  <a:solidFill>
                    <a:srgbClr val="0000FF"/>
                  </a:solidFill>
                  <a:latin typeface="微軟正黑體" panose="020B0604030504040204" pitchFamily="34" charset="-120"/>
                  <a:ea typeface="微軟正黑體" panose="020B0604030504040204" pitchFamily="34" charset="-120"/>
                </a:rPr>
                <a:t>場地復原保固費用</a:t>
              </a:r>
              <a:r>
                <a:rPr lang="zh-TW" altLang="en-US" sz="1400" dirty="0">
                  <a:latin typeface="微軟正黑體" panose="020B0604030504040204" pitchFamily="34" charset="-120"/>
                  <a:ea typeface="微軟正黑體" panose="020B0604030504040204" pitchFamily="34" charset="-120"/>
                </a:rPr>
                <a:t>，確保後續場地損壞後修復經費來源。</a:t>
              </a:r>
            </a:p>
          </p:txBody>
        </p:sp>
        <p:sp>
          <p:nvSpPr>
            <p:cNvPr id="19" name="矩形 18">
              <a:extLst>
                <a:ext uri="{FF2B5EF4-FFF2-40B4-BE49-F238E27FC236}">
                  <a16:creationId xmlns:a16="http://schemas.microsoft.com/office/drawing/2014/main" xmlns="" id="{C14D9F00-8803-4D7B-888A-CB3D62914EFD}"/>
                </a:ext>
              </a:extLst>
            </p:cNvPr>
            <p:cNvSpPr/>
            <p:nvPr/>
          </p:nvSpPr>
          <p:spPr>
            <a:xfrm>
              <a:off x="1229459" y="3696482"/>
              <a:ext cx="3222443" cy="738664"/>
            </a:xfrm>
            <a:prstGeom prst="rect">
              <a:avLst/>
            </a:prstGeom>
          </p:spPr>
          <p:txBody>
            <a:bodyPr wrap="square">
              <a:spAutoFit/>
            </a:bodyPr>
            <a:lstStyle/>
            <a:p>
              <a:r>
                <a:rPr lang="zh-TW" altLang="en-US" sz="1400" dirty="0">
                  <a:latin typeface="微軟正黑體" panose="020B0604030504040204" pitchFamily="34" charset="-120"/>
                  <a:ea typeface="微軟正黑體" panose="020B0604030504040204" pitchFamily="34" charset="-120"/>
                </a:rPr>
                <a:t>案場施工中及營運前，辦理</a:t>
              </a:r>
              <a:r>
                <a:rPr lang="zh-TW" altLang="en-US" sz="1400" dirty="0">
                  <a:solidFill>
                    <a:srgbClr val="0000FF"/>
                  </a:solidFill>
                  <a:latin typeface="微軟正黑體" panose="020B0604030504040204" pitchFamily="34" charset="-120"/>
                  <a:ea typeface="微軟正黑體" panose="020B0604030504040204" pitchFamily="34" charset="-120"/>
                </a:rPr>
                <a:t>營造綜合保險、安裝工程綜合保險、雇主意外責任保險</a:t>
              </a:r>
              <a:r>
                <a:rPr lang="zh-TW" altLang="en-US" sz="1400" dirty="0">
                  <a:latin typeface="微軟正黑體" panose="020B0604030504040204" pitchFamily="34" charset="-120"/>
                  <a:ea typeface="微軟正黑體" panose="020B0604030504040204" pitchFamily="34" charset="-120"/>
                </a:rPr>
                <a:t>等項目，將案場風險降至最低。</a:t>
              </a:r>
            </a:p>
          </p:txBody>
        </p:sp>
        <p:sp>
          <p:nvSpPr>
            <p:cNvPr id="20" name="矩形 19">
              <a:extLst>
                <a:ext uri="{FF2B5EF4-FFF2-40B4-BE49-F238E27FC236}">
                  <a16:creationId xmlns:a16="http://schemas.microsoft.com/office/drawing/2014/main" xmlns="" id="{91F99845-09CD-4E82-8A5B-2C3899DC5155}"/>
                </a:ext>
              </a:extLst>
            </p:cNvPr>
            <p:cNvSpPr/>
            <p:nvPr/>
          </p:nvSpPr>
          <p:spPr>
            <a:xfrm>
              <a:off x="1229458" y="4551730"/>
              <a:ext cx="3222443" cy="738664"/>
            </a:xfrm>
            <a:prstGeom prst="rect">
              <a:avLst/>
            </a:prstGeom>
          </p:spPr>
          <p:txBody>
            <a:bodyPr wrap="square">
              <a:spAutoFit/>
            </a:bodyPr>
            <a:lstStyle/>
            <a:p>
              <a:r>
                <a:rPr lang="zh-TW" altLang="en-US" sz="1400" dirty="0">
                  <a:latin typeface="微軟正黑體" panose="020B0604030504040204" pitchFamily="34" charset="-120"/>
                  <a:ea typeface="微軟正黑體" panose="020B0604030504040204" pitchFamily="34" charset="-120"/>
                </a:rPr>
                <a:t>案場施工前，與承包商紀錄工程範圍的結構物、場地狀況，</a:t>
              </a:r>
              <a:r>
                <a:rPr lang="zh-TW" altLang="en-US" sz="1400" dirty="0">
                  <a:solidFill>
                    <a:srgbClr val="0000FF"/>
                  </a:solidFill>
                  <a:latin typeface="微軟正黑體" panose="020B0604030504040204" pitchFamily="34" charset="-120"/>
                  <a:ea typeface="微軟正黑體" panose="020B0604030504040204" pitchFamily="34" charset="-120"/>
                </a:rPr>
                <a:t>施工完成後即對結構物、場地的損壞情形進行盤查與復原</a:t>
              </a:r>
              <a:r>
                <a:rPr lang="zh-TW" altLang="en-US" sz="1400" dirty="0">
                  <a:latin typeface="微軟正黑體" panose="020B0604030504040204" pitchFamily="34" charset="-120"/>
                  <a:ea typeface="微軟正黑體" panose="020B0604030504040204" pitchFamily="34" charset="-120"/>
                </a:rPr>
                <a:t>。</a:t>
              </a:r>
            </a:p>
          </p:txBody>
        </p:sp>
        <p:sp>
          <p:nvSpPr>
            <p:cNvPr id="21" name="矩形 20">
              <a:extLst>
                <a:ext uri="{FF2B5EF4-FFF2-40B4-BE49-F238E27FC236}">
                  <a16:creationId xmlns:a16="http://schemas.microsoft.com/office/drawing/2014/main" xmlns="" id="{C42D112F-A36A-43E4-8CA2-CCC36D217F14}"/>
                </a:ext>
              </a:extLst>
            </p:cNvPr>
            <p:cNvSpPr/>
            <p:nvPr/>
          </p:nvSpPr>
          <p:spPr>
            <a:xfrm>
              <a:off x="1134450" y="5488695"/>
              <a:ext cx="3412458" cy="954107"/>
            </a:xfrm>
            <a:prstGeom prst="rect">
              <a:avLst/>
            </a:prstGeom>
          </p:spPr>
          <p:txBody>
            <a:bodyPr wrap="square">
              <a:spAutoFit/>
            </a:bodyPr>
            <a:lstStyle/>
            <a:p>
              <a:r>
                <a:rPr lang="zh-TW" altLang="en-US" sz="1400" dirty="0">
                  <a:latin typeface="微軟正黑體" panose="020B0604030504040204" pitchFamily="34" charset="-120"/>
                  <a:ea typeface="微軟正黑體" panose="020B0604030504040204" pitchFamily="34" charset="-120"/>
                </a:rPr>
                <a:t>規劃於</a:t>
              </a:r>
              <a:r>
                <a:rPr lang="zh-TW" altLang="en-US" sz="1400" dirty="0">
                  <a:solidFill>
                    <a:srgbClr val="0000FF"/>
                  </a:solidFill>
                  <a:latin typeface="微軟正黑體" panose="020B0604030504040204" pitchFamily="34" charset="-120"/>
                  <a:ea typeface="微軟正黑體" panose="020B0604030504040204" pitchFamily="34" charset="-120"/>
                </a:rPr>
                <a:t>分水工進行破堤</a:t>
              </a:r>
              <a:r>
                <a:rPr lang="zh-TW" altLang="en-US" sz="1400" dirty="0">
                  <a:latin typeface="微軟正黑體" panose="020B0604030504040204" pitchFamily="34" charset="-120"/>
                  <a:ea typeface="微軟正黑體" panose="020B0604030504040204" pitchFamily="34" charset="-120"/>
                </a:rPr>
                <a:t>，工程施作期間為年底</a:t>
              </a:r>
              <a:r>
                <a:rPr lang="zh-TW" altLang="en-US" sz="1400" dirty="0">
                  <a:solidFill>
                    <a:srgbClr val="0000FF"/>
                  </a:solidFill>
                  <a:latin typeface="微軟正黑體" panose="020B0604030504040204" pitchFamily="34" charset="-120"/>
                  <a:ea typeface="微軟正黑體" panose="020B0604030504040204" pitchFamily="34" charset="-120"/>
                </a:rPr>
                <a:t>停水期間</a:t>
              </a:r>
              <a:r>
                <a:rPr lang="zh-TW" altLang="en-US" sz="1400" dirty="0">
                  <a:latin typeface="微軟正黑體" panose="020B0604030504040204" pitchFamily="34" charset="-120"/>
                  <a:ea typeface="微軟正黑體" panose="020B0604030504040204" pitchFamily="34" charset="-120"/>
                </a:rPr>
                <a:t>將會針對既有設施進行部分破壞、</a:t>
              </a:r>
              <a:r>
                <a:rPr lang="zh-TW" altLang="en-US" sz="1400" dirty="0">
                  <a:solidFill>
                    <a:srgbClr val="0000FF"/>
                  </a:solidFill>
                  <a:latin typeface="微軟正黑體" panose="020B0604030504040204" pitchFamily="34" charset="-120"/>
                  <a:ea typeface="微軟正黑體" panose="020B0604030504040204" pitchFamily="34" charset="-120"/>
                </a:rPr>
                <a:t>拆除既有水位計與流量計</a:t>
              </a:r>
              <a:r>
                <a:rPr lang="zh-TW" altLang="en-US" sz="1400" dirty="0">
                  <a:latin typeface="微軟正黑體" panose="020B0604030504040204" pitchFamily="34" charset="-120"/>
                  <a:ea typeface="微軟正黑體" panose="020B0604030504040204" pitchFamily="34" charset="-120"/>
                </a:rPr>
                <a:t>，待</a:t>
              </a:r>
              <a:r>
                <a:rPr lang="zh-TW" altLang="en-US" sz="1400" dirty="0">
                  <a:solidFill>
                    <a:srgbClr val="0000FF"/>
                  </a:solidFill>
                  <a:latin typeface="微軟正黑體" panose="020B0604030504040204" pitchFamily="34" charset="-120"/>
                  <a:ea typeface="微軟正黑體" panose="020B0604030504040204" pitchFamily="34" charset="-120"/>
                </a:rPr>
                <a:t>工程完成後則進行相應復原工作</a:t>
              </a:r>
              <a:r>
                <a:rPr lang="zh-TW" altLang="en-US" sz="1400" dirty="0">
                  <a:latin typeface="微軟正黑體" panose="020B0604030504040204" pitchFamily="34" charset="-120"/>
                  <a:ea typeface="微軟正黑體" panose="020B0604030504040204" pitchFamily="34" charset="-120"/>
                </a:rPr>
                <a:t>。</a:t>
              </a:r>
            </a:p>
          </p:txBody>
        </p:sp>
      </p:grpSp>
      <p:grpSp>
        <p:nvGrpSpPr>
          <p:cNvPr id="39" name="组合 59">
            <a:extLst>
              <a:ext uri="{FF2B5EF4-FFF2-40B4-BE49-F238E27FC236}">
                <a16:creationId xmlns:a16="http://schemas.microsoft.com/office/drawing/2014/main" xmlns="" id="{F5DED1BA-D746-4D46-B1DA-6B5DA4B8D712}"/>
              </a:ext>
            </a:extLst>
          </p:cNvPr>
          <p:cNvGrpSpPr/>
          <p:nvPr/>
        </p:nvGrpSpPr>
        <p:grpSpPr>
          <a:xfrm>
            <a:off x="4570368" y="2824767"/>
            <a:ext cx="1215019" cy="1126181"/>
            <a:chOff x="3246689" y="2286035"/>
            <a:chExt cx="1313126" cy="1313126"/>
          </a:xfrm>
        </p:grpSpPr>
        <p:sp>
          <p:nvSpPr>
            <p:cNvPr id="40" name="椭圆 1">
              <a:extLst>
                <a:ext uri="{FF2B5EF4-FFF2-40B4-BE49-F238E27FC236}">
                  <a16:creationId xmlns:a16="http://schemas.microsoft.com/office/drawing/2014/main" xmlns="" id="{610A55FD-24D4-4908-A818-29FB5503B6F9}"/>
                </a:ext>
              </a:extLst>
            </p:cNvPr>
            <p:cNvSpPr/>
            <p:nvPr/>
          </p:nvSpPr>
          <p:spPr>
            <a:xfrm>
              <a:off x="3246689" y="2286035"/>
              <a:ext cx="1313126" cy="1313126"/>
            </a:xfrm>
            <a:prstGeom prst="ellipse">
              <a:avLst/>
            </a:prstGeom>
            <a:solidFill>
              <a:schemeClr val="bg1">
                <a:lumMod val="5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1" name="组合 54">
              <a:extLst>
                <a:ext uri="{FF2B5EF4-FFF2-40B4-BE49-F238E27FC236}">
                  <a16:creationId xmlns:a16="http://schemas.microsoft.com/office/drawing/2014/main" xmlns="" id="{C6652BCF-3B16-4D46-8EB5-98946C3627B6}"/>
                </a:ext>
              </a:extLst>
            </p:cNvPr>
            <p:cNvGrpSpPr/>
            <p:nvPr/>
          </p:nvGrpSpPr>
          <p:grpSpPr>
            <a:xfrm>
              <a:off x="3539229" y="2451911"/>
              <a:ext cx="728047" cy="981374"/>
              <a:chOff x="3722033" y="3714538"/>
              <a:chExt cx="500321" cy="674410"/>
            </a:xfrm>
            <a:solidFill>
              <a:srgbClr val="5F81A5"/>
            </a:solidFill>
          </p:grpSpPr>
          <p:sp>
            <p:nvSpPr>
              <p:cNvPr id="43" name="Freeform 27">
                <a:extLst>
                  <a:ext uri="{FF2B5EF4-FFF2-40B4-BE49-F238E27FC236}">
                    <a16:creationId xmlns:a16="http://schemas.microsoft.com/office/drawing/2014/main" xmlns="" id="{F5127A70-BD7C-4895-B817-C30A0D350E34}"/>
                  </a:ext>
                </a:extLst>
              </p:cNvPr>
              <p:cNvSpPr>
                <a:spLocks noEditPoints="1"/>
              </p:cNvSpPr>
              <p:nvPr/>
            </p:nvSpPr>
            <p:spPr bwMode="auto">
              <a:xfrm>
                <a:off x="3818586" y="4203888"/>
                <a:ext cx="306118" cy="185060"/>
              </a:xfrm>
              <a:custGeom>
                <a:avLst/>
                <a:gdLst>
                  <a:gd name="T0" fmla="*/ 317 w 354"/>
                  <a:gd name="T1" fmla="*/ 5 h 214"/>
                  <a:gd name="T2" fmla="*/ 354 w 354"/>
                  <a:gd name="T3" fmla="*/ 186 h 214"/>
                  <a:gd name="T4" fmla="*/ 294 w 354"/>
                  <a:gd name="T5" fmla="*/ 171 h 214"/>
                  <a:gd name="T6" fmla="*/ 250 w 354"/>
                  <a:gd name="T7" fmla="*/ 214 h 214"/>
                  <a:gd name="T8" fmla="*/ 215 w 354"/>
                  <a:gd name="T9" fmla="*/ 44 h 214"/>
                  <a:gd name="T10" fmla="*/ 230 w 354"/>
                  <a:gd name="T11" fmla="*/ 46 h 214"/>
                  <a:gd name="T12" fmla="*/ 241 w 354"/>
                  <a:gd name="T13" fmla="*/ 45 h 214"/>
                  <a:gd name="T14" fmla="*/ 287 w 354"/>
                  <a:gd name="T15" fmla="*/ 7 h 214"/>
                  <a:gd name="T16" fmla="*/ 292 w 354"/>
                  <a:gd name="T17" fmla="*/ 0 h 214"/>
                  <a:gd name="T18" fmla="*/ 300 w 354"/>
                  <a:gd name="T19" fmla="*/ 2 h 214"/>
                  <a:gd name="T20" fmla="*/ 317 w 354"/>
                  <a:gd name="T21" fmla="*/ 5 h 214"/>
                  <a:gd name="T22" fmla="*/ 140 w 354"/>
                  <a:gd name="T23" fmla="*/ 44 h 214"/>
                  <a:gd name="T24" fmla="*/ 105 w 354"/>
                  <a:gd name="T25" fmla="*/ 214 h 214"/>
                  <a:gd name="T26" fmla="*/ 60 w 354"/>
                  <a:gd name="T27" fmla="*/ 171 h 214"/>
                  <a:gd name="T28" fmla="*/ 0 w 354"/>
                  <a:gd name="T29" fmla="*/ 186 h 214"/>
                  <a:gd name="T30" fmla="*/ 38 w 354"/>
                  <a:gd name="T31" fmla="*/ 5 h 214"/>
                  <a:gd name="T32" fmla="*/ 55 w 354"/>
                  <a:gd name="T33" fmla="*/ 2 h 214"/>
                  <a:gd name="T34" fmla="*/ 63 w 354"/>
                  <a:gd name="T35" fmla="*/ 0 h 214"/>
                  <a:gd name="T36" fmla="*/ 67 w 354"/>
                  <a:gd name="T37" fmla="*/ 7 h 214"/>
                  <a:gd name="T38" fmla="*/ 103 w 354"/>
                  <a:gd name="T39" fmla="*/ 42 h 214"/>
                  <a:gd name="T40" fmla="*/ 114 w 354"/>
                  <a:gd name="T41" fmla="*/ 45 h 214"/>
                  <a:gd name="T42" fmla="*/ 140 w 354"/>
                  <a:gd name="T43" fmla="*/ 44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54" h="214">
                    <a:moveTo>
                      <a:pt x="317" y="5"/>
                    </a:moveTo>
                    <a:cubicBezTo>
                      <a:pt x="354" y="186"/>
                      <a:pt x="354" y="186"/>
                      <a:pt x="354" y="186"/>
                    </a:cubicBezTo>
                    <a:cubicBezTo>
                      <a:pt x="294" y="171"/>
                      <a:pt x="294" y="171"/>
                      <a:pt x="294" y="171"/>
                    </a:cubicBezTo>
                    <a:cubicBezTo>
                      <a:pt x="250" y="214"/>
                      <a:pt x="250" y="214"/>
                      <a:pt x="250" y="214"/>
                    </a:cubicBezTo>
                    <a:cubicBezTo>
                      <a:pt x="215" y="44"/>
                      <a:pt x="215" y="44"/>
                      <a:pt x="215" y="44"/>
                    </a:cubicBezTo>
                    <a:cubicBezTo>
                      <a:pt x="220" y="45"/>
                      <a:pt x="225" y="46"/>
                      <a:pt x="230" y="46"/>
                    </a:cubicBezTo>
                    <a:cubicBezTo>
                      <a:pt x="234" y="46"/>
                      <a:pt x="238" y="46"/>
                      <a:pt x="241" y="45"/>
                    </a:cubicBezTo>
                    <a:cubicBezTo>
                      <a:pt x="264" y="40"/>
                      <a:pt x="276" y="25"/>
                      <a:pt x="287" y="7"/>
                    </a:cubicBezTo>
                    <a:cubicBezTo>
                      <a:pt x="289" y="5"/>
                      <a:pt x="290" y="2"/>
                      <a:pt x="292" y="0"/>
                    </a:cubicBezTo>
                    <a:cubicBezTo>
                      <a:pt x="295" y="0"/>
                      <a:pt x="298" y="1"/>
                      <a:pt x="300" y="2"/>
                    </a:cubicBezTo>
                    <a:cubicBezTo>
                      <a:pt x="306" y="3"/>
                      <a:pt x="311" y="4"/>
                      <a:pt x="317" y="5"/>
                    </a:cubicBezTo>
                    <a:close/>
                    <a:moveTo>
                      <a:pt x="140" y="44"/>
                    </a:moveTo>
                    <a:cubicBezTo>
                      <a:pt x="105" y="214"/>
                      <a:pt x="105" y="214"/>
                      <a:pt x="105" y="214"/>
                    </a:cubicBezTo>
                    <a:cubicBezTo>
                      <a:pt x="60" y="171"/>
                      <a:pt x="60" y="171"/>
                      <a:pt x="60" y="171"/>
                    </a:cubicBezTo>
                    <a:cubicBezTo>
                      <a:pt x="0" y="186"/>
                      <a:pt x="0" y="186"/>
                      <a:pt x="0" y="186"/>
                    </a:cubicBezTo>
                    <a:cubicBezTo>
                      <a:pt x="38" y="5"/>
                      <a:pt x="38" y="5"/>
                      <a:pt x="38" y="5"/>
                    </a:cubicBezTo>
                    <a:cubicBezTo>
                      <a:pt x="43" y="4"/>
                      <a:pt x="49" y="3"/>
                      <a:pt x="55" y="2"/>
                    </a:cubicBezTo>
                    <a:cubicBezTo>
                      <a:pt x="57" y="1"/>
                      <a:pt x="60" y="1"/>
                      <a:pt x="63" y="0"/>
                    </a:cubicBezTo>
                    <a:cubicBezTo>
                      <a:pt x="65" y="2"/>
                      <a:pt x="66" y="5"/>
                      <a:pt x="67" y="7"/>
                    </a:cubicBezTo>
                    <a:cubicBezTo>
                      <a:pt x="77" y="21"/>
                      <a:pt x="86" y="35"/>
                      <a:pt x="103" y="42"/>
                    </a:cubicBezTo>
                    <a:cubicBezTo>
                      <a:pt x="106" y="43"/>
                      <a:pt x="110" y="44"/>
                      <a:pt x="114" y="45"/>
                    </a:cubicBezTo>
                    <a:cubicBezTo>
                      <a:pt x="123" y="47"/>
                      <a:pt x="131" y="46"/>
                      <a:pt x="140" y="4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 name="Freeform 28">
                <a:extLst>
                  <a:ext uri="{FF2B5EF4-FFF2-40B4-BE49-F238E27FC236}">
                    <a16:creationId xmlns:a16="http://schemas.microsoft.com/office/drawing/2014/main" xmlns="" id="{11F5BFB6-8B8A-466D-9136-489EAFBC57C3}"/>
                  </a:ext>
                </a:extLst>
              </p:cNvPr>
              <p:cNvSpPr>
                <a:spLocks noEditPoints="1"/>
              </p:cNvSpPr>
              <p:nvPr/>
            </p:nvSpPr>
            <p:spPr bwMode="auto">
              <a:xfrm>
                <a:off x="3722033" y="3714538"/>
                <a:ext cx="500321" cy="500687"/>
              </a:xfrm>
              <a:custGeom>
                <a:avLst/>
                <a:gdLst>
                  <a:gd name="T0" fmla="*/ 289 w 579"/>
                  <a:gd name="T1" fmla="*/ 28 h 579"/>
                  <a:gd name="T2" fmla="*/ 346 w 579"/>
                  <a:gd name="T3" fmla="*/ 4 h 579"/>
                  <a:gd name="T4" fmla="*/ 390 w 579"/>
                  <a:gd name="T5" fmla="*/ 48 h 579"/>
                  <a:gd name="T6" fmla="*/ 451 w 579"/>
                  <a:gd name="T7" fmla="*/ 48 h 579"/>
                  <a:gd name="T8" fmla="*/ 475 w 579"/>
                  <a:gd name="T9" fmla="*/ 105 h 579"/>
                  <a:gd name="T10" fmla="*/ 532 w 579"/>
                  <a:gd name="T11" fmla="*/ 128 h 579"/>
                  <a:gd name="T12" fmla="*/ 531 w 579"/>
                  <a:gd name="T13" fmla="*/ 190 h 579"/>
                  <a:gd name="T14" fmla="*/ 575 w 579"/>
                  <a:gd name="T15" fmla="*/ 233 h 579"/>
                  <a:gd name="T16" fmla="*/ 551 w 579"/>
                  <a:gd name="T17" fmla="*/ 290 h 579"/>
                  <a:gd name="T18" fmla="*/ 575 w 579"/>
                  <a:gd name="T19" fmla="*/ 347 h 579"/>
                  <a:gd name="T20" fmla="*/ 531 w 579"/>
                  <a:gd name="T21" fmla="*/ 390 h 579"/>
                  <a:gd name="T22" fmla="*/ 532 w 579"/>
                  <a:gd name="T23" fmla="*/ 452 h 579"/>
                  <a:gd name="T24" fmla="*/ 475 w 579"/>
                  <a:gd name="T25" fmla="*/ 475 h 579"/>
                  <a:gd name="T26" fmla="*/ 451 w 579"/>
                  <a:gd name="T27" fmla="*/ 532 h 579"/>
                  <a:gd name="T28" fmla="*/ 390 w 579"/>
                  <a:gd name="T29" fmla="*/ 532 h 579"/>
                  <a:gd name="T30" fmla="*/ 346 w 579"/>
                  <a:gd name="T31" fmla="*/ 575 h 579"/>
                  <a:gd name="T32" fmla="*/ 289 w 579"/>
                  <a:gd name="T33" fmla="*/ 552 h 579"/>
                  <a:gd name="T34" fmla="*/ 233 w 579"/>
                  <a:gd name="T35" fmla="*/ 575 h 579"/>
                  <a:gd name="T36" fmla="*/ 189 w 579"/>
                  <a:gd name="T37" fmla="*/ 532 h 579"/>
                  <a:gd name="T38" fmla="*/ 128 w 579"/>
                  <a:gd name="T39" fmla="*/ 532 h 579"/>
                  <a:gd name="T40" fmla="*/ 104 w 579"/>
                  <a:gd name="T41" fmla="*/ 475 h 579"/>
                  <a:gd name="T42" fmla="*/ 47 w 579"/>
                  <a:gd name="T43" fmla="*/ 452 h 579"/>
                  <a:gd name="T44" fmla="*/ 47 w 579"/>
                  <a:gd name="T45" fmla="*/ 390 h 579"/>
                  <a:gd name="T46" fmla="*/ 4 w 579"/>
                  <a:gd name="T47" fmla="*/ 347 h 579"/>
                  <a:gd name="T48" fmla="*/ 27 w 579"/>
                  <a:gd name="T49" fmla="*/ 290 h 579"/>
                  <a:gd name="T50" fmla="*/ 4 w 579"/>
                  <a:gd name="T51" fmla="*/ 233 h 579"/>
                  <a:gd name="T52" fmla="*/ 47 w 579"/>
                  <a:gd name="T53" fmla="*/ 190 h 579"/>
                  <a:gd name="T54" fmla="*/ 47 w 579"/>
                  <a:gd name="T55" fmla="*/ 128 h 579"/>
                  <a:gd name="T56" fmla="*/ 104 w 579"/>
                  <a:gd name="T57" fmla="*/ 105 h 579"/>
                  <a:gd name="T58" fmla="*/ 128 w 579"/>
                  <a:gd name="T59" fmla="*/ 48 h 579"/>
                  <a:gd name="T60" fmla="*/ 189 w 579"/>
                  <a:gd name="T61" fmla="*/ 48 h 579"/>
                  <a:gd name="T62" fmla="*/ 233 w 579"/>
                  <a:gd name="T63" fmla="*/ 4 h 579"/>
                  <a:gd name="T64" fmla="*/ 289 w 579"/>
                  <a:gd name="T65" fmla="*/ 28 h 579"/>
                  <a:gd name="T66" fmla="*/ 367 w 579"/>
                  <a:gd name="T67" fmla="*/ 103 h 579"/>
                  <a:gd name="T68" fmla="*/ 87 w 579"/>
                  <a:gd name="T69" fmla="*/ 288 h 579"/>
                  <a:gd name="T70" fmla="*/ 367 w 579"/>
                  <a:gd name="T71" fmla="*/ 477 h 579"/>
                  <a:gd name="T72" fmla="*/ 431 w 579"/>
                  <a:gd name="T73" fmla="*/ 146 h 579"/>
                  <a:gd name="T74" fmla="*/ 367 w 579"/>
                  <a:gd name="T75" fmla="*/ 103 h 5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79" h="579">
                    <a:moveTo>
                      <a:pt x="289" y="28"/>
                    </a:moveTo>
                    <a:cubicBezTo>
                      <a:pt x="308" y="29"/>
                      <a:pt x="327" y="0"/>
                      <a:pt x="346" y="4"/>
                    </a:cubicBezTo>
                    <a:cubicBezTo>
                      <a:pt x="365" y="8"/>
                      <a:pt x="371" y="42"/>
                      <a:pt x="390" y="48"/>
                    </a:cubicBezTo>
                    <a:cubicBezTo>
                      <a:pt x="407" y="56"/>
                      <a:pt x="435" y="37"/>
                      <a:pt x="451" y="48"/>
                    </a:cubicBezTo>
                    <a:cubicBezTo>
                      <a:pt x="467" y="58"/>
                      <a:pt x="460" y="92"/>
                      <a:pt x="475" y="105"/>
                    </a:cubicBezTo>
                    <a:cubicBezTo>
                      <a:pt x="487" y="119"/>
                      <a:pt x="521" y="112"/>
                      <a:pt x="532" y="128"/>
                    </a:cubicBezTo>
                    <a:cubicBezTo>
                      <a:pt x="542" y="144"/>
                      <a:pt x="523" y="172"/>
                      <a:pt x="531" y="190"/>
                    </a:cubicBezTo>
                    <a:cubicBezTo>
                      <a:pt x="537" y="208"/>
                      <a:pt x="571" y="214"/>
                      <a:pt x="575" y="233"/>
                    </a:cubicBezTo>
                    <a:cubicBezTo>
                      <a:pt x="579" y="252"/>
                      <a:pt x="550" y="271"/>
                      <a:pt x="551" y="290"/>
                    </a:cubicBezTo>
                    <a:cubicBezTo>
                      <a:pt x="550" y="309"/>
                      <a:pt x="579" y="328"/>
                      <a:pt x="575" y="347"/>
                    </a:cubicBezTo>
                    <a:cubicBezTo>
                      <a:pt x="571" y="366"/>
                      <a:pt x="538" y="372"/>
                      <a:pt x="531" y="390"/>
                    </a:cubicBezTo>
                    <a:cubicBezTo>
                      <a:pt x="523" y="407"/>
                      <a:pt x="542" y="436"/>
                      <a:pt x="532" y="452"/>
                    </a:cubicBezTo>
                    <a:cubicBezTo>
                      <a:pt x="521" y="468"/>
                      <a:pt x="487" y="461"/>
                      <a:pt x="475" y="475"/>
                    </a:cubicBezTo>
                    <a:cubicBezTo>
                      <a:pt x="460" y="488"/>
                      <a:pt x="467" y="521"/>
                      <a:pt x="451" y="532"/>
                    </a:cubicBezTo>
                    <a:cubicBezTo>
                      <a:pt x="435" y="543"/>
                      <a:pt x="407" y="523"/>
                      <a:pt x="390" y="532"/>
                    </a:cubicBezTo>
                    <a:cubicBezTo>
                      <a:pt x="372" y="538"/>
                      <a:pt x="365" y="572"/>
                      <a:pt x="346" y="575"/>
                    </a:cubicBezTo>
                    <a:cubicBezTo>
                      <a:pt x="327" y="579"/>
                      <a:pt x="309" y="550"/>
                      <a:pt x="289" y="552"/>
                    </a:cubicBezTo>
                    <a:cubicBezTo>
                      <a:pt x="270" y="550"/>
                      <a:pt x="252" y="579"/>
                      <a:pt x="233" y="575"/>
                    </a:cubicBezTo>
                    <a:cubicBezTo>
                      <a:pt x="214" y="572"/>
                      <a:pt x="207" y="538"/>
                      <a:pt x="189" y="532"/>
                    </a:cubicBezTo>
                    <a:cubicBezTo>
                      <a:pt x="172" y="523"/>
                      <a:pt x="144" y="543"/>
                      <a:pt x="128" y="532"/>
                    </a:cubicBezTo>
                    <a:cubicBezTo>
                      <a:pt x="112" y="521"/>
                      <a:pt x="119" y="488"/>
                      <a:pt x="104" y="475"/>
                    </a:cubicBezTo>
                    <a:cubicBezTo>
                      <a:pt x="92" y="461"/>
                      <a:pt x="58" y="468"/>
                      <a:pt x="47" y="452"/>
                    </a:cubicBezTo>
                    <a:cubicBezTo>
                      <a:pt x="36" y="436"/>
                      <a:pt x="56" y="407"/>
                      <a:pt x="47" y="390"/>
                    </a:cubicBezTo>
                    <a:cubicBezTo>
                      <a:pt x="41" y="372"/>
                      <a:pt x="8" y="366"/>
                      <a:pt x="4" y="347"/>
                    </a:cubicBezTo>
                    <a:cubicBezTo>
                      <a:pt x="0" y="328"/>
                      <a:pt x="29" y="309"/>
                      <a:pt x="27" y="290"/>
                    </a:cubicBezTo>
                    <a:cubicBezTo>
                      <a:pt x="29" y="271"/>
                      <a:pt x="0" y="252"/>
                      <a:pt x="4" y="233"/>
                    </a:cubicBezTo>
                    <a:cubicBezTo>
                      <a:pt x="8" y="214"/>
                      <a:pt x="41" y="208"/>
                      <a:pt x="47" y="190"/>
                    </a:cubicBezTo>
                    <a:cubicBezTo>
                      <a:pt x="56" y="172"/>
                      <a:pt x="36" y="144"/>
                      <a:pt x="47" y="128"/>
                    </a:cubicBezTo>
                    <a:cubicBezTo>
                      <a:pt x="58" y="112"/>
                      <a:pt x="92" y="119"/>
                      <a:pt x="104" y="105"/>
                    </a:cubicBezTo>
                    <a:cubicBezTo>
                      <a:pt x="119" y="92"/>
                      <a:pt x="112" y="58"/>
                      <a:pt x="128" y="48"/>
                    </a:cubicBezTo>
                    <a:cubicBezTo>
                      <a:pt x="144" y="37"/>
                      <a:pt x="172" y="56"/>
                      <a:pt x="189" y="48"/>
                    </a:cubicBezTo>
                    <a:cubicBezTo>
                      <a:pt x="207" y="42"/>
                      <a:pt x="214" y="8"/>
                      <a:pt x="233" y="4"/>
                    </a:cubicBezTo>
                    <a:cubicBezTo>
                      <a:pt x="252" y="0"/>
                      <a:pt x="270" y="29"/>
                      <a:pt x="289" y="28"/>
                    </a:cubicBezTo>
                    <a:close/>
                    <a:moveTo>
                      <a:pt x="367" y="103"/>
                    </a:moveTo>
                    <a:cubicBezTo>
                      <a:pt x="234" y="48"/>
                      <a:pt x="88" y="145"/>
                      <a:pt x="87" y="288"/>
                    </a:cubicBezTo>
                    <a:cubicBezTo>
                      <a:pt x="86" y="433"/>
                      <a:pt x="233" y="532"/>
                      <a:pt x="367" y="477"/>
                    </a:cubicBezTo>
                    <a:cubicBezTo>
                      <a:pt x="501" y="421"/>
                      <a:pt x="534" y="247"/>
                      <a:pt x="431" y="146"/>
                    </a:cubicBezTo>
                    <a:cubicBezTo>
                      <a:pt x="413" y="127"/>
                      <a:pt x="391" y="113"/>
                      <a:pt x="367" y="10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 name="Freeform 29">
                <a:extLst>
                  <a:ext uri="{FF2B5EF4-FFF2-40B4-BE49-F238E27FC236}">
                    <a16:creationId xmlns:a16="http://schemas.microsoft.com/office/drawing/2014/main" xmlns="" id="{0D7A3EFB-FF6E-4DBC-BE4F-EE357098F177}"/>
                  </a:ext>
                </a:extLst>
              </p:cNvPr>
              <p:cNvSpPr>
                <a:spLocks noEditPoints="1"/>
              </p:cNvSpPr>
              <p:nvPr/>
            </p:nvSpPr>
            <p:spPr bwMode="auto">
              <a:xfrm>
                <a:off x="3829192" y="3821698"/>
                <a:ext cx="286002" cy="287100"/>
              </a:xfrm>
              <a:custGeom>
                <a:avLst/>
                <a:gdLst>
                  <a:gd name="T0" fmla="*/ 165 w 331"/>
                  <a:gd name="T1" fmla="*/ 0 h 332"/>
                  <a:gd name="T2" fmla="*/ 331 w 331"/>
                  <a:gd name="T3" fmla="*/ 166 h 332"/>
                  <a:gd name="T4" fmla="*/ 165 w 331"/>
                  <a:gd name="T5" fmla="*/ 332 h 332"/>
                  <a:gd name="T6" fmla="*/ 0 w 331"/>
                  <a:gd name="T7" fmla="*/ 166 h 332"/>
                  <a:gd name="T8" fmla="*/ 165 w 331"/>
                  <a:gd name="T9" fmla="*/ 0 h 332"/>
                  <a:gd name="T10" fmla="*/ 176 w 331"/>
                  <a:gd name="T11" fmla="*/ 50 h 332"/>
                  <a:gd name="T12" fmla="*/ 205 w 331"/>
                  <a:gd name="T13" fmla="*/ 111 h 332"/>
                  <a:gd name="T14" fmla="*/ 272 w 331"/>
                  <a:gd name="T15" fmla="*/ 119 h 332"/>
                  <a:gd name="T16" fmla="*/ 282 w 331"/>
                  <a:gd name="T17" fmla="*/ 127 h 332"/>
                  <a:gd name="T18" fmla="*/ 279 w 331"/>
                  <a:gd name="T19" fmla="*/ 140 h 332"/>
                  <a:gd name="T20" fmla="*/ 229 w 331"/>
                  <a:gd name="T21" fmla="*/ 186 h 332"/>
                  <a:gd name="T22" fmla="*/ 242 w 331"/>
                  <a:gd name="T23" fmla="*/ 252 h 332"/>
                  <a:gd name="T24" fmla="*/ 237 w 331"/>
                  <a:gd name="T25" fmla="*/ 265 h 332"/>
                  <a:gd name="T26" fmla="*/ 224 w 331"/>
                  <a:gd name="T27" fmla="*/ 265 h 332"/>
                  <a:gd name="T28" fmla="*/ 165 w 331"/>
                  <a:gd name="T29" fmla="*/ 232 h 332"/>
                  <a:gd name="T30" fmla="*/ 106 w 331"/>
                  <a:gd name="T31" fmla="*/ 265 h 332"/>
                  <a:gd name="T32" fmla="*/ 93 w 331"/>
                  <a:gd name="T33" fmla="*/ 265 h 332"/>
                  <a:gd name="T34" fmla="*/ 89 w 331"/>
                  <a:gd name="T35" fmla="*/ 252 h 332"/>
                  <a:gd name="T36" fmla="*/ 102 w 331"/>
                  <a:gd name="T37" fmla="*/ 186 h 332"/>
                  <a:gd name="T38" fmla="*/ 52 w 331"/>
                  <a:gd name="T39" fmla="*/ 140 h 332"/>
                  <a:gd name="T40" fmla="*/ 49 w 331"/>
                  <a:gd name="T41" fmla="*/ 127 h 332"/>
                  <a:gd name="T42" fmla="*/ 59 w 331"/>
                  <a:gd name="T43" fmla="*/ 119 h 332"/>
                  <a:gd name="T44" fmla="*/ 126 w 331"/>
                  <a:gd name="T45" fmla="*/ 111 h 332"/>
                  <a:gd name="T46" fmla="*/ 154 w 331"/>
                  <a:gd name="T47" fmla="*/ 50 h 332"/>
                  <a:gd name="T48" fmla="*/ 165 w 331"/>
                  <a:gd name="T49" fmla="*/ 43 h 332"/>
                  <a:gd name="T50" fmla="*/ 176 w 331"/>
                  <a:gd name="T51" fmla="*/ 50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31" h="332">
                    <a:moveTo>
                      <a:pt x="165" y="0"/>
                    </a:moveTo>
                    <a:cubicBezTo>
                      <a:pt x="257" y="0"/>
                      <a:pt x="331" y="74"/>
                      <a:pt x="331" y="166"/>
                    </a:cubicBezTo>
                    <a:cubicBezTo>
                      <a:pt x="331" y="257"/>
                      <a:pt x="257" y="332"/>
                      <a:pt x="165" y="332"/>
                    </a:cubicBezTo>
                    <a:cubicBezTo>
                      <a:pt x="74" y="332"/>
                      <a:pt x="0" y="257"/>
                      <a:pt x="0" y="166"/>
                    </a:cubicBezTo>
                    <a:cubicBezTo>
                      <a:pt x="0" y="74"/>
                      <a:pt x="74" y="0"/>
                      <a:pt x="165" y="0"/>
                    </a:cubicBezTo>
                    <a:close/>
                    <a:moveTo>
                      <a:pt x="176" y="50"/>
                    </a:moveTo>
                    <a:cubicBezTo>
                      <a:pt x="205" y="111"/>
                      <a:pt x="205" y="111"/>
                      <a:pt x="205" y="111"/>
                    </a:cubicBezTo>
                    <a:cubicBezTo>
                      <a:pt x="272" y="119"/>
                      <a:pt x="272" y="119"/>
                      <a:pt x="272" y="119"/>
                    </a:cubicBezTo>
                    <a:cubicBezTo>
                      <a:pt x="277" y="120"/>
                      <a:pt x="281" y="123"/>
                      <a:pt x="282" y="127"/>
                    </a:cubicBezTo>
                    <a:cubicBezTo>
                      <a:pt x="284" y="132"/>
                      <a:pt x="282" y="137"/>
                      <a:pt x="279" y="140"/>
                    </a:cubicBezTo>
                    <a:cubicBezTo>
                      <a:pt x="229" y="186"/>
                      <a:pt x="229" y="186"/>
                      <a:pt x="229" y="186"/>
                    </a:cubicBezTo>
                    <a:cubicBezTo>
                      <a:pt x="242" y="252"/>
                      <a:pt x="242" y="252"/>
                      <a:pt x="242" y="252"/>
                    </a:cubicBezTo>
                    <a:cubicBezTo>
                      <a:pt x="243" y="257"/>
                      <a:pt x="241" y="262"/>
                      <a:pt x="237" y="265"/>
                    </a:cubicBezTo>
                    <a:cubicBezTo>
                      <a:pt x="234" y="267"/>
                      <a:pt x="229" y="268"/>
                      <a:pt x="224" y="265"/>
                    </a:cubicBezTo>
                    <a:cubicBezTo>
                      <a:pt x="165" y="232"/>
                      <a:pt x="165" y="232"/>
                      <a:pt x="165" y="232"/>
                    </a:cubicBezTo>
                    <a:cubicBezTo>
                      <a:pt x="106" y="265"/>
                      <a:pt x="106" y="265"/>
                      <a:pt x="106" y="265"/>
                    </a:cubicBezTo>
                    <a:cubicBezTo>
                      <a:pt x="102" y="268"/>
                      <a:pt x="97" y="267"/>
                      <a:pt x="93" y="265"/>
                    </a:cubicBezTo>
                    <a:cubicBezTo>
                      <a:pt x="89" y="262"/>
                      <a:pt x="88" y="257"/>
                      <a:pt x="89" y="252"/>
                    </a:cubicBezTo>
                    <a:cubicBezTo>
                      <a:pt x="102" y="186"/>
                      <a:pt x="102" y="186"/>
                      <a:pt x="102" y="186"/>
                    </a:cubicBezTo>
                    <a:cubicBezTo>
                      <a:pt x="52" y="140"/>
                      <a:pt x="52" y="140"/>
                      <a:pt x="52" y="140"/>
                    </a:cubicBezTo>
                    <a:cubicBezTo>
                      <a:pt x="48" y="137"/>
                      <a:pt x="47" y="132"/>
                      <a:pt x="49" y="127"/>
                    </a:cubicBezTo>
                    <a:cubicBezTo>
                      <a:pt x="50" y="123"/>
                      <a:pt x="54" y="120"/>
                      <a:pt x="59" y="119"/>
                    </a:cubicBezTo>
                    <a:cubicBezTo>
                      <a:pt x="126" y="111"/>
                      <a:pt x="126" y="111"/>
                      <a:pt x="126" y="111"/>
                    </a:cubicBezTo>
                    <a:cubicBezTo>
                      <a:pt x="154" y="50"/>
                      <a:pt x="154" y="50"/>
                      <a:pt x="154" y="50"/>
                    </a:cubicBezTo>
                    <a:cubicBezTo>
                      <a:pt x="156" y="45"/>
                      <a:pt x="161" y="43"/>
                      <a:pt x="165" y="43"/>
                    </a:cubicBezTo>
                    <a:cubicBezTo>
                      <a:pt x="170" y="43"/>
                      <a:pt x="174" y="45"/>
                      <a:pt x="176" y="5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42" name="椭圆 58">
              <a:extLst>
                <a:ext uri="{FF2B5EF4-FFF2-40B4-BE49-F238E27FC236}">
                  <a16:creationId xmlns:a16="http://schemas.microsoft.com/office/drawing/2014/main" xmlns="" id="{214F2DF3-EAE5-4CD7-8AA9-5CC10C02625B}"/>
                </a:ext>
              </a:extLst>
            </p:cNvPr>
            <p:cNvSpPr/>
            <p:nvPr/>
          </p:nvSpPr>
          <p:spPr>
            <a:xfrm>
              <a:off x="4189195" y="2302607"/>
              <a:ext cx="292539" cy="292539"/>
            </a:xfrm>
            <a:prstGeom prst="ellipse">
              <a:avLst/>
            </a:prstGeom>
            <a:solidFill>
              <a:srgbClr val="5F81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t>1</a:t>
              </a:r>
              <a:endParaRPr lang="zh-CN" altLang="en-US"/>
            </a:p>
          </p:txBody>
        </p:sp>
      </p:grpSp>
      <p:grpSp>
        <p:nvGrpSpPr>
          <p:cNvPr id="46" name="组合 83">
            <a:extLst>
              <a:ext uri="{FF2B5EF4-FFF2-40B4-BE49-F238E27FC236}">
                <a16:creationId xmlns:a16="http://schemas.microsoft.com/office/drawing/2014/main" xmlns="" id="{B352CF57-EE1F-4A29-B1FD-3FD5466437F9}"/>
              </a:ext>
            </a:extLst>
          </p:cNvPr>
          <p:cNvGrpSpPr/>
          <p:nvPr/>
        </p:nvGrpSpPr>
        <p:grpSpPr>
          <a:xfrm>
            <a:off x="4614439" y="4103577"/>
            <a:ext cx="1215019" cy="1187780"/>
            <a:chOff x="4081665" y="2286035"/>
            <a:chExt cx="1313126" cy="1313126"/>
          </a:xfrm>
        </p:grpSpPr>
        <p:sp>
          <p:nvSpPr>
            <p:cNvPr id="47" name="椭圆 75">
              <a:extLst>
                <a:ext uri="{FF2B5EF4-FFF2-40B4-BE49-F238E27FC236}">
                  <a16:creationId xmlns:a16="http://schemas.microsoft.com/office/drawing/2014/main" xmlns="" id="{3E311305-D119-4D0F-AF65-ADAEE79821A9}"/>
                </a:ext>
              </a:extLst>
            </p:cNvPr>
            <p:cNvSpPr/>
            <p:nvPr/>
          </p:nvSpPr>
          <p:spPr>
            <a:xfrm>
              <a:off x="4081665" y="2286035"/>
              <a:ext cx="1313126" cy="1313126"/>
            </a:xfrm>
            <a:prstGeom prst="ellipse">
              <a:avLst/>
            </a:prstGeom>
            <a:solidFill>
              <a:schemeClr val="bg1">
                <a:lumMod val="5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8" name="组合 76">
              <a:extLst>
                <a:ext uri="{FF2B5EF4-FFF2-40B4-BE49-F238E27FC236}">
                  <a16:creationId xmlns:a16="http://schemas.microsoft.com/office/drawing/2014/main" xmlns="" id="{94A09558-7E06-4A92-AA00-B97A0145941C}"/>
                </a:ext>
              </a:extLst>
            </p:cNvPr>
            <p:cNvGrpSpPr/>
            <p:nvPr/>
          </p:nvGrpSpPr>
          <p:grpSpPr>
            <a:xfrm>
              <a:off x="4374205" y="2451911"/>
              <a:ext cx="728047" cy="981374"/>
              <a:chOff x="3722033" y="3714538"/>
              <a:chExt cx="500321" cy="674410"/>
            </a:xfrm>
            <a:solidFill>
              <a:srgbClr val="11B5B8"/>
            </a:solidFill>
          </p:grpSpPr>
          <p:sp>
            <p:nvSpPr>
              <p:cNvPr id="50" name="Freeform 27">
                <a:extLst>
                  <a:ext uri="{FF2B5EF4-FFF2-40B4-BE49-F238E27FC236}">
                    <a16:creationId xmlns:a16="http://schemas.microsoft.com/office/drawing/2014/main" xmlns="" id="{8FA60A68-278B-4DAB-9787-FE3FF175EEF2}"/>
                  </a:ext>
                </a:extLst>
              </p:cNvPr>
              <p:cNvSpPr>
                <a:spLocks noEditPoints="1"/>
              </p:cNvSpPr>
              <p:nvPr/>
            </p:nvSpPr>
            <p:spPr bwMode="auto">
              <a:xfrm>
                <a:off x="3818586" y="4203888"/>
                <a:ext cx="306118" cy="185060"/>
              </a:xfrm>
              <a:custGeom>
                <a:avLst/>
                <a:gdLst>
                  <a:gd name="T0" fmla="*/ 317 w 354"/>
                  <a:gd name="T1" fmla="*/ 5 h 214"/>
                  <a:gd name="T2" fmla="*/ 354 w 354"/>
                  <a:gd name="T3" fmla="*/ 186 h 214"/>
                  <a:gd name="T4" fmla="*/ 294 w 354"/>
                  <a:gd name="T5" fmla="*/ 171 h 214"/>
                  <a:gd name="T6" fmla="*/ 250 w 354"/>
                  <a:gd name="T7" fmla="*/ 214 h 214"/>
                  <a:gd name="T8" fmla="*/ 215 w 354"/>
                  <a:gd name="T9" fmla="*/ 44 h 214"/>
                  <a:gd name="T10" fmla="*/ 230 w 354"/>
                  <a:gd name="T11" fmla="*/ 46 h 214"/>
                  <a:gd name="T12" fmla="*/ 241 w 354"/>
                  <a:gd name="T13" fmla="*/ 45 h 214"/>
                  <a:gd name="T14" fmla="*/ 287 w 354"/>
                  <a:gd name="T15" fmla="*/ 7 h 214"/>
                  <a:gd name="T16" fmla="*/ 292 w 354"/>
                  <a:gd name="T17" fmla="*/ 0 h 214"/>
                  <a:gd name="T18" fmla="*/ 300 w 354"/>
                  <a:gd name="T19" fmla="*/ 2 h 214"/>
                  <a:gd name="T20" fmla="*/ 317 w 354"/>
                  <a:gd name="T21" fmla="*/ 5 h 214"/>
                  <a:gd name="T22" fmla="*/ 140 w 354"/>
                  <a:gd name="T23" fmla="*/ 44 h 214"/>
                  <a:gd name="T24" fmla="*/ 105 w 354"/>
                  <a:gd name="T25" fmla="*/ 214 h 214"/>
                  <a:gd name="T26" fmla="*/ 60 w 354"/>
                  <a:gd name="T27" fmla="*/ 171 h 214"/>
                  <a:gd name="T28" fmla="*/ 0 w 354"/>
                  <a:gd name="T29" fmla="*/ 186 h 214"/>
                  <a:gd name="T30" fmla="*/ 38 w 354"/>
                  <a:gd name="T31" fmla="*/ 5 h 214"/>
                  <a:gd name="T32" fmla="*/ 55 w 354"/>
                  <a:gd name="T33" fmla="*/ 2 h 214"/>
                  <a:gd name="T34" fmla="*/ 63 w 354"/>
                  <a:gd name="T35" fmla="*/ 0 h 214"/>
                  <a:gd name="T36" fmla="*/ 67 w 354"/>
                  <a:gd name="T37" fmla="*/ 7 h 214"/>
                  <a:gd name="T38" fmla="*/ 103 w 354"/>
                  <a:gd name="T39" fmla="*/ 42 h 214"/>
                  <a:gd name="T40" fmla="*/ 114 w 354"/>
                  <a:gd name="T41" fmla="*/ 45 h 214"/>
                  <a:gd name="T42" fmla="*/ 140 w 354"/>
                  <a:gd name="T43" fmla="*/ 44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54" h="214">
                    <a:moveTo>
                      <a:pt x="317" y="5"/>
                    </a:moveTo>
                    <a:cubicBezTo>
                      <a:pt x="354" y="186"/>
                      <a:pt x="354" y="186"/>
                      <a:pt x="354" y="186"/>
                    </a:cubicBezTo>
                    <a:cubicBezTo>
                      <a:pt x="294" y="171"/>
                      <a:pt x="294" y="171"/>
                      <a:pt x="294" y="171"/>
                    </a:cubicBezTo>
                    <a:cubicBezTo>
                      <a:pt x="250" y="214"/>
                      <a:pt x="250" y="214"/>
                      <a:pt x="250" y="214"/>
                    </a:cubicBezTo>
                    <a:cubicBezTo>
                      <a:pt x="215" y="44"/>
                      <a:pt x="215" y="44"/>
                      <a:pt x="215" y="44"/>
                    </a:cubicBezTo>
                    <a:cubicBezTo>
                      <a:pt x="220" y="45"/>
                      <a:pt x="225" y="46"/>
                      <a:pt x="230" y="46"/>
                    </a:cubicBezTo>
                    <a:cubicBezTo>
                      <a:pt x="234" y="46"/>
                      <a:pt x="238" y="46"/>
                      <a:pt x="241" y="45"/>
                    </a:cubicBezTo>
                    <a:cubicBezTo>
                      <a:pt x="264" y="40"/>
                      <a:pt x="276" y="25"/>
                      <a:pt x="287" y="7"/>
                    </a:cubicBezTo>
                    <a:cubicBezTo>
                      <a:pt x="289" y="5"/>
                      <a:pt x="290" y="2"/>
                      <a:pt x="292" y="0"/>
                    </a:cubicBezTo>
                    <a:cubicBezTo>
                      <a:pt x="295" y="0"/>
                      <a:pt x="298" y="1"/>
                      <a:pt x="300" y="2"/>
                    </a:cubicBezTo>
                    <a:cubicBezTo>
                      <a:pt x="306" y="3"/>
                      <a:pt x="311" y="4"/>
                      <a:pt x="317" y="5"/>
                    </a:cubicBezTo>
                    <a:close/>
                    <a:moveTo>
                      <a:pt x="140" y="44"/>
                    </a:moveTo>
                    <a:cubicBezTo>
                      <a:pt x="105" y="214"/>
                      <a:pt x="105" y="214"/>
                      <a:pt x="105" y="214"/>
                    </a:cubicBezTo>
                    <a:cubicBezTo>
                      <a:pt x="60" y="171"/>
                      <a:pt x="60" y="171"/>
                      <a:pt x="60" y="171"/>
                    </a:cubicBezTo>
                    <a:cubicBezTo>
                      <a:pt x="0" y="186"/>
                      <a:pt x="0" y="186"/>
                      <a:pt x="0" y="186"/>
                    </a:cubicBezTo>
                    <a:cubicBezTo>
                      <a:pt x="38" y="5"/>
                      <a:pt x="38" y="5"/>
                      <a:pt x="38" y="5"/>
                    </a:cubicBezTo>
                    <a:cubicBezTo>
                      <a:pt x="43" y="4"/>
                      <a:pt x="49" y="3"/>
                      <a:pt x="55" y="2"/>
                    </a:cubicBezTo>
                    <a:cubicBezTo>
                      <a:pt x="57" y="1"/>
                      <a:pt x="60" y="1"/>
                      <a:pt x="63" y="0"/>
                    </a:cubicBezTo>
                    <a:cubicBezTo>
                      <a:pt x="65" y="2"/>
                      <a:pt x="66" y="5"/>
                      <a:pt x="67" y="7"/>
                    </a:cubicBezTo>
                    <a:cubicBezTo>
                      <a:pt x="77" y="21"/>
                      <a:pt x="86" y="35"/>
                      <a:pt x="103" y="42"/>
                    </a:cubicBezTo>
                    <a:cubicBezTo>
                      <a:pt x="106" y="43"/>
                      <a:pt x="110" y="44"/>
                      <a:pt x="114" y="45"/>
                    </a:cubicBezTo>
                    <a:cubicBezTo>
                      <a:pt x="123" y="47"/>
                      <a:pt x="131" y="46"/>
                      <a:pt x="140" y="4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 name="Freeform 28">
                <a:extLst>
                  <a:ext uri="{FF2B5EF4-FFF2-40B4-BE49-F238E27FC236}">
                    <a16:creationId xmlns:a16="http://schemas.microsoft.com/office/drawing/2014/main" xmlns="" id="{1B768FA8-6296-4069-987F-3690D1E2B06A}"/>
                  </a:ext>
                </a:extLst>
              </p:cNvPr>
              <p:cNvSpPr>
                <a:spLocks noEditPoints="1"/>
              </p:cNvSpPr>
              <p:nvPr/>
            </p:nvSpPr>
            <p:spPr bwMode="auto">
              <a:xfrm>
                <a:off x="3722033" y="3714538"/>
                <a:ext cx="500321" cy="500687"/>
              </a:xfrm>
              <a:custGeom>
                <a:avLst/>
                <a:gdLst>
                  <a:gd name="T0" fmla="*/ 289 w 579"/>
                  <a:gd name="T1" fmla="*/ 28 h 579"/>
                  <a:gd name="T2" fmla="*/ 346 w 579"/>
                  <a:gd name="T3" fmla="*/ 4 h 579"/>
                  <a:gd name="T4" fmla="*/ 390 w 579"/>
                  <a:gd name="T5" fmla="*/ 48 h 579"/>
                  <a:gd name="T6" fmla="*/ 451 w 579"/>
                  <a:gd name="T7" fmla="*/ 48 h 579"/>
                  <a:gd name="T8" fmla="*/ 475 w 579"/>
                  <a:gd name="T9" fmla="*/ 105 h 579"/>
                  <a:gd name="T10" fmla="*/ 532 w 579"/>
                  <a:gd name="T11" fmla="*/ 128 h 579"/>
                  <a:gd name="T12" fmla="*/ 531 w 579"/>
                  <a:gd name="T13" fmla="*/ 190 h 579"/>
                  <a:gd name="T14" fmla="*/ 575 w 579"/>
                  <a:gd name="T15" fmla="*/ 233 h 579"/>
                  <a:gd name="T16" fmla="*/ 551 w 579"/>
                  <a:gd name="T17" fmla="*/ 290 h 579"/>
                  <a:gd name="T18" fmla="*/ 575 w 579"/>
                  <a:gd name="T19" fmla="*/ 347 h 579"/>
                  <a:gd name="T20" fmla="*/ 531 w 579"/>
                  <a:gd name="T21" fmla="*/ 390 h 579"/>
                  <a:gd name="T22" fmla="*/ 532 w 579"/>
                  <a:gd name="T23" fmla="*/ 452 h 579"/>
                  <a:gd name="T24" fmla="*/ 475 w 579"/>
                  <a:gd name="T25" fmla="*/ 475 h 579"/>
                  <a:gd name="T26" fmla="*/ 451 w 579"/>
                  <a:gd name="T27" fmla="*/ 532 h 579"/>
                  <a:gd name="T28" fmla="*/ 390 w 579"/>
                  <a:gd name="T29" fmla="*/ 532 h 579"/>
                  <a:gd name="T30" fmla="*/ 346 w 579"/>
                  <a:gd name="T31" fmla="*/ 575 h 579"/>
                  <a:gd name="T32" fmla="*/ 289 w 579"/>
                  <a:gd name="T33" fmla="*/ 552 h 579"/>
                  <a:gd name="T34" fmla="*/ 233 w 579"/>
                  <a:gd name="T35" fmla="*/ 575 h 579"/>
                  <a:gd name="T36" fmla="*/ 189 w 579"/>
                  <a:gd name="T37" fmla="*/ 532 h 579"/>
                  <a:gd name="T38" fmla="*/ 128 w 579"/>
                  <a:gd name="T39" fmla="*/ 532 h 579"/>
                  <a:gd name="T40" fmla="*/ 104 w 579"/>
                  <a:gd name="T41" fmla="*/ 475 h 579"/>
                  <a:gd name="T42" fmla="*/ 47 w 579"/>
                  <a:gd name="T43" fmla="*/ 452 h 579"/>
                  <a:gd name="T44" fmla="*/ 47 w 579"/>
                  <a:gd name="T45" fmla="*/ 390 h 579"/>
                  <a:gd name="T46" fmla="*/ 4 w 579"/>
                  <a:gd name="T47" fmla="*/ 347 h 579"/>
                  <a:gd name="T48" fmla="*/ 27 w 579"/>
                  <a:gd name="T49" fmla="*/ 290 h 579"/>
                  <a:gd name="T50" fmla="*/ 4 w 579"/>
                  <a:gd name="T51" fmla="*/ 233 h 579"/>
                  <a:gd name="T52" fmla="*/ 47 w 579"/>
                  <a:gd name="T53" fmla="*/ 190 h 579"/>
                  <a:gd name="T54" fmla="*/ 47 w 579"/>
                  <a:gd name="T55" fmla="*/ 128 h 579"/>
                  <a:gd name="T56" fmla="*/ 104 w 579"/>
                  <a:gd name="T57" fmla="*/ 105 h 579"/>
                  <a:gd name="T58" fmla="*/ 128 w 579"/>
                  <a:gd name="T59" fmla="*/ 48 h 579"/>
                  <a:gd name="T60" fmla="*/ 189 w 579"/>
                  <a:gd name="T61" fmla="*/ 48 h 579"/>
                  <a:gd name="T62" fmla="*/ 233 w 579"/>
                  <a:gd name="T63" fmla="*/ 4 h 579"/>
                  <a:gd name="T64" fmla="*/ 289 w 579"/>
                  <a:gd name="T65" fmla="*/ 28 h 579"/>
                  <a:gd name="T66" fmla="*/ 367 w 579"/>
                  <a:gd name="T67" fmla="*/ 103 h 579"/>
                  <a:gd name="T68" fmla="*/ 87 w 579"/>
                  <a:gd name="T69" fmla="*/ 288 h 579"/>
                  <a:gd name="T70" fmla="*/ 367 w 579"/>
                  <a:gd name="T71" fmla="*/ 477 h 579"/>
                  <a:gd name="T72" fmla="*/ 431 w 579"/>
                  <a:gd name="T73" fmla="*/ 146 h 579"/>
                  <a:gd name="T74" fmla="*/ 367 w 579"/>
                  <a:gd name="T75" fmla="*/ 103 h 5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79" h="579">
                    <a:moveTo>
                      <a:pt x="289" y="28"/>
                    </a:moveTo>
                    <a:cubicBezTo>
                      <a:pt x="308" y="29"/>
                      <a:pt x="327" y="0"/>
                      <a:pt x="346" y="4"/>
                    </a:cubicBezTo>
                    <a:cubicBezTo>
                      <a:pt x="365" y="8"/>
                      <a:pt x="371" y="42"/>
                      <a:pt x="390" y="48"/>
                    </a:cubicBezTo>
                    <a:cubicBezTo>
                      <a:pt x="407" y="56"/>
                      <a:pt x="435" y="37"/>
                      <a:pt x="451" y="48"/>
                    </a:cubicBezTo>
                    <a:cubicBezTo>
                      <a:pt x="467" y="58"/>
                      <a:pt x="460" y="92"/>
                      <a:pt x="475" y="105"/>
                    </a:cubicBezTo>
                    <a:cubicBezTo>
                      <a:pt x="487" y="119"/>
                      <a:pt x="521" y="112"/>
                      <a:pt x="532" y="128"/>
                    </a:cubicBezTo>
                    <a:cubicBezTo>
                      <a:pt x="542" y="144"/>
                      <a:pt x="523" y="172"/>
                      <a:pt x="531" y="190"/>
                    </a:cubicBezTo>
                    <a:cubicBezTo>
                      <a:pt x="537" y="208"/>
                      <a:pt x="571" y="214"/>
                      <a:pt x="575" y="233"/>
                    </a:cubicBezTo>
                    <a:cubicBezTo>
                      <a:pt x="579" y="252"/>
                      <a:pt x="550" y="271"/>
                      <a:pt x="551" y="290"/>
                    </a:cubicBezTo>
                    <a:cubicBezTo>
                      <a:pt x="550" y="309"/>
                      <a:pt x="579" y="328"/>
                      <a:pt x="575" y="347"/>
                    </a:cubicBezTo>
                    <a:cubicBezTo>
                      <a:pt x="571" y="366"/>
                      <a:pt x="538" y="372"/>
                      <a:pt x="531" y="390"/>
                    </a:cubicBezTo>
                    <a:cubicBezTo>
                      <a:pt x="523" y="407"/>
                      <a:pt x="542" y="436"/>
                      <a:pt x="532" y="452"/>
                    </a:cubicBezTo>
                    <a:cubicBezTo>
                      <a:pt x="521" y="468"/>
                      <a:pt x="487" y="461"/>
                      <a:pt x="475" y="475"/>
                    </a:cubicBezTo>
                    <a:cubicBezTo>
                      <a:pt x="460" y="488"/>
                      <a:pt x="467" y="521"/>
                      <a:pt x="451" y="532"/>
                    </a:cubicBezTo>
                    <a:cubicBezTo>
                      <a:pt x="435" y="543"/>
                      <a:pt x="407" y="523"/>
                      <a:pt x="390" y="532"/>
                    </a:cubicBezTo>
                    <a:cubicBezTo>
                      <a:pt x="372" y="538"/>
                      <a:pt x="365" y="572"/>
                      <a:pt x="346" y="575"/>
                    </a:cubicBezTo>
                    <a:cubicBezTo>
                      <a:pt x="327" y="579"/>
                      <a:pt x="309" y="550"/>
                      <a:pt x="289" y="552"/>
                    </a:cubicBezTo>
                    <a:cubicBezTo>
                      <a:pt x="270" y="550"/>
                      <a:pt x="252" y="579"/>
                      <a:pt x="233" y="575"/>
                    </a:cubicBezTo>
                    <a:cubicBezTo>
                      <a:pt x="214" y="572"/>
                      <a:pt x="207" y="538"/>
                      <a:pt x="189" y="532"/>
                    </a:cubicBezTo>
                    <a:cubicBezTo>
                      <a:pt x="172" y="523"/>
                      <a:pt x="144" y="543"/>
                      <a:pt x="128" y="532"/>
                    </a:cubicBezTo>
                    <a:cubicBezTo>
                      <a:pt x="112" y="521"/>
                      <a:pt x="119" y="488"/>
                      <a:pt x="104" y="475"/>
                    </a:cubicBezTo>
                    <a:cubicBezTo>
                      <a:pt x="92" y="461"/>
                      <a:pt x="58" y="468"/>
                      <a:pt x="47" y="452"/>
                    </a:cubicBezTo>
                    <a:cubicBezTo>
                      <a:pt x="36" y="436"/>
                      <a:pt x="56" y="407"/>
                      <a:pt x="47" y="390"/>
                    </a:cubicBezTo>
                    <a:cubicBezTo>
                      <a:pt x="41" y="372"/>
                      <a:pt x="8" y="366"/>
                      <a:pt x="4" y="347"/>
                    </a:cubicBezTo>
                    <a:cubicBezTo>
                      <a:pt x="0" y="328"/>
                      <a:pt x="29" y="309"/>
                      <a:pt x="27" y="290"/>
                    </a:cubicBezTo>
                    <a:cubicBezTo>
                      <a:pt x="29" y="271"/>
                      <a:pt x="0" y="252"/>
                      <a:pt x="4" y="233"/>
                    </a:cubicBezTo>
                    <a:cubicBezTo>
                      <a:pt x="8" y="214"/>
                      <a:pt x="41" y="208"/>
                      <a:pt x="47" y="190"/>
                    </a:cubicBezTo>
                    <a:cubicBezTo>
                      <a:pt x="56" y="172"/>
                      <a:pt x="36" y="144"/>
                      <a:pt x="47" y="128"/>
                    </a:cubicBezTo>
                    <a:cubicBezTo>
                      <a:pt x="58" y="112"/>
                      <a:pt x="92" y="119"/>
                      <a:pt x="104" y="105"/>
                    </a:cubicBezTo>
                    <a:cubicBezTo>
                      <a:pt x="119" y="92"/>
                      <a:pt x="112" y="58"/>
                      <a:pt x="128" y="48"/>
                    </a:cubicBezTo>
                    <a:cubicBezTo>
                      <a:pt x="144" y="37"/>
                      <a:pt x="172" y="56"/>
                      <a:pt x="189" y="48"/>
                    </a:cubicBezTo>
                    <a:cubicBezTo>
                      <a:pt x="207" y="42"/>
                      <a:pt x="214" y="8"/>
                      <a:pt x="233" y="4"/>
                    </a:cubicBezTo>
                    <a:cubicBezTo>
                      <a:pt x="252" y="0"/>
                      <a:pt x="270" y="29"/>
                      <a:pt x="289" y="28"/>
                    </a:cubicBezTo>
                    <a:close/>
                    <a:moveTo>
                      <a:pt x="367" y="103"/>
                    </a:moveTo>
                    <a:cubicBezTo>
                      <a:pt x="234" y="48"/>
                      <a:pt x="88" y="145"/>
                      <a:pt x="87" y="288"/>
                    </a:cubicBezTo>
                    <a:cubicBezTo>
                      <a:pt x="86" y="433"/>
                      <a:pt x="233" y="532"/>
                      <a:pt x="367" y="477"/>
                    </a:cubicBezTo>
                    <a:cubicBezTo>
                      <a:pt x="501" y="421"/>
                      <a:pt x="534" y="247"/>
                      <a:pt x="431" y="146"/>
                    </a:cubicBezTo>
                    <a:cubicBezTo>
                      <a:pt x="413" y="127"/>
                      <a:pt x="391" y="113"/>
                      <a:pt x="367" y="10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2" name="Freeform 29">
                <a:extLst>
                  <a:ext uri="{FF2B5EF4-FFF2-40B4-BE49-F238E27FC236}">
                    <a16:creationId xmlns:a16="http://schemas.microsoft.com/office/drawing/2014/main" xmlns="" id="{769631EB-600B-46B7-B3A4-E91BEB45F3BE}"/>
                  </a:ext>
                </a:extLst>
              </p:cNvPr>
              <p:cNvSpPr>
                <a:spLocks noEditPoints="1"/>
              </p:cNvSpPr>
              <p:nvPr/>
            </p:nvSpPr>
            <p:spPr bwMode="auto">
              <a:xfrm>
                <a:off x="3829192" y="3821698"/>
                <a:ext cx="286002" cy="287100"/>
              </a:xfrm>
              <a:custGeom>
                <a:avLst/>
                <a:gdLst>
                  <a:gd name="T0" fmla="*/ 165 w 331"/>
                  <a:gd name="T1" fmla="*/ 0 h 332"/>
                  <a:gd name="T2" fmla="*/ 331 w 331"/>
                  <a:gd name="T3" fmla="*/ 166 h 332"/>
                  <a:gd name="T4" fmla="*/ 165 w 331"/>
                  <a:gd name="T5" fmla="*/ 332 h 332"/>
                  <a:gd name="T6" fmla="*/ 0 w 331"/>
                  <a:gd name="T7" fmla="*/ 166 h 332"/>
                  <a:gd name="T8" fmla="*/ 165 w 331"/>
                  <a:gd name="T9" fmla="*/ 0 h 332"/>
                  <a:gd name="T10" fmla="*/ 176 w 331"/>
                  <a:gd name="T11" fmla="*/ 50 h 332"/>
                  <a:gd name="T12" fmla="*/ 205 w 331"/>
                  <a:gd name="T13" fmla="*/ 111 h 332"/>
                  <a:gd name="T14" fmla="*/ 272 w 331"/>
                  <a:gd name="T15" fmla="*/ 119 h 332"/>
                  <a:gd name="T16" fmla="*/ 282 w 331"/>
                  <a:gd name="T17" fmla="*/ 127 h 332"/>
                  <a:gd name="T18" fmla="*/ 279 w 331"/>
                  <a:gd name="T19" fmla="*/ 140 h 332"/>
                  <a:gd name="T20" fmla="*/ 229 w 331"/>
                  <a:gd name="T21" fmla="*/ 186 h 332"/>
                  <a:gd name="T22" fmla="*/ 242 w 331"/>
                  <a:gd name="T23" fmla="*/ 252 h 332"/>
                  <a:gd name="T24" fmla="*/ 237 w 331"/>
                  <a:gd name="T25" fmla="*/ 265 h 332"/>
                  <a:gd name="T26" fmla="*/ 224 w 331"/>
                  <a:gd name="T27" fmla="*/ 265 h 332"/>
                  <a:gd name="T28" fmla="*/ 165 w 331"/>
                  <a:gd name="T29" fmla="*/ 232 h 332"/>
                  <a:gd name="T30" fmla="*/ 106 w 331"/>
                  <a:gd name="T31" fmla="*/ 265 h 332"/>
                  <a:gd name="T32" fmla="*/ 93 w 331"/>
                  <a:gd name="T33" fmla="*/ 265 h 332"/>
                  <a:gd name="T34" fmla="*/ 89 w 331"/>
                  <a:gd name="T35" fmla="*/ 252 h 332"/>
                  <a:gd name="T36" fmla="*/ 102 w 331"/>
                  <a:gd name="T37" fmla="*/ 186 h 332"/>
                  <a:gd name="T38" fmla="*/ 52 w 331"/>
                  <a:gd name="T39" fmla="*/ 140 h 332"/>
                  <a:gd name="T40" fmla="*/ 49 w 331"/>
                  <a:gd name="T41" fmla="*/ 127 h 332"/>
                  <a:gd name="T42" fmla="*/ 59 w 331"/>
                  <a:gd name="T43" fmla="*/ 119 h 332"/>
                  <a:gd name="T44" fmla="*/ 126 w 331"/>
                  <a:gd name="T45" fmla="*/ 111 h 332"/>
                  <a:gd name="T46" fmla="*/ 154 w 331"/>
                  <a:gd name="T47" fmla="*/ 50 h 332"/>
                  <a:gd name="T48" fmla="*/ 165 w 331"/>
                  <a:gd name="T49" fmla="*/ 43 h 332"/>
                  <a:gd name="T50" fmla="*/ 176 w 331"/>
                  <a:gd name="T51" fmla="*/ 50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31" h="332">
                    <a:moveTo>
                      <a:pt x="165" y="0"/>
                    </a:moveTo>
                    <a:cubicBezTo>
                      <a:pt x="257" y="0"/>
                      <a:pt x="331" y="74"/>
                      <a:pt x="331" y="166"/>
                    </a:cubicBezTo>
                    <a:cubicBezTo>
                      <a:pt x="331" y="257"/>
                      <a:pt x="257" y="332"/>
                      <a:pt x="165" y="332"/>
                    </a:cubicBezTo>
                    <a:cubicBezTo>
                      <a:pt x="74" y="332"/>
                      <a:pt x="0" y="257"/>
                      <a:pt x="0" y="166"/>
                    </a:cubicBezTo>
                    <a:cubicBezTo>
                      <a:pt x="0" y="74"/>
                      <a:pt x="74" y="0"/>
                      <a:pt x="165" y="0"/>
                    </a:cubicBezTo>
                    <a:close/>
                    <a:moveTo>
                      <a:pt x="176" y="50"/>
                    </a:moveTo>
                    <a:cubicBezTo>
                      <a:pt x="205" y="111"/>
                      <a:pt x="205" y="111"/>
                      <a:pt x="205" y="111"/>
                    </a:cubicBezTo>
                    <a:cubicBezTo>
                      <a:pt x="272" y="119"/>
                      <a:pt x="272" y="119"/>
                      <a:pt x="272" y="119"/>
                    </a:cubicBezTo>
                    <a:cubicBezTo>
                      <a:pt x="277" y="120"/>
                      <a:pt x="281" y="123"/>
                      <a:pt x="282" y="127"/>
                    </a:cubicBezTo>
                    <a:cubicBezTo>
                      <a:pt x="284" y="132"/>
                      <a:pt x="282" y="137"/>
                      <a:pt x="279" y="140"/>
                    </a:cubicBezTo>
                    <a:cubicBezTo>
                      <a:pt x="229" y="186"/>
                      <a:pt x="229" y="186"/>
                      <a:pt x="229" y="186"/>
                    </a:cubicBezTo>
                    <a:cubicBezTo>
                      <a:pt x="242" y="252"/>
                      <a:pt x="242" y="252"/>
                      <a:pt x="242" y="252"/>
                    </a:cubicBezTo>
                    <a:cubicBezTo>
                      <a:pt x="243" y="257"/>
                      <a:pt x="241" y="262"/>
                      <a:pt x="237" y="265"/>
                    </a:cubicBezTo>
                    <a:cubicBezTo>
                      <a:pt x="234" y="267"/>
                      <a:pt x="229" y="268"/>
                      <a:pt x="224" y="265"/>
                    </a:cubicBezTo>
                    <a:cubicBezTo>
                      <a:pt x="165" y="232"/>
                      <a:pt x="165" y="232"/>
                      <a:pt x="165" y="232"/>
                    </a:cubicBezTo>
                    <a:cubicBezTo>
                      <a:pt x="106" y="265"/>
                      <a:pt x="106" y="265"/>
                      <a:pt x="106" y="265"/>
                    </a:cubicBezTo>
                    <a:cubicBezTo>
                      <a:pt x="102" y="268"/>
                      <a:pt x="97" y="267"/>
                      <a:pt x="93" y="265"/>
                    </a:cubicBezTo>
                    <a:cubicBezTo>
                      <a:pt x="89" y="262"/>
                      <a:pt x="88" y="257"/>
                      <a:pt x="89" y="252"/>
                    </a:cubicBezTo>
                    <a:cubicBezTo>
                      <a:pt x="102" y="186"/>
                      <a:pt x="102" y="186"/>
                      <a:pt x="102" y="186"/>
                    </a:cubicBezTo>
                    <a:cubicBezTo>
                      <a:pt x="52" y="140"/>
                      <a:pt x="52" y="140"/>
                      <a:pt x="52" y="140"/>
                    </a:cubicBezTo>
                    <a:cubicBezTo>
                      <a:pt x="48" y="137"/>
                      <a:pt x="47" y="132"/>
                      <a:pt x="49" y="127"/>
                    </a:cubicBezTo>
                    <a:cubicBezTo>
                      <a:pt x="50" y="123"/>
                      <a:pt x="54" y="120"/>
                      <a:pt x="59" y="119"/>
                    </a:cubicBezTo>
                    <a:cubicBezTo>
                      <a:pt x="126" y="111"/>
                      <a:pt x="126" y="111"/>
                      <a:pt x="126" y="111"/>
                    </a:cubicBezTo>
                    <a:cubicBezTo>
                      <a:pt x="154" y="50"/>
                      <a:pt x="154" y="50"/>
                      <a:pt x="154" y="50"/>
                    </a:cubicBezTo>
                    <a:cubicBezTo>
                      <a:pt x="156" y="45"/>
                      <a:pt x="161" y="43"/>
                      <a:pt x="165" y="43"/>
                    </a:cubicBezTo>
                    <a:cubicBezTo>
                      <a:pt x="170" y="43"/>
                      <a:pt x="174" y="45"/>
                      <a:pt x="176" y="5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49" name="椭圆 77">
              <a:extLst>
                <a:ext uri="{FF2B5EF4-FFF2-40B4-BE49-F238E27FC236}">
                  <a16:creationId xmlns:a16="http://schemas.microsoft.com/office/drawing/2014/main" xmlns="" id="{772EA354-A7FB-4BCF-9202-77832058FD3C}"/>
                </a:ext>
              </a:extLst>
            </p:cNvPr>
            <p:cNvSpPr/>
            <p:nvPr/>
          </p:nvSpPr>
          <p:spPr>
            <a:xfrm>
              <a:off x="5024171" y="2302607"/>
              <a:ext cx="292539" cy="292539"/>
            </a:xfrm>
            <a:prstGeom prst="ellipse">
              <a:avLst/>
            </a:prstGeom>
            <a:solidFill>
              <a:srgbClr val="11B5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2</a:t>
              </a:r>
              <a:endParaRPr lang="zh-CN" altLang="en-US" dirty="0"/>
            </a:p>
          </p:txBody>
        </p:sp>
      </p:grpSp>
      <p:grpSp>
        <p:nvGrpSpPr>
          <p:cNvPr id="53" name="组合 82">
            <a:extLst>
              <a:ext uri="{FF2B5EF4-FFF2-40B4-BE49-F238E27FC236}">
                <a16:creationId xmlns:a16="http://schemas.microsoft.com/office/drawing/2014/main" xmlns="" id="{299CA7AD-0914-4EDA-B2D5-76E6AF25742B}"/>
              </a:ext>
            </a:extLst>
          </p:cNvPr>
          <p:cNvGrpSpPr/>
          <p:nvPr/>
        </p:nvGrpSpPr>
        <p:grpSpPr>
          <a:xfrm>
            <a:off x="4621521" y="5441399"/>
            <a:ext cx="1269039" cy="1136057"/>
            <a:chOff x="6515832" y="2286035"/>
            <a:chExt cx="1313126" cy="1313126"/>
          </a:xfrm>
        </p:grpSpPr>
        <p:sp>
          <p:nvSpPr>
            <p:cNvPr id="54" name="椭圆 68">
              <a:extLst>
                <a:ext uri="{FF2B5EF4-FFF2-40B4-BE49-F238E27FC236}">
                  <a16:creationId xmlns:a16="http://schemas.microsoft.com/office/drawing/2014/main" xmlns="" id="{138501E4-5EDA-41AB-B03A-A7D3C1E27AD0}"/>
                </a:ext>
              </a:extLst>
            </p:cNvPr>
            <p:cNvSpPr/>
            <p:nvPr/>
          </p:nvSpPr>
          <p:spPr>
            <a:xfrm>
              <a:off x="6515832" y="2286035"/>
              <a:ext cx="1313126" cy="1313126"/>
            </a:xfrm>
            <a:prstGeom prst="ellipse">
              <a:avLst/>
            </a:prstGeom>
            <a:solidFill>
              <a:schemeClr val="bg1">
                <a:lumMod val="5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5" name="组合 69">
              <a:extLst>
                <a:ext uri="{FF2B5EF4-FFF2-40B4-BE49-F238E27FC236}">
                  <a16:creationId xmlns:a16="http://schemas.microsoft.com/office/drawing/2014/main" xmlns="" id="{5AA62477-D9F7-4257-ADEE-4D0C543EC391}"/>
                </a:ext>
              </a:extLst>
            </p:cNvPr>
            <p:cNvGrpSpPr/>
            <p:nvPr/>
          </p:nvGrpSpPr>
          <p:grpSpPr>
            <a:xfrm>
              <a:off x="6808372" y="2451911"/>
              <a:ext cx="728047" cy="981374"/>
              <a:chOff x="3722033" y="3714538"/>
              <a:chExt cx="500321" cy="674410"/>
            </a:xfrm>
            <a:solidFill>
              <a:srgbClr val="9EC87E"/>
            </a:solidFill>
          </p:grpSpPr>
          <p:sp>
            <p:nvSpPr>
              <p:cNvPr id="57" name="Freeform 27">
                <a:extLst>
                  <a:ext uri="{FF2B5EF4-FFF2-40B4-BE49-F238E27FC236}">
                    <a16:creationId xmlns:a16="http://schemas.microsoft.com/office/drawing/2014/main" xmlns="" id="{263C12A2-E990-466E-AB3A-BD62EF7EE135}"/>
                  </a:ext>
                </a:extLst>
              </p:cNvPr>
              <p:cNvSpPr>
                <a:spLocks noEditPoints="1"/>
              </p:cNvSpPr>
              <p:nvPr/>
            </p:nvSpPr>
            <p:spPr bwMode="auto">
              <a:xfrm>
                <a:off x="3818586" y="4203888"/>
                <a:ext cx="306118" cy="185060"/>
              </a:xfrm>
              <a:custGeom>
                <a:avLst/>
                <a:gdLst>
                  <a:gd name="T0" fmla="*/ 317 w 354"/>
                  <a:gd name="T1" fmla="*/ 5 h 214"/>
                  <a:gd name="T2" fmla="*/ 354 w 354"/>
                  <a:gd name="T3" fmla="*/ 186 h 214"/>
                  <a:gd name="T4" fmla="*/ 294 w 354"/>
                  <a:gd name="T5" fmla="*/ 171 h 214"/>
                  <a:gd name="T6" fmla="*/ 250 w 354"/>
                  <a:gd name="T7" fmla="*/ 214 h 214"/>
                  <a:gd name="T8" fmla="*/ 215 w 354"/>
                  <a:gd name="T9" fmla="*/ 44 h 214"/>
                  <a:gd name="T10" fmla="*/ 230 w 354"/>
                  <a:gd name="T11" fmla="*/ 46 h 214"/>
                  <a:gd name="T12" fmla="*/ 241 w 354"/>
                  <a:gd name="T13" fmla="*/ 45 h 214"/>
                  <a:gd name="T14" fmla="*/ 287 w 354"/>
                  <a:gd name="T15" fmla="*/ 7 h 214"/>
                  <a:gd name="T16" fmla="*/ 292 w 354"/>
                  <a:gd name="T17" fmla="*/ 0 h 214"/>
                  <a:gd name="T18" fmla="*/ 300 w 354"/>
                  <a:gd name="T19" fmla="*/ 2 h 214"/>
                  <a:gd name="T20" fmla="*/ 317 w 354"/>
                  <a:gd name="T21" fmla="*/ 5 h 214"/>
                  <a:gd name="T22" fmla="*/ 140 w 354"/>
                  <a:gd name="T23" fmla="*/ 44 h 214"/>
                  <a:gd name="T24" fmla="*/ 105 w 354"/>
                  <a:gd name="T25" fmla="*/ 214 h 214"/>
                  <a:gd name="T26" fmla="*/ 60 w 354"/>
                  <a:gd name="T27" fmla="*/ 171 h 214"/>
                  <a:gd name="T28" fmla="*/ 0 w 354"/>
                  <a:gd name="T29" fmla="*/ 186 h 214"/>
                  <a:gd name="T30" fmla="*/ 38 w 354"/>
                  <a:gd name="T31" fmla="*/ 5 h 214"/>
                  <a:gd name="T32" fmla="*/ 55 w 354"/>
                  <a:gd name="T33" fmla="*/ 2 h 214"/>
                  <a:gd name="T34" fmla="*/ 63 w 354"/>
                  <a:gd name="T35" fmla="*/ 0 h 214"/>
                  <a:gd name="T36" fmla="*/ 67 w 354"/>
                  <a:gd name="T37" fmla="*/ 7 h 214"/>
                  <a:gd name="T38" fmla="*/ 103 w 354"/>
                  <a:gd name="T39" fmla="*/ 42 h 214"/>
                  <a:gd name="T40" fmla="*/ 114 w 354"/>
                  <a:gd name="T41" fmla="*/ 45 h 214"/>
                  <a:gd name="T42" fmla="*/ 140 w 354"/>
                  <a:gd name="T43" fmla="*/ 44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54" h="214">
                    <a:moveTo>
                      <a:pt x="317" y="5"/>
                    </a:moveTo>
                    <a:cubicBezTo>
                      <a:pt x="354" y="186"/>
                      <a:pt x="354" y="186"/>
                      <a:pt x="354" y="186"/>
                    </a:cubicBezTo>
                    <a:cubicBezTo>
                      <a:pt x="294" y="171"/>
                      <a:pt x="294" y="171"/>
                      <a:pt x="294" y="171"/>
                    </a:cubicBezTo>
                    <a:cubicBezTo>
                      <a:pt x="250" y="214"/>
                      <a:pt x="250" y="214"/>
                      <a:pt x="250" y="214"/>
                    </a:cubicBezTo>
                    <a:cubicBezTo>
                      <a:pt x="215" y="44"/>
                      <a:pt x="215" y="44"/>
                      <a:pt x="215" y="44"/>
                    </a:cubicBezTo>
                    <a:cubicBezTo>
                      <a:pt x="220" y="45"/>
                      <a:pt x="225" y="46"/>
                      <a:pt x="230" y="46"/>
                    </a:cubicBezTo>
                    <a:cubicBezTo>
                      <a:pt x="234" y="46"/>
                      <a:pt x="238" y="46"/>
                      <a:pt x="241" y="45"/>
                    </a:cubicBezTo>
                    <a:cubicBezTo>
                      <a:pt x="264" y="40"/>
                      <a:pt x="276" y="25"/>
                      <a:pt x="287" y="7"/>
                    </a:cubicBezTo>
                    <a:cubicBezTo>
                      <a:pt x="289" y="5"/>
                      <a:pt x="290" y="2"/>
                      <a:pt x="292" y="0"/>
                    </a:cubicBezTo>
                    <a:cubicBezTo>
                      <a:pt x="295" y="0"/>
                      <a:pt x="298" y="1"/>
                      <a:pt x="300" y="2"/>
                    </a:cubicBezTo>
                    <a:cubicBezTo>
                      <a:pt x="306" y="3"/>
                      <a:pt x="311" y="4"/>
                      <a:pt x="317" y="5"/>
                    </a:cubicBezTo>
                    <a:close/>
                    <a:moveTo>
                      <a:pt x="140" y="44"/>
                    </a:moveTo>
                    <a:cubicBezTo>
                      <a:pt x="105" y="214"/>
                      <a:pt x="105" y="214"/>
                      <a:pt x="105" y="214"/>
                    </a:cubicBezTo>
                    <a:cubicBezTo>
                      <a:pt x="60" y="171"/>
                      <a:pt x="60" y="171"/>
                      <a:pt x="60" y="171"/>
                    </a:cubicBezTo>
                    <a:cubicBezTo>
                      <a:pt x="0" y="186"/>
                      <a:pt x="0" y="186"/>
                      <a:pt x="0" y="186"/>
                    </a:cubicBezTo>
                    <a:cubicBezTo>
                      <a:pt x="38" y="5"/>
                      <a:pt x="38" y="5"/>
                      <a:pt x="38" y="5"/>
                    </a:cubicBezTo>
                    <a:cubicBezTo>
                      <a:pt x="43" y="4"/>
                      <a:pt x="49" y="3"/>
                      <a:pt x="55" y="2"/>
                    </a:cubicBezTo>
                    <a:cubicBezTo>
                      <a:pt x="57" y="1"/>
                      <a:pt x="60" y="1"/>
                      <a:pt x="63" y="0"/>
                    </a:cubicBezTo>
                    <a:cubicBezTo>
                      <a:pt x="65" y="2"/>
                      <a:pt x="66" y="5"/>
                      <a:pt x="67" y="7"/>
                    </a:cubicBezTo>
                    <a:cubicBezTo>
                      <a:pt x="77" y="21"/>
                      <a:pt x="86" y="35"/>
                      <a:pt x="103" y="42"/>
                    </a:cubicBezTo>
                    <a:cubicBezTo>
                      <a:pt x="106" y="43"/>
                      <a:pt x="110" y="44"/>
                      <a:pt x="114" y="45"/>
                    </a:cubicBezTo>
                    <a:cubicBezTo>
                      <a:pt x="123" y="47"/>
                      <a:pt x="131" y="46"/>
                      <a:pt x="140" y="4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8" name="Freeform 28">
                <a:extLst>
                  <a:ext uri="{FF2B5EF4-FFF2-40B4-BE49-F238E27FC236}">
                    <a16:creationId xmlns:a16="http://schemas.microsoft.com/office/drawing/2014/main" xmlns="" id="{42A87F56-5199-4754-885C-EBB93FE57AB8}"/>
                  </a:ext>
                </a:extLst>
              </p:cNvPr>
              <p:cNvSpPr>
                <a:spLocks noEditPoints="1"/>
              </p:cNvSpPr>
              <p:nvPr/>
            </p:nvSpPr>
            <p:spPr bwMode="auto">
              <a:xfrm>
                <a:off x="3722033" y="3714538"/>
                <a:ext cx="500321" cy="500687"/>
              </a:xfrm>
              <a:custGeom>
                <a:avLst/>
                <a:gdLst>
                  <a:gd name="T0" fmla="*/ 289 w 579"/>
                  <a:gd name="T1" fmla="*/ 28 h 579"/>
                  <a:gd name="T2" fmla="*/ 346 w 579"/>
                  <a:gd name="T3" fmla="*/ 4 h 579"/>
                  <a:gd name="T4" fmla="*/ 390 w 579"/>
                  <a:gd name="T5" fmla="*/ 48 h 579"/>
                  <a:gd name="T6" fmla="*/ 451 w 579"/>
                  <a:gd name="T7" fmla="*/ 48 h 579"/>
                  <a:gd name="T8" fmla="*/ 475 w 579"/>
                  <a:gd name="T9" fmla="*/ 105 h 579"/>
                  <a:gd name="T10" fmla="*/ 532 w 579"/>
                  <a:gd name="T11" fmla="*/ 128 h 579"/>
                  <a:gd name="T12" fmla="*/ 531 w 579"/>
                  <a:gd name="T13" fmla="*/ 190 h 579"/>
                  <a:gd name="T14" fmla="*/ 575 w 579"/>
                  <a:gd name="T15" fmla="*/ 233 h 579"/>
                  <a:gd name="T16" fmla="*/ 551 w 579"/>
                  <a:gd name="T17" fmla="*/ 290 h 579"/>
                  <a:gd name="T18" fmla="*/ 575 w 579"/>
                  <a:gd name="T19" fmla="*/ 347 h 579"/>
                  <a:gd name="T20" fmla="*/ 531 w 579"/>
                  <a:gd name="T21" fmla="*/ 390 h 579"/>
                  <a:gd name="T22" fmla="*/ 532 w 579"/>
                  <a:gd name="T23" fmla="*/ 452 h 579"/>
                  <a:gd name="T24" fmla="*/ 475 w 579"/>
                  <a:gd name="T25" fmla="*/ 475 h 579"/>
                  <a:gd name="T26" fmla="*/ 451 w 579"/>
                  <a:gd name="T27" fmla="*/ 532 h 579"/>
                  <a:gd name="T28" fmla="*/ 390 w 579"/>
                  <a:gd name="T29" fmla="*/ 532 h 579"/>
                  <a:gd name="T30" fmla="*/ 346 w 579"/>
                  <a:gd name="T31" fmla="*/ 575 h 579"/>
                  <a:gd name="T32" fmla="*/ 289 w 579"/>
                  <a:gd name="T33" fmla="*/ 552 h 579"/>
                  <a:gd name="T34" fmla="*/ 233 w 579"/>
                  <a:gd name="T35" fmla="*/ 575 h 579"/>
                  <a:gd name="T36" fmla="*/ 189 w 579"/>
                  <a:gd name="T37" fmla="*/ 532 h 579"/>
                  <a:gd name="T38" fmla="*/ 128 w 579"/>
                  <a:gd name="T39" fmla="*/ 532 h 579"/>
                  <a:gd name="T40" fmla="*/ 104 w 579"/>
                  <a:gd name="T41" fmla="*/ 475 h 579"/>
                  <a:gd name="T42" fmla="*/ 47 w 579"/>
                  <a:gd name="T43" fmla="*/ 452 h 579"/>
                  <a:gd name="T44" fmla="*/ 47 w 579"/>
                  <a:gd name="T45" fmla="*/ 390 h 579"/>
                  <a:gd name="T46" fmla="*/ 4 w 579"/>
                  <a:gd name="T47" fmla="*/ 347 h 579"/>
                  <a:gd name="T48" fmla="*/ 27 w 579"/>
                  <a:gd name="T49" fmla="*/ 290 h 579"/>
                  <a:gd name="T50" fmla="*/ 4 w 579"/>
                  <a:gd name="T51" fmla="*/ 233 h 579"/>
                  <a:gd name="T52" fmla="*/ 47 w 579"/>
                  <a:gd name="T53" fmla="*/ 190 h 579"/>
                  <a:gd name="T54" fmla="*/ 47 w 579"/>
                  <a:gd name="T55" fmla="*/ 128 h 579"/>
                  <a:gd name="T56" fmla="*/ 104 w 579"/>
                  <a:gd name="T57" fmla="*/ 105 h 579"/>
                  <a:gd name="T58" fmla="*/ 128 w 579"/>
                  <a:gd name="T59" fmla="*/ 48 h 579"/>
                  <a:gd name="T60" fmla="*/ 189 w 579"/>
                  <a:gd name="T61" fmla="*/ 48 h 579"/>
                  <a:gd name="T62" fmla="*/ 233 w 579"/>
                  <a:gd name="T63" fmla="*/ 4 h 579"/>
                  <a:gd name="T64" fmla="*/ 289 w 579"/>
                  <a:gd name="T65" fmla="*/ 28 h 579"/>
                  <a:gd name="T66" fmla="*/ 367 w 579"/>
                  <a:gd name="T67" fmla="*/ 103 h 579"/>
                  <a:gd name="T68" fmla="*/ 87 w 579"/>
                  <a:gd name="T69" fmla="*/ 288 h 579"/>
                  <a:gd name="T70" fmla="*/ 367 w 579"/>
                  <a:gd name="T71" fmla="*/ 477 h 579"/>
                  <a:gd name="T72" fmla="*/ 431 w 579"/>
                  <a:gd name="T73" fmla="*/ 146 h 579"/>
                  <a:gd name="T74" fmla="*/ 367 w 579"/>
                  <a:gd name="T75" fmla="*/ 103 h 5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79" h="579">
                    <a:moveTo>
                      <a:pt x="289" y="28"/>
                    </a:moveTo>
                    <a:cubicBezTo>
                      <a:pt x="308" y="29"/>
                      <a:pt x="327" y="0"/>
                      <a:pt x="346" y="4"/>
                    </a:cubicBezTo>
                    <a:cubicBezTo>
                      <a:pt x="365" y="8"/>
                      <a:pt x="371" y="42"/>
                      <a:pt x="390" y="48"/>
                    </a:cubicBezTo>
                    <a:cubicBezTo>
                      <a:pt x="407" y="56"/>
                      <a:pt x="435" y="37"/>
                      <a:pt x="451" y="48"/>
                    </a:cubicBezTo>
                    <a:cubicBezTo>
                      <a:pt x="467" y="58"/>
                      <a:pt x="460" y="92"/>
                      <a:pt x="475" y="105"/>
                    </a:cubicBezTo>
                    <a:cubicBezTo>
                      <a:pt x="487" y="119"/>
                      <a:pt x="521" y="112"/>
                      <a:pt x="532" y="128"/>
                    </a:cubicBezTo>
                    <a:cubicBezTo>
                      <a:pt x="542" y="144"/>
                      <a:pt x="523" y="172"/>
                      <a:pt x="531" y="190"/>
                    </a:cubicBezTo>
                    <a:cubicBezTo>
                      <a:pt x="537" y="208"/>
                      <a:pt x="571" y="214"/>
                      <a:pt x="575" y="233"/>
                    </a:cubicBezTo>
                    <a:cubicBezTo>
                      <a:pt x="579" y="252"/>
                      <a:pt x="550" y="271"/>
                      <a:pt x="551" y="290"/>
                    </a:cubicBezTo>
                    <a:cubicBezTo>
                      <a:pt x="550" y="309"/>
                      <a:pt x="579" y="328"/>
                      <a:pt x="575" y="347"/>
                    </a:cubicBezTo>
                    <a:cubicBezTo>
                      <a:pt x="571" y="366"/>
                      <a:pt x="538" y="372"/>
                      <a:pt x="531" y="390"/>
                    </a:cubicBezTo>
                    <a:cubicBezTo>
                      <a:pt x="523" y="407"/>
                      <a:pt x="542" y="436"/>
                      <a:pt x="532" y="452"/>
                    </a:cubicBezTo>
                    <a:cubicBezTo>
                      <a:pt x="521" y="468"/>
                      <a:pt x="487" y="461"/>
                      <a:pt x="475" y="475"/>
                    </a:cubicBezTo>
                    <a:cubicBezTo>
                      <a:pt x="460" y="488"/>
                      <a:pt x="467" y="521"/>
                      <a:pt x="451" y="532"/>
                    </a:cubicBezTo>
                    <a:cubicBezTo>
                      <a:pt x="435" y="543"/>
                      <a:pt x="407" y="523"/>
                      <a:pt x="390" y="532"/>
                    </a:cubicBezTo>
                    <a:cubicBezTo>
                      <a:pt x="372" y="538"/>
                      <a:pt x="365" y="572"/>
                      <a:pt x="346" y="575"/>
                    </a:cubicBezTo>
                    <a:cubicBezTo>
                      <a:pt x="327" y="579"/>
                      <a:pt x="309" y="550"/>
                      <a:pt x="289" y="552"/>
                    </a:cubicBezTo>
                    <a:cubicBezTo>
                      <a:pt x="270" y="550"/>
                      <a:pt x="252" y="579"/>
                      <a:pt x="233" y="575"/>
                    </a:cubicBezTo>
                    <a:cubicBezTo>
                      <a:pt x="214" y="572"/>
                      <a:pt x="207" y="538"/>
                      <a:pt x="189" y="532"/>
                    </a:cubicBezTo>
                    <a:cubicBezTo>
                      <a:pt x="172" y="523"/>
                      <a:pt x="144" y="543"/>
                      <a:pt x="128" y="532"/>
                    </a:cubicBezTo>
                    <a:cubicBezTo>
                      <a:pt x="112" y="521"/>
                      <a:pt x="119" y="488"/>
                      <a:pt x="104" y="475"/>
                    </a:cubicBezTo>
                    <a:cubicBezTo>
                      <a:pt x="92" y="461"/>
                      <a:pt x="58" y="468"/>
                      <a:pt x="47" y="452"/>
                    </a:cubicBezTo>
                    <a:cubicBezTo>
                      <a:pt x="36" y="436"/>
                      <a:pt x="56" y="407"/>
                      <a:pt x="47" y="390"/>
                    </a:cubicBezTo>
                    <a:cubicBezTo>
                      <a:pt x="41" y="372"/>
                      <a:pt x="8" y="366"/>
                      <a:pt x="4" y="347"/>
                    </a:cubicBezTo>
                    <a:cubicBezTo>
                      <a:pt x="0" y="328"/>
                      <a:pt x="29" y="309"/>
                      <a:pt x="27" y="290"/>
                    </a:cubicBezTo>
                    <a:cubicBezTo>
                      <a:pt x="29" y="271"/>
                      <a:pt x="0" y="252"/>
                      <a:pt x="4" y="233"/>
                    </a:cubicBezTo>
                    <a:cubicBezTo>
                      <a:pt x="8" y="214"/>
                      <a:pt x="41" y="208"/>
                      <a:pt x="47" y="190"/>
                    </a:cubicBezTo>
                    <a:cubicBezTo>
                      <a:pt x="56" y="172"/>
                      <a:pt x="36" y="144"/>
                      <a:pt x="47" y="128"/>
                    </a:cubicBezTo>
                    <a:cubicBezTo>
                      <a:pt x="58" y="112"/>
                      <a:pt x="92" y="119"/>
                      <a:pt x="104" y="105"/>
                    </a:cubicBezTo>
                    <a:cubicBezTo>
                      <a:pt x="119" y="92"/>
                      <a:pt x="112" y="58"/>
                      <a:pt x="128" y="48"/>
                    </a:cubicBezTo>
                    <a:cubicBezTo>
                      <a:pt x="144" y="37"/>
                      <a:pt x="172" y="56"/>
                      <a:pt x="189" y="48"/>
                    </a:cubicBezTo>
                    <a:cubicBezTo>
                      <a:pt x="207" y="42"/>
                      <a:pt x="214" y="8"/>
                      <a:pt x="233" y="4"/>
                    </a:cubicBezTo>
                    <a:cubicBezTo>
                      <a:pt x="252" y="0"/>
                      <a:pt x="270" y="29"/>
                      <a:pt x="289" y="28"/>
                    </a:cubicBezTo>
                    <a:close/>
                    <a:moveTo>
                      <a:pt x="367" y="103"/>
                    </a:moveTo>
                    <a:cubicBezTo>
                      <a:pt x="234" y="48"/>
                      <a:pt x="88" y="145"/>
                      <a:pt x="87" y="288"/>
                    </a:cubicBezTo>
                    <a:cubicBezTo>
                      <a:pt x="86" y="433"/>
                      <a:pt x="233" y="532"/>
                      <a:pt x="367" y="477"/>
                    </a:cubicBezTo>
                    <a:cubicBezTo>
                      <a:pt x="501" y="421"/>
                      <a:pt x="534" y="247"/>
                      <a:pt x="431" y="146"/>
                    </a:cubicBezTo>
                    <a:cubicBezTo>
                      <a:pt x="413" y="127"/>
                      <a:pt x="391" y="113"/>
                      <a:pt x="367" y="10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9" name="Freeform 29">
                <a:extLst>
                  <a:ext uri="{FF2B5EF4-FFF2-40B4-BE49-F238E27FC236}">
                    <a16:creationId xmlns:a16="http://schemas.microsoft.com/office/drawing/2014/main" xmlns="" id="{51FA775F-6618-4C9D-806B-A957BE7150A2}"/>
                  </a:ext>
                </a:extLst>
              </p:cNvPr>
              <p:cNvSpPr>
                <a:spLocks noEditPoints="1"/>
              </p:cNvSpPr>
              <p:nvPr/>
            </p:nvSpPr>
            <p:spPr bwMode="auto">
              <a:xfrm>
                <a:off x="3829192" y="3821698"/>
                <a:ext cx="286002" cy="287100"/>
              </a:xfrm>
              <a:custGeom>
                <a:avLst/>
                <a:gdLst>
                  <a:gd name="T0" fmla="*/ 165 w 331"/>
                  <a:gd name="T1" fmla="*/ 0 h 332"/>
                  <a:gd name="T2" fmla="*/ 331 w 331"/>
                  <a:gd name="T3" fmla="*/ 166 h 332"/>
                  <a:gd name="T4" fmla="*/ 165 w 331"/>
                  <a:gd name="T5" fmla="*/ 332 h 332"/>
                  <a:gd name="T6" fmla="*/ 0 w 331"/>
                  <a:gd name="T7" fmla="*/ 166 h 332"/>
                  <a:gd name="T8" fmla="*/ 165 w 331"/>
                  <a:gd name="T9" fmla="*/ 0 h 332"/>
                  <a:gd name="T10" fmla="*/ 176 w 331"/>
                  <a:gd name="T11" fmla="*/ 50 h 332"/>
                  <a:gd name="T12" fmla="*/ 205 w 331"/>
                  <a:gd name="T13" fmla="*/ 111 h 332"/>
                  <a:gd name="T14" fmla="*/ 272 w 331"/>
                  <a:gd name="T15" fmla="*/ 119 h 332"/>
                  <a:gd name="T16" fmla="*/ 282 w 331"/>
                  <a:gd name="T17" fmla="*/ 127 h 332"/>
                  <a:gd name="T18" fmla="*/ 279 w 331"/>
                  <a:gd name="T19" fmla="*/ 140 h 332"/>
                  <a:gd name="T20" fmla="*/ 229 w 331"/>
                  <a:gd name="T21" fmla="*/ 186 h 332"/>
                  <a:gd name="T22" fmla="*/ 242 w 331"/>
                  <a:gd name="T23" fmla="*/ 252 h 332"/>
                  <a:gd name="T24" fmla="*/ 237 w 331"/>
                  <a:gd name="T25" fmla="*/ 265 h 332"/>
                  <a:gd name="T26" fmla="*/ 224 w 331"/>
                  <a:gd name="T27" fmla="*/ 265 h 332"/>
                  <a:gd name="T28" fmla="*/ 165 w 331"/>
                  <a:gd name="T29" fmla="*/ 232 h 332"/>
                  <a:gd name="T30" fmla="*/ 106 w 331"/>
                  <a:gd name="T31" fmla="*/ 265 h 332"/>
                  <a:gd name="T32" fmla="*/ 93 w 331"/>
                  <a:gd name="T33" fmla="*/ 265 h 332"/>
                  <a:gd name="T34" fmla="*/ 89 w 331"/>
                  <a:gd name="T35" fmla="*/ 252 h 332"/>
                  <a:gd name="T36" fmla="*/ 102 w 331"/>
                  <a:gd name="T37" fmla="*/ 186 h 332"/>
                  <a:gd name="T38" fmla="*/ 52 w 331"/>
                  <a:gd name="T39" fmla="*/ 140 h 332"/>
                  <a:gd name="T40" fmla="*/ 49 w 331"/>
                  <a:gd name="T41" fmla="*/ 127 h 332"/>
                  <a:gd name="T42" fmla="*/ 59 w 331"/>
                  <a:gd name="T43" fmla="*/ 119 h 332"/>
                  <a:gd name="T44" fmla="*/ 126 w 331"/>
                  <a:gd name="T45" fmla="*/ 111 h 332"/>
                  <a:gd name="T46" fmla="*/ 154 w 331"/>
                  <a:gd name="T47" fmla="*/ 50 h 332"/>
                  <a:gd name="T48" fmla="*/ 165 w 331"/>
                  <a:gd name="T49" fmla="*/ 43 h 332"/>
                  <a:gd name="T50" fmla="*/ 176 w 331"/>
                  <a:gd name="T51" fmla="*/ 50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31" h="332">
                    <a:moveTo>
                      <a:pt x="165" y="0"/>
                    </a:moveTo>
                    <a:cubicBezTo>
                      <a:pt x="257" y="0"/>
                      <a:pt x="331" y="74"/>
                      <a:pt x="331" y="166"/>
                    </a:cubicBezTo>
                    <a:cubicBezTo>
                      <a:pt x="331" y="257"/>
                      <a:pt x="257" y="332"/>
                      <a:pt x="165" y="332"/>
                    </a:cubicBezTo>
                    <a:cubicBezTo>
                      <a:pt x="74" y="332"/>
                      <a:pt x="0" y="257"/>
                      <a:pt x="0" y="166"/>
                    </a:cubicBezTo>
                    <a:cubicBezTo>
                      <a:pt x="0" y="74"/>
                      <a:pt x="74" y="0"/>
                      <a:pt x="165" y="0"/>
                    </a:cubicBezTo>
                    <a:close/>
                    <a:moveTo>
                      <a:pt x="176" y="50"/>
                    </a:moveTo>
                    <a:cubicBezTo>
                      <a:pt x="205" y="111"/>
                      <a:pt x="205" y="111"/>
                      <a:pt x="205" y="111"/>
                    </a:cubicBezTo>
                    <a:cubicBezTo>
                      <a:pt x="272" y="119"/>
                      <a:pt x="272" y="119"/>
                      <a:pt x="272" y="119"/>
                    </a:cubicBezTo>
                    <a:cubicBezTo>
                      <a:pt x="277" y="120"/>
                      <a:pt x="281" y="123"/>
                      <a:pt x="282" y="127"/>
                    </a:cubicBezTo>
                    <a:cubicBezTo>
                      <a:pt x="284" y="132"/>
                      <a:pt x="282" y="137"/>
                      <a:pt x="279" y="140"/>
                    </a:cubicBezTo>
                    <a:cubicBezTo>
                      <a:pt x="229" y="186"/>
                      <a:pt x="229" y="186"/>
                      <a:pt x="229" y="186"/>
                    </a:cubicBezTo>
                    <a:cubicBezTo>
                      <a:pt x="242" y="252"/>
                      <a:pt x="242" y="252"/>
                      <a:pt x="242" y="252"/>
                    </a:cubicBezTo>
                    <a:cubicBezTo>
                      <a:pt x="243" y="257"/>
                      <a:pt x="241" y="262"/>
                      <a:pt x="237" y="265"/>
                    </a:cubicBezTo>
                    <a:cubicBezTo>
                      <a:pt x="234" y="267"/>
                      <a:pt x="229" y="268"/>
                      <a:pt x="224" y="265"/>
                    </a:cubicBezTo>
                    <a:cubicBezTo>
                      <a:pt x="165" y="232"/>
                      <a:pt x="165" y="232"/>
                      <a:pt x="165" y="232"/>
                    </a:cubicBezTo>
                    <a:cubicBezTo>
                      <a:pt x="106" y="265"/>
                      <a:pt x="106" y="265"/>
                      <a:pt x="106" y="265"/>
                    </a:cubicBezTo>
                    <a:cubicBezTo>
                      <a:pt x="102" y="268"/>
                      <a:pt x="97" y="267"/>
                      <a:pt x="93" y="265"/>
                    </a:cubicBezTo>
                    <a:cubicBezTo>
                      <a:pt x="89" y="262"/>
                      <a:pt x="88" y="257"/>
                      <a:pt x="89" y="252"/>
                    </a:cubicBezTo>
                    <a:cubicBezTo>
                      <a:pt x="102" y="186"/>
                      <a:pt x="102" y="186"/>
                      <a:pt x="102" y="186"/>
                    </a:cubicBezTo>
                    <a:cubicBezTo>
                      <a:pt x="52" y="140"/>
                      <a:pt x="52" y="140"/>
                      <a:pt x="52" y="140"/>
                    </a:cubicBezTo>
                    <a:cubicBezTo>
                      <a:pt x="48" y="137"/>
                      <a:pt x="47" y="132"/>
                      <a:pt x="49" y="127"/>
                    </a:cubicBezTo>
                    <a:cubicBezTo>
                      <a:pt x="50" y="123"/>
                      <a:pt x="54" y="120"/>
                      <a:pt x="59" y="119"/>
                    </a:cubicBezTo>
                    <a:cubicBezTo>
                      <a:pt x="126" y="111"/>
                      <a:pt x="126" y="111"/>
                      <a:pt x="126" y="111"/>
                    </a:cubicBezTo>
                    <a:cubicBezTo>
                      <a:pt x="154" y="50"/>
                      <a:pt x="154" y="50"/>
                      <a:pt x="154" y="50"/>
                    </a:cubicBezTo>
                    <a:cubicBezTo>
                      <a:pt x="156" y="45"/>
                      <a:pt x="161" y="43"/>
                      <a:pt x="165" y="43"/>
                    </a:cubicBezTo>
                    <a:cubicBezTo>
                      <a:pt x="170" y="43"/>
                      <a:pt x="174" y="45"/>
                      <a:pt x="176" y="5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56" name="椭圆 70">
              <a:extLst>
                <a:ext uri="{FF2B5EF4-FFF2-40B4-BE49-F238E27FC236}">
                  <a16:creationId xmlns:a16="http://schemas.microsoft.com/office/drawing/2014/main" xmlns="" id="{D1590CCD-DC4B-44E3-BC66-33AB52F06245}"/>
                </a:ext>
              </a:extLst>
            </p:cNvPr>
            <p:cNvSpPr/>
            <p:nvPr/>
          </p:nvSpPr>
          <p:spPr>
            <a:xfrm>
              <a:off x="7458338" y="2302607"/>
              <a:ext cx="292539" cy="292539"/>
            </a:xfrm>
            <a:prstGeom prst="ellipse">
              <a:avLst/>
            </a:prstGeom>
            <a:solidFill>
              <a:srgbClr val="9EC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t>3</a:t>
              </a:r>
              <a:endParaRPr lang="zh-CN" altLang="en-US"/>
            </a:p>
          </p:txBody>
        </p:sp>
      </p:grpSp>
      <p:sp>
        <p:nvSpPr>
          <p:cNvPr id="60" name="矩形 59">
            <a:extLst>
              <a:ext uri="{FF2B5EF4-FFF2-40B4-BE49-F238E27FC236}">
                <a16:creationId xmlns:a16="http://schemas.microsoft.com/office/drawing/2014/main" xmlns="" id="{FB24EF67-F050-4AA2-95E3-9C369DBF2341}"/>
              </a:ext>
            </a:extLst>
          </p:cNvPr>
          <p:cNvSpPr/>
          <p:nvPr/>
        </p:nvSpPr>
        <p:spPr>
          <a:xfrm>
            <a:off x="5829458" y="2889450"/>
            <a:ext cx="3358612" cy="856004"/>
          </a:xfrm>
          <a:prstGeom prst="rect">
            <a:avLst/>
          </a:prstGeom>
        </p:spPr>
        <p:txBody>
          <a:bodyPr wrap="none">
            <a:spAutoFit/>
          </a:bodyPr>
          <a:lstStyle/>
          <a:p>
            <a:pPr lvl="0">
              <a:lnSpc>
                <a:spcPts val="3000"/>
              </a:lnSpc>
              <a:spcBef>
                <a:spcPts val="240"/>
              </a:spcBef>
              <a:spcAft>
                <a:spcPts val="0"/>
              </a:spcAft>
            </a:pPr>
            <a:r>
              <a:rPr lang="zh-TW" altLang="zh-TW" sz="2200" kern="100" dirty="0">
                <a:latin typeface="微軟正黑體" panose="020B0604030504040204" pitchFamily="34" charset="-120"/>
                <a:ea typeface="微軟正黑體" panose="020B0604030504040204" pitchFamily="34" charset="-120"/>
              </a:rPr>
              <a:t>參與地方活動</a:t>
            </a:r>
            <a:r>
              <a:rPr lang="en-US" altLang="zh-TW" sz="2200" kern="100" dirty="0">
                <a:latin typeface="微軟正黑體" panose="020B0604030504040204" pitchFamily="34" charset="-120"/>
                <a:ea typeface="微軟正黑體" panose="020B0604030504040204" pitchFamily="34" charset="-120"/>
              </a:rPr>
              <a:t>—</a:t>
            </a:r>
          </a:p>
          <a:p>
            <a:pPr lvl="0">
              <a:lnSpc>
                <a:spcPts val="3000"/>
              </a:lnSpc>
              <a:spcBef>
                <a:spcPts val="240"/>
              </a:spcBef>
              <a:spcAft>
                <a:spcPts val="0"/>
              </a:spcAft>
            </a:pPr>
            <a:r>
              <a:rPr lang="en-US" altLang="zh-TW" sz="2200" kern="100" dirty="0">
                <a:latin typeface="微軟正黑體" panose="020B0604030504040204" pitchFamily="34" charset="-120"/>
                <a:ea typeface="微軟正黑體" panose="020B0604030504040204" pitchFamily="34" charset="-120"/>
              </a:rPr>
              <a:t>             </a:t>
            </a:r>
            <a:r>
              <a:rPr lang="zh-TW" altLang="zh-TW" sz="2200" kern="100" dirty="0">
                <a:latin typeface="微軟正黑體" panose="020B0604030504040204" pitchFamily="34" charset="-120"/>
                <a:ea typeface="微軟正黑體" panose="020B0604030504040204" pitchFamily="34" charset="-120"/>
              </a:rPr>
              <a:t>加強與地方連結性</a:t>
            </a:r>
            <a:endParaRPr lang="zh-TW" altLang="zh-TW" sz="2200" kern="100" dirty="0">
              <a:effectLst/>
              <a:latin typeface="微軟正黑體" panose="020B0604030504040204" pitchFamily="34" charset="-120"/>
              <a:ea typeface="微軟正黑體" panose="020B0604030504040204" pitchFamily="34" charset="-120"/>
            </a:endParaRPr>
          </a:p>
        </p:txBody>
      </p:sp>
      <p:sp>
        <p:nvSpPr>
          <p:cNvPr id="61" name="矩形 60">
            <a:extLst>
              <a:ext uri="{FF2B5EF4-FFF2-40B4-BE49-F238E27FC236}">
                <a16:creationId xmlns:a16="http://schemas.microsoft.com/office/drawing/2014/main" xmlns="" id="{2AEB1EF6-06B1-42FE-A42C-93E77A249FCD}"/>
              </a:ext>
            </a:extLst>
          </p:cNvPr>
          <p:cNvSpPr/>
          <p:nvPr/>
        </p:nvSpPr>
        <p:spPr>
          <a:xfrm>
            <a:off x="5863910" y="4165859"/>
            <a:ext cx="3280090" cy="856004"/>
          </a:xfrm>
          <a:prstGeom prst="rect">
            <a:avLst/>
          </a:prstGeom>
        </p:spPr>
        <p:txBody>
          <a:bodyPr wrap="square">
            <a:spAutoFit/>
          </a:bodyPr>
          <a:lstStyle/>
          <a:p>
            <a:pPr lvl="0">
              <a:lnSpc>
                <a:spcPts val="3000"/>
              </a:lnSpc>
              <a:spcBef>
                <a:spcPts val="240"/>
              </a:spcBef>
              <a:spcAft>
                <a:spcPts val="0"/>
              </a:spcAft>
            </a:pPr>
            <a:r>
              <a:rPr lang="zh-TW" altLang="en-US" sz="2200" kern="100" dirty="0">
                <a:latin typeface="微軟正黑體" panose="020B0604030504040204" pitchFamily="34" charset="-120"/>
                <a:ea typeface="微軟正黑體" panose="020B0604030504040204" pitchFamily="34" charset="-120"/>
              </a:rPr>
              <a:t>公益支出</a:t>
            </a:r>
            <a:r>
              <a:rPr lang="en-US" altLang="zh-TW" sz="2200" kern="100" dirty="0">
                <a:latin typeface="微軟正黑體" panose="020B0604030504040204" pitchFamily="34" charset="-120"/>
                <a:ea typeface="微軟正黑體" panose="020B0604030504040204" pitchFamily="34" charset="-120"/>
              </a:rPr>
              <a:t>—</a:t>
            </a:r>
          </a:p>
          <a:p>
            <a:pPr lvl="0">
              <a:lnSpc>
                <a:spcPts val="3000"/>
              </a:lnSpc>
              <a:spcBef>
                <a:spcPts val="240"/>
              </a:spcBef>
              <a:spcAft>
                <a:spcPts val="0"/>
              </a:spcAft>
            </a:pPr>
            <a:r>
              <a:rPr lang="en-US" altLang="zh-TW" sz="2200" kern="100" dirty="0">
                <a:latin typeface="微軟正黑體" panose="020B0604030504040204" pitchFamily="34" charset="-120"/>
                <a:ea typeface="微軟正黑體" panose="020B0604030504040204" pitchFamily="34" charset="-120"/>
              </a:rPr>
              <a:t>             </a:t>
            </a:r>
            <a:r>
              <a:rPr lang="zh-TW" altLang="en-US" sz="2200" kern="100" dirty="0">
                <a:latin typeface="微軟正黑體" panose="020B0604030504040204" pitchFamily="34" charset="-120"/>
                <a:ea typeface="微軟正黑體" panose="020B0604030504040204" pitchFamily="34" charset="-120"/>
              </a:rPr>
              <a:t>提升企業形象</a:t>
            </a:r>
            <a:endParaRPr lang="zh-TW" altLang="zh-TW" sz="2200" kern="100" dirty="0">
              <a:effectLst/>
              <a:latin typeface="微軟正黑體" panose="020B0604030504040204" pitchFamily="34" charset="-120"/>
              <a:ea typeface="微軟正黑體" panose="020B0604030504040204" pitchFamily="34" charset="-120"/>
            </a:endParaRPr>
          </a:p>
        </p:txBody>
      </p:sp>
      <p:sp>
        <p:nvSpPr>
          <p:cNvPr id="62" name="矩形 61">
            <a:extLst>
              <a:ext uri="{FF2B5EF4-FFF2-40B4-BE49-F238E27FC236}">
                <a16:creationId xmlns:a16="http://schemas.microsoft.com/office/drawing/2014/main" xmlns="" id="{F32BC368-E045-4822-B562-9B628AA32C29}"/>
              </a:ext>
            </a:extLst>
          </p:cNvPr>
          <p:cNvSpPr/>
          <p:nvPr/>
        </p:nvSpPr>
        <p:spPr>
          <a:xfrm>
            <a:off x="5937828" y="5467113"/>
            <a:ext cx="3434055" cy="887422"/>
          </a:xfrm>
          <a:prstGeom prst="rect">
            <a:avLst/>
          </a:prstGeom>
        </p:spPr>
        <p:txBody>
          <a:bodyPr wrap="square">
            <a:spAutoFit/>
          </a:bodyPr>
          <a:lstStyle/>
          <a:p>
            <a:pPr lvl="0">
              <a:lnSpc>
                <a:spcPts val="3000"/>
              </a:lnSpc>
              <a:spcBef>
                <a:spcPts val="240"/>
              </a:spcBef>
              <a:spcAft>
                <a:spcPts val="0"/>
              </a:spcAft>
            </a:pPr>
            <a:r>
              <a:rPr lang="zh-TW" altLang="en-US" sz="2200" kern="100" dirty="0">
                <a:latin typeface="微軟正黑體" panose="020B0604030504040204" pitchFamily="34" charset="-120"/>
                <a:ea typeface="微軟正黑體" panose="020B0604030504040204" pitchFamily="34" charset="-120"/>
              </a:rPr>
              <a:t>促進地方產業發展</a:t>
            </a:r>
            <a:r>
              <a:rPr lang="en-US" altLang="zh-TW" sz="2200" kern="100" dirty="0">
                <a:latin typeface="微軟正黑體" panose="020B0604030504040204" pitchFamily="34" charset="-120"/>
                <a:ea typeface="微軟正黑體" panose="020B0604030504040204" pitchFamily="34" charset="-120"/>
              </a:rPr>
              <a:t>—</a:t>
            </a:r>
          </a:p>
          <a:p>
            <a:pPr lvl="0">
              <a:lnSpc>
                <a:spcPts val="3000"/>
              </a:lnSpc>
              <a:spcBef>
                <a:spcPts val="240"/>
              </a:spcBef>
              <a:spcAft>
                <a:spcPts val="0"/>
              </a:spcAft>
            </a:pPr>
            <a:r>
              <a:rPr lang="en-US" altLang="zh-TW" sz="2200" kern="100" dirty="0">
                <a:latin typeface="微軟正黑體" panose="020B0604030504040204" pitchFamily="34" charset="-120"/>
                <a:ea typeface="微軟正黑體" panose="020B0604030504040204" pitchFamily="34" charset="-120"/>
              </a:rPr>
              <a:t>           </a:t>
            </a:r>
            <a:r>
              <a:rPr lang="zh-TW" altLang="en-US" sz="2200" kern="100" dirty="0">
                <a:latin typeface="微軟正黑體" panose="020B0604030504040204" pitchFamily="34" charset="-120"/>
                <a:ea typeface="微軟正黑體" panose="020B0604030504040204" pitchFamily="34" charset="-120"/>
              </a:rPr>
              <a:t>資源調度在地化</a:t>
            </a:r>
            <a:endParaRPr lang="zh-TW" altLang="zh-TW" sz="2200" kern="100" dirty="0">
              <a:effectLst/>
              <a:latin typeface="微軟正黑體" panose="020B0604030504040204" pitchFamily="34" charset="-120"/>
              <a:ea typeface="微軟正黑體" panose="020B0604030504040204" pitchFamily="34" charset="-120"/>
            </a:endParaRPr>
          </a:p>
        </p:txBody>
      </p:sp>
      <p:sp>
        <p:nvSpPr>
          <p:cNvPr id="63" name="投影片編號版面配置區 2">
            <a:extLst>
              <a:ext uri="{FF2B5EF4-FFF2-40B4-BE49-F238E27FC236}">
                <a16:creationId xmlns:a16="http://schemas.microsoft.com/office/drawing/2014/main" xmlns="" id="{6A949486-77C6-4B20-8A86-FF30608D2F0C}"/>
              </a:ext>
            </a:extLst>
          </p:cNvPr>
          <p:cNvSpPr txBox="1">
            <a:spLocks/>
          </p:cNvSpPr>
          <p:nvPr/>
        </p:nvSpPr>
        <p:spPr>
          <a:xfrm>
            <a:off x="4614203" y="6492874"/>
            <a:ext cx="475638"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zh-TW" sz="1600" b="1" dirty="0">
                <a:solidFill>
                  <a:schemeClr val="tx1"/>
                </a:solidFill>
                <a:latin typeface="標楷體" panose="03000509000000000000" pitchFamily="65" charset="-120"/>
                <a:ea typeface="標楷體" panose="03000509000000000000" pitchFamily="65" charset="-120"/>
              </a:rPr>
              <a:t>13</a:t>
            </a:r>
            <a:endParaRPr lang="zh-TW" altLang="en-US" sz="1600" b="1" dirty="0">
              <a:solidFill>
                <a:schemeClr val="tx1"/>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18640755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5">
            <a:extLst>
              <a:ext uri="{FF2B5EF4-FFF2-40B4-BE49-F238E27FC236}">
                <a16:creationId xmlns:a16="http://schemas.microsoft.com/office/drawing/2014/main" xmlns="" id="{016F382F-0E42-4B04-A083-F2A3DCF6291A}"/>
              </a:ext>
            </a:extLst>
          </p:cNvPr>
          <p:cNvPicPr>
            <a:picLocks noChangeAspect="1"/>
          </p:cNvPicPr>
          <p:nvPr/>
        </p:nvPicPr>
        <p:blipFill>
          <a:blip r:embed="rId10" cstate="print">
            <a:extLst>
              <a:ext uri="{28A0092B-C50C-407E-A947-70E740481C1C}">
                <a14:useLocalDpi xmlns:a14="http://schemas.microsoft.com/office/drawing/2010/main"/>
              </a:ext>
            </a:extLst>
          </a:blip>
          <a:srcRect/>
          <a:stretch>
            <a:fillRect/>
          </a:stretch>
        </p:blipFill>
        <p:spPr bwMode="auto">
          <a:xfrm>
            <a:off x="0" y="0"/>
            <a:ext cx="3953164"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1">
            <a:extLst>
              <a:ext uri="{FF2B5EF4-FFF2-40B4-BE49-F238E27FC236}">
                <a16:creationId xmlns:a16="http://schemas.microsoft.com/office/drawing/2014/main" xmlns="" id="{3080F81E-4628-426C-823E-512FF004462F}"/>
              </a:ext>
            </a:extLst>
          </p:cNvPr>
          <p:cNvSpPr txBox="1"/>
          <p:nvPr/>
        </p:nvSpPr>
        <p:spPr>
          <a:xfrm>
            <a:off x="887796" y="0"/>
            <a:ext cx="3065368" cy="707886"/>
          </a:xfrm>
          <a:prstGeom prst="rect">
            <a:avLst/>
          </a:prstGeom>
          <a:noFill/>
        </p:spPr>
        <p:txBody>
          <a:bodyPr wrap="square" rtlCol="0">
            <a:spAutoFit/>
          </a:bodyPr>
          <a:lstStyle/>
          <a:p>
            <a:pPr algn="just"/>
            <a:r>
              <a:rPr lang="zh-TW" altLang="en-US" sz="4000" dirty="0">
                <a:solidFill>
                  <a:schemeClr val="tx1">
                    <a:lumMod val="85000"/>
                    <a:lumOff val="15000"/>
                  </a:schemeClr>
                </a:solidFill>
                <a:latin typeface="華康中圓體" panose="020F0509000000000000" pitchFamily="49" charset="-120"/>
                <a:ea typeface="華康中圓體" panose="020F0509000000000000" pitchFamily="49" charset="-120"/>
                <a:cs typeface="Open Sans Extrabold" panose="020B0906030804020204" pitchFamily="34" charset="0"/>
              </a:rPr>
              <a:t>廠商投標值</a:t>
            </a:r>
            <a:endParaRPr lang="en-US" sz="4000" dirty="0">
              <a:solidFill>
                <a:schemeClr val="tx1">
                  <a:lumMod val="85000"/>
                  <a:lumOff val="15000"/>
                </a:schemeClr>
              </a:solidFill>
              <a:latin typeface="華康中圓體" panose="020F0509000000000000" pitchFamily="49" charset="-120"/>
              <a:ea typeface="華康中圓體" panose="020F0509000000000000" pitchFamily="49" charset="-120"/>
              <a:cs typeface="Open Sans Extrabold" panose="020B0906030804020204" pitchFamily="34" charset="0"/>
            </a:endParaRPr>
          </a:p>
        </p:txBody>
      </p:sp>
      <p:grpSp>
        <p:nvGrpSpPr>
          <p:cNvPr id="2" name="群組 1">
            <a:extLst>
              <a:ext uri="{FF2B5EF4-FFF2-40B4-BE49-F238E27FC236}">
                <a16:creationId xmlns:a16="http://schemas.microsoft.com/office/drawing/2014/main" xmlns="" id="{3577246D-C060-4736-9373-6C9CCB293CDC}"/>
              </a:ext>
            </a:extLst>
          </p:cNvPr>
          <p:cNvGrpSpPr/>
          <p:nvPr/>
        </p:nvGrpSpPr>
        <p:grpSpPr>
          <a:xfrm>
            <a:off x="818496" y="1784728"/>
            <a:ext cx="2693674" cy="2599300"/>
            <a:chOff x="971601" y="1114728"/>
            <a:chExt cx="2321117" cy="2304323"/>
          </a:xfrm>
        </p:grpSpPr>
        <p:grpSp>
          <p:nvGrpSpPr>
            <p:cNvPr id="6" name="PA_组合 9">
              <a:extLst>
                <a:ext uri="{FF2B5EF4-FFF2-40B4-BE49-F238E27FC236}">
                  <a16:creationId xmlns:a16="http://schemas.microsoft.com/office/drawing/2014/main" xmlns="" id="{FE64DF49-88BE-4E14-90C9-64BC78401138}"/>
                </a:ext>
              </a:extLst>
            </p:cNvPr>
            <p:cNvGrpSpPr/>
            <p:nvPr>
              <p:custDataLst>
                <p:tags r:id="rId5"/>
              </p:custDataLst>
            </p:nvPr>
          </p:nvGrpSpPr>
          <p:grpSpPr>
            <a:xfrm>
              <a:off x="1007238" y="1114728"/>
              <a:ext cx="2268618" cy="2268618"/>
              <a:chOff x="1007238" y="1114728"/>
              <a:chExt cx="2268618" cy="2268618"/>
            </a:xfrm>
          </p:grpSpPr>
          <p:sp>
            <p:nvSpPr>
              <p:cNvPr id="7" name="饼形 14">
                <a:extLst>
                  <a:ext uri="{FF2B5EF4-FFF2-40B4-BE49-F238E27FC236}">
                    <a16:creationId xmlns:a16="http://schemas.microsoft.com/office/drawing/2014/main" xmlns="" id="{04432A07-0F38-494F-BE95-C53ADBF73AD1}"/>
                  </a:ext>
                </a:extLst>
              </p:cNvPr>
              <p:cNvSpPr/>
              <p:nvPr/>
            </p:nvSpPr>
            <p:spPr>
              <a:xfrm rot="18000000">
                <a:off x="1007238" y="1114728"/>
                <a:ext cx="2268618" cy="2268618"/>
              </a:xfrm>
              <a:prstGeom prst="pie">
                <a:avLst>
                  <a:gd name="adj1" fmla="val 16200000"/>
                  <a:gd name="adj2" fmla="val 1800000"/>
                </a:avLst>
              </a:prstGeom>
              <a:solidFill>
                <a:srgbClr val="FC6D5C"/>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8" name="文本框 62">
                <a:extLst>
                  <a:ext uri="{FF2B5EF4-FFF2-40B4-BE49-F238E27FC236}">
                    <a16:creationId xmlns:a16="http://schemas.microsoft.com/office/drawing/2014/main" xmlns="" id="{0ADEC869-7724-4F29-AEDD-7A7B20A07037}"/>
                  </a:ext>
                </a:extLst>
              </p:cNvPr>
              <p:cNvSpPr txBox="1"/>
              <p:nvPr/>
            </p:nvSpPr>
            <p:spPr>
              <a:xfrm>
                <a:off x="1527008" y="1118005"/>
                <a:ext cx="1250856" cy="864240"/>
              </a:xfrm>
              <a:prstGeom prst="rect">
                <a:avLst/>
              </a:prstGeom>
              <a:noFill/>
            </p:spPr>
            <p:txBody>
              <a:bodyPr wrap="none" rtlCol="0">
                <a:spAutoFit/>
              </a:bodyPr>
              <a:lstStyle/>
              <a:p>
                <a:pPr algn="ctr">
                  <a:lnSpc>
                    <a:spcPct val="150000"/>
                  </a:lnSpc>
                </a:pPr>
                <a:r>
                  <a:rPr lang="en-US" altLang="zh-CN"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01</a:t>
                </a:r>
              </a:p>
              <a:p>
                <a:pPr algn="ctr"/>
                <a:r>
                  <a:rPr lang="zh-TW" altLang="en-US"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投標設置容量</a:t>
                </a:r>
                <a:endParaRPr lang="en-US" altLang="zh-TW"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algn="ctr"/>
                <a:r>
                  <a:rPr lang="en-US" altLang="zh-TW"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300 kW</a:t>
                </a:r>
                <a:endParaRPr lang="zh-CN" altLang="en-US"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grpSp>
          <p:nvGrpSpPr>
            <p:cNvPr id="10" name="PA_组合 10">
              <a:extLst>
                <a:ext uri="{FF2B5EF4-FFF2-40B4-BE49-F238E27FC236}">
                  <a16:creationId xmlns:a16="http://schemas.microsoft.com/office/drawing/2014/main" xmlns="" id="{66959963-CF31-456E-9833-E334A16A85D3}"/>
                </a:ext>
              </a:extLst>
            </p:cNvPr>
            <p:cNvGrpSpPr/>
            <p:nvPr>
              <p:custDataLst>
                <p:tags r:id="rId6"/>
              </p:custDataLst>
            </p:nvPr>
          </p:nvGrpSpPr>
          <p:grpSpPr>
            <a:xfrm>
              <a:off x="971601" y="1150433"/>
              <a:ext cx="2268618" cy="2268618"/>
              <a:chOff x="971601" y="1150433"/>
              <a:chExt cx="2268618" cy="2268618"/>
            </a:xfrm>
          </p:grpSpPr>
          <p:sp>
            <p:nvSpPr>
              <p:cNvPr id="11" name="饼形 17">
                <a:extLst>
                  <a:ext uri="{FF2B5EF4-FFF2-40B4-BE49-F238E27FC236}">
                    <a16:creationId xmlns:a16="http://schemas.microsoft.com/office/drawing/2014/main" xmlns="" id="{6AF4CF67-ADAC-46EA-9A53-0413B671E872}"/>
                  </a:ext>
                </a:extLst>
              </p:cNvPr>
              <p:cNvSpPr/>
              <p:nvPr/>
            </p:nvSpPr>
            <p:spPr>
              <a:xfrm rot="10800000">
                <a:off x="971601" y="1150433"/>
                <a:ext cx="2268618" cy="2268618"/>
              </a:xfrm>
              <a:prstGeom prst="pie">
                <a:avLst>
                  <a:gd name="adj1" fmla="val 16200000"/>
                  <a:gd name="adj2" fmla="val 1800000"/>
                </a:avLst>
              </a:prstGeom>
              <a:solidFill>
                <a:srgbClr val="FBC65C"/>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文本框 62">
                <a:extLst>
                  <a:ext uri="{FF2B5EF4-FFF2-40B4-BE49-F238E27FC236}">
                    <a16:creationId xmlns:a16="http://schemas.microsoft.com/office/drawing/2014/main" xmlns="" id="{CA59D8EE-4403-4513-96A7-CD2129BC653A}"/>
                  </a:ext>
                </a:extLst>
              </p:cNvPr>
              <p:cNvSpPr txBox="1"/>
              <p:nvPr/>
            </p:nvSpPr>
            <p:spPr>
              <a:xfrm>
                <a:off x="1039003" y="2048594"/>
                <a:ext cx="1066907" cy="1039594"/>
              </a:xfrm>
              <a:prstGeom prst="rect">
                <a:avLst/>
              </a:prstGeom>
              <a:noFill/>
            </p:spPr>
            <p:txBody>
              <a:bodyPr wrap="none" rtlCol="0">
                <a:spAutoFit/>
              </a:bodyPr>
              <a:lstStyle/>
              <a:p>
                <a:pPr algn="ctr">
                  <a:lnSpc>
                    <a:spcPct val="150000"/>
                  </a:lnSpc>
                </a:pPr>
                <a:r>
                  <a:rPr lang="en-US" altLang="zh-CN"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02</a:t>
                </a:r>
              </a:p>
              <a:p>
                <a:pPr algn="ctr"/>
                <a:r>
                  <a:rPr lang="zh-TW" altLang="en-US"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場域使用費</a:t>
                </a:r>
                <a:endParaRPr lang="en-US" altLang="zh-TW"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algn="ctr"/>
                <a:r>
                  <a:rPr lang="en-US" altLang="zh-TW"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76.8</a:t>
                </a:r>
                <a:r>
                  <a:rPr lang="zh-TW" altLang="en-US"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萬</a:t>
                </a:r>
                <a:r>
                  <a:rPr lang="en-US" altLang="zh-TW"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a:t>
                </a:r>
                <a:r>
                  <a:rPr lang="zh-TW" altLang="en-US"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年</a:t>
                </a:r>
                <a:endParaRPr lang="en-US" altLang="zh-TW"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algn="ctr"/>
                <a:endParaRPr lang="zh-CN" altLang="en-US" sz="12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grpSp>
          <p:nvGrpSpPr>
            <p:cNvPr id="13" name="PA_组合 11">
              <a:extLst>
                <a:ext uri="{FF2B5EF4-FFF2-40B4-BE49-F238E27FC236}">
                  <a16:creationId xmlns:a16="http://schemas.microsoft.com/office/drawing/2014/main" xmlns="" id="{2B738EF6-4676-46AC-B7CA-F59FE9C95DE4}"/>
                </a:ext>
              </a:extLst>
            </p:cNvPr>
            <p:cNvGrpSpPr/>
            <p:nvPr>
              <p:custDataLst>
                <p:tags r:id="rId7"/>
              </p:custDataLst>
            </p:nvPr>
          </p:nvGrpSpPr>
          <p:grpSpPr>
            <a:xfrm>
              <a:off x="1024100" y="1150433"/>
              <a:ext cx="2268618" cy="2268618"/>
              <a:chOff x="1024100" y="1150433"/>
              <a:chExt cx="2268618" cy="2268618"/>
            </a:xfrm>
          </p:grpSpPr>
          <p:sp>
            <p:nvSpPr>
              <p:cNvPr id="14" name="饼形 20">
                <a:extLst>
                  <a:ext uri="{FF2B5EF4-FFF2-40B4-BE49-F238E27FC236}">
                    <a16:creationId xmlns:a16="http://schemas.microsoft.com/office/drawing/2014/main" xmlns="" id="{0B867171-4A04-4EDC-BCB6-106140A30BA4}"/>
                  </a:ext>
                </a:extLst>
              </p:cNvPr>
              <p:cNvSpPr/>
              <p:nvPr/>
            </p:nvSpPr>
            <p:spPr>
              <a:xfrm rot="3600000">
                <a:off x="1024100" y="1150433"/>
                <a:ext cx="2268618" cy="2268618"/>
              </a:xfrm>
              <a:prstGeom prst="pie">
                <a:avLst>
                  <a:gd name="adj1" fmla="val 16200000"/>
                  <a:gd name="adj2" fmla="val 1800000"/>
                </a:avLst>
              </a:prstGeom>
              <a:solidFill>
                <a:srgbClr val="66BFBD"/>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文本框 62">
                <a:extLst>
                  <a:ext uri="{FF2B5EF4-FFF2-40B4-BE49-F238E27FC236}">
                    <a16:creationId xmlns:a16="http://schemas.microsoft.com/office/drawing/2014/main" xmlns="" id="{D242EB6F-1C8F-4377-A0FA-66C83595D422}"/>
                  </a:ext>
                </a:extLst>
              </p:cNvPr>
              <p:cNvSpPr txBox="1"/>
              <p:nvPr/>
            </p:nvSpPr>
            <p:spPr>
              <a:xfrm>
                <a:off x="2214448" y="2041085"/>
                <a:ext cx="882958" cy="864240"/>
              </a:xfrm>
              <a:prstGeom prst="rect">
                <a:avLst/>
              </a:prstGeom>
              <a:noFill/>
            </p:spPr>
            <p:txBody>
              <a:bodyPr wrap="none" rtlCol="0">
                <a:spAutoFit/>
              </a:bodyPr>
              <a:lstStyle/>
              <a:p>
                <a:pPr algn="ctr">
                  <a:lnSpc>
                    <a:spcPct val="150000"/>
                  </a:lnSpc>
                </a:pPr>
                <a:r>
                  <a:rPr lang="en-US" altLang="zh-CN"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03</a:t>
                </a:r>
              </a:p>
              <a:p>
                <a:pPr algn="ctr"/>
                <a:r>
                  <a:rPr lang="zh-TW" altLang="en-US"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年回饋金</a:t>
                </a:r>
                <a:endParaRPr lang="en-US" altLang="zh-TW"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algn="ctr"/>
                <a:r>
                  <a:rPr lang="en-US" altLang="zh-TW"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32.02</a:t>
                </a:r>
                <a:r>
                  <a:rPr lang="zh-TW" altLang="en-US"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萬</a:t>
                </a:r>
                <a:endParaRPr lang="zh-CN" altLang="en-US" sz="12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grpSp>
      <p:sp>
        <p:nvSpPr>
          <p:cNvPr id="16" name="文字方塊 15">
            <a:extLst>
              <a:ext uri="{FF2B5EF4-FFF2-40B4-BE49-F238E27FC236}">
                <a16:creationId xmlns:a16="http://schemas.microsoft.com/office/drawing/2014/main" xmlns="" id="{7E02B262-DE97-487A-AF60-8C4621CEA7FF}"/>
              </a:ext>
            </a:extLst>
          </p:cNvPr>
          <p:cNvSpPr txBox="1"/>
          <p:nvPr/>
        </p:nvSpPr>
        <p:spPr>
          <a:xfrm>
            <a:off x="44087" y="867667"/>
            <a:ext cx="4105220" cy="954107"/>
          </a:xfrm>
          <a:prstGeom prst="rect">
            <a:avLst/>
          </a:prstGeom>
          <a:noFill/>
        </p:spPr>
        <p:txBody>
          <a:bodyPr wrap="square" rtlCol="0">
            <a:spAutoFit/>
          </a:bodyPr>
          <a:lstStyle/>
          <a:p>
            <a:pPr marL="342900" indent="-342900">
              <a:buFont typeface="Wingdings" panose="05000000000000000000" pitchFamily="2" charset="2"/>
              <a:buChar char="n"/>
            </a:pPr>
            <a:r>
              <a:rPr lang="zh-TW" altLang="en-US" sz="2800" dirty="0">
                <a:latin typeface="微軟正黑體" panose="020B0604030504040204" pitchFamily="34" charset="-120"/>
                <a:ea typeface="微軟正黑體" panose="020B0604030504040204" pitchFamily="34" charset="-120"/>
              </a:rPr>
              <a:t>投標設備裝置容量以及場域使用費用與回饋金</a:t>
            </a:r>
          </a:p>
        </p:txBody>
      </p:sp>
      <p:sp>
        <p:nvSpPr>
          <p:cNvPr id="17" name="文字方塊 16">
            <a:extLst>
              <a:ext uri="{FF2B5EF4-FFF2-40B4-BE49-F238E27FC236}">
                <a16:creationId xmlns:a16="http://schemas.microsoft.com/office/drawing/2014/main" xmlns="" id="{089319F8-A067-468C-887C-0A8227D8D82B}"/>
              </a:ext>
            </a:extLst>
          </p:cNvPr>
          <p:cNvSpPr txBox="1"/>
          <p:nvPr/>
        </p:nvSpPr>
        <p:spPr>
          <a:xfrm>
            <a:off x="208219" y="4466839"/>
            <a:ext cx="4105220" cy="523220"/>
          </a:xfrm>
          <a:prstGeom prst="rect">
            <a:avLst/>
          </a:prstGeom>
          <a:noFill/>
        </p:spPr>
        <p:txBody>
          <a:bodyPr wrap="square" rtlCol="0">
            <a:spAutoFit/>
          </a:bodyPr>
          <a:lstStyle/>
          <a:p>
            <a:pPr marL="342900" indent="-342900">
              <a:buFont typeface="Wingdings" panose="05000000000000000000" pitchFamily="2" charset="2"/>
              <a:buChar char="n"/>
            </a:pPr>
            <a:r>
              <a:rPr lang="zh-TW" altLang="en-US" sz="2800" dirty="0">
                <a:latin typeface="微軟正黑體" panose="020B0604030504040204" pitchFamily="34" charset="-120"/>
                <a:ea typeface="微軟正黑體" panose="020B0604030504040204" pitchFamily="34" charset="-120"/>
              </a:rPr>
              <a:t>計畫預期效益</a:t>
            </a:r>
          </a:p>
        </p:txBody>
      </p:sp>
      <p:sp>
        <p:nvSpPr>
          <p:cNvPr id="22" name="文本框 4506">
            <a:extLst>
              <a:ext uri="{FF2B5EF4-FFF2-40B4-BE49-F238E27FC236}">
                <a16:creationId xmlns:a16="http://schemas.microsoft.com/office/drawing/2014/main" xmlns="" id="{48AC7D52-E387-43AD-BECD-E1E29B5F1432}"/>
              </a:ext>
            </a:extLst>
          </p:cNvPr>
          <p:cNvSpPr txBox="1"/>
          <p:nvPr/>
        </p:nvSpPr>
        <p:spPr>
          <a:xfrm>
            <a:off x="266611" y="4850496"/>
            <a:ext cx="335348" cy="400110"/>
          </a:xfrm>
          <a:prstGeom prst="rect">
            <a:avLst/>
          </a:prstGeom>
          <a:noFill/>
        </p:spPr>
        <p:txBody>
          <a:bodyPr wrap="none" rtlCol="0">
            <a:spAutoFit/>
          </a:bodyPr>
          <a:lstStyle/>
          <a:p>
            <a:r>
              <a:rPr lang="en-US" altLang="zh-CN" sz="2000"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1</a:t>
            </a:r>
            <a:endParaRPr lang="zh-CN" altLang="en-US" sz="2000"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graphicFrame>
        <p:nvGraphicFramePr>
          <p:cNvPr id="31" name="表格 30">
            <a:extLst>
              <a:ext uri="{FF2B5EF4-FFF2-40B4-BE49-F238E27FC236}">
                <a16:creationId xmlns:a16="http://schemas.microsoft.com/office/drawing/2014/main" xmlns="" id="{7A33E1F6-2B34-43DB-A404-57D560017981}"/>
              </a:ext>
            </a:extLst>
          </p:cNvPr>
          <p:cNvGraphicFramePr>
            <a:graphicFrameLocks noGrp="1"/>
          </p:cNvGraphicFramePr>
          <p:nvPr>
            <p:extLst>
              <p:ext uri="{D42A27DB-BD31-4B8C-83A1-F6EECF244321}">
                <p14:modId xmlns:p14="http://schemas.microsoft.com/office/powerpoint/2010/main" val="576166097"/>
              </p:ext>
            </p:extLst>
          </p:nvPr>
        </p:nvGraphicFramePr>
        <p:xfrm>
          <a:off x="4466788" y="1327269"/>
          <a:ext cx="4445384" cy="1331478"/>
        </p:xfrm>
        <a:graphic>
          <a:graphicData uri="http://schemas.openxmlformats.org/drawingml/2006/table">
            <a:tbl>
              <a:tblPr>
                <a:tableStyleId>{9D7B26C5-4107-4FEC-AEDC-1716B250A1EF}</a:tableStyleId>
              </a:tblPr>
              <a:tblGrid>
                <a:gridCol w="901324">
                  <a:extLst>
                    <a:ext uri="{9D8B030D-6E8A-4147-A177-3AD203B41FA5}">
                      <a16:colId xmlns:a16="http://schemas.microsoft.com/office/drawing/2014/main" xmlns="" val="2725757517"/>
                    </a:ext>
                  </a:extLst>
                </a:gridCol>
                <a:gridCol w="438551">
                  <a:extLst>
                    <a:ext uri="{9D8B030D-6E8A-4147-A177-3AD203B41FA5}">
                      <a16:colId xmlns:a16="http://schemas.microsoft.com/office/drawing/2014/main" xmlns="" val="3469736364"/>
                    </a:ext>
                  </a:extLst>
                </a:gridCol>
                <a:gridCol w="819509">
                  <a:extLst>
                    <a:ext uri="{9D8B030D-6E8A-4147-A177-3AD203B41FA5}">
                      <a16:colId xmlns:a16="http://schemas.microsoft.com/office/drawing/2014/main" xmlns="" val="2068167481"/>
                    </a:ext>
                  </a:extLst>
                </a:gridCol>
                <a:gridCol w="735474">
                  <a:extLst>
                    <a:ext uri="{9D8B030D-6E8A-4147-A177-3AD203B41FA5}">
                      <a16:colId xmlns:a16="http://schemas.microsoft.com/office/drawing/2014/main" xmlns="" val="414392877"/>
                    </a:ext>
                  </a:extLst>
                </a:gridCol>
                <a:gridCol w="738346">
                  <a:extLst>
                    <a:ext uri="{9D8B030D-6E8A-4147-A177-3AD203B41FA5}">
                      <a16:colId xmlns:a16="http://schemas.microsoft.com/office/drawing/2014/main" xmlns="" val="512256146"/>
                    </a:ext>
                  </a:extLst>
                </a:gridCol>
                <a:gridCol w="812180">
                  <a:extLst>
                    <a:ext uri="{9D8B030D-6E8A-4147-A177-3AD203B41FA5}">
                      <a16:colId xmlns:a16="http://schemas.microsoft.com/office/drawing/2014/main" xmlns="" val="814896474"/>
                    </a:ext>
                  </a:extLst>
                </a:gridCol>
              </a:tblGrid>
              <a:tr h="146165">
                <a:tc>
                  <a:txBody>
                    <a:bodyPr/>
                    <a:lstStyle/>
                    <a:p>
                      <a:pPr marL="0" indent="0" algn="ctr" defTabSz="914400" rtl="0" eaLnBrk="1" latinLnBrk="0" hangingPunct="1">
                        <a:lnSpc>
                          <a:spcPts val="1300"/>
                        </a:lnSpc>
                        <a:spcAft>
                          <a:spcPts val="0"/>
                        </a:spcAft>
                      </a:pPr>
                      <a:r>
                        <a:rPr lang="zh-TW" altLang="en-US" sz="1100" b="0" kern="10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地段</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indent="0" algn="ctr" defTabSz="914400" rtl="0" eaLnBrk="1" latinLnBrk="0" hangingPunct="1">
                        <a:lnSpc>
                          <a:spcPts val="1300"/>
                        </a:lnSpc>
                        <a:spcAft>
                          <a:spcPts val="0"/>
                        </a:spcAft>
                      </a:pPr>
                      <a:r>
                        <a:rPr lang="zh-TW" altLang="en-US" sz="1100" b="0" kern="10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地號</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indent="0" algn="ctr" defTabSz="914400" rtl="0" eaLnBrk="1" latinLnBrk="0" hangingPunct="1">
                        <a:lnSpc>
                          <a:spcPts val="1300"/>
                        </a:lnSpc>
                        <a:spcAft>
                          <a:spcPts val="0"/>
                        </a:spcAft>
                      </a:pPr>
                      <a:r>
                        <a:rPr lang="zh-TW" altLang="en-US" sz="1100" b="0" kern="10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使用面積</a:t>
                      </a:r>
                    </a:p>
                    <a:p>
                      <a:pPr marL="0" indent="0" algn="ctr" defTabSz="914400" rtl="0" eaLnBrk="1" latinLnBrk="0" hangingPunct="1">
                        <a:lnSpc>
                          <a:spcPts val="1300"/>
                        </a:lnSpc>
                        <a:spcAft>
                          <a:spcPts val="0"/>
                        </a:spcAft>
                      </a:pPr>
                      <a:r>
                        <a:rPr lang="en-US" sz="1100" b="0" kern="10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1100" b="0" kern="10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平方公尺</a:t>
                      </a:r>
                      <a:r>
                        <a:rPr lang="en-US" sz="1100" b="0" kern="10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en-US" sz="1100" b="0" kern="10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indent="0" algn="ctr" defTabSz="914400" rtl="0" eaLnBrk="1" latinLnBrk="0" hangingPunct="1">
                        <a:lnSpc>
                          <a:spcPts val="1300"/>
                        </a:lnSpc>
                        <a:spcAft>
                          <a:spcPts val="0"/>
                        </a:spcAft>
                      </a:pPr>
                      <a:r>
                        <a:rPr lang="zh-TW" altLang="en-US" sz="1100" b="0" kern="10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公告地價</a:t>
                      </a:r>
                    </a:p>
                    <a:p>
                      <a:pPr marL="0" indent="0" algn="ctr" defTabSz="914400" rtl="0" eaLnBrk="1" latinLnBrk="0" hangingPunct="1">
                        <a:lnSpc>
                          <a:spcPts val="1300"/>
                        </a:lnSpc>
                        <a:spcAft>
                          <a:spcPts val="0"/>
                        </a:spcAft>
                      </a:pPr>
                      <a:r>
                        <a:rPr lang="en-US" sz="1100" b="0" kern="10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1100" b="0" kern="10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元</a:t>
                      </a:r>
                      <a:r>
                        <a:rPr lang="en-US" sz="1100" b="0" kern="10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en-US" sz="1100" b="0" kern="10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indent="0" algn="ctr" defTabSz="914400" rtl="0" eaLnBrk="1" latinLnBrk="0" hangingPunct="1">
                        <a:lnSpc>
                          <a:spcPts val="1300"/>
                        </a:lnSpc>
                        <a:spcAft>
                          <a:spcPts val="0"/>
                        </a:spcAft>
                      </a:pPr>
                      <a:r>
                        <a:rPr lang="zh-TW" altLang="en-US" sz="1100" b="0" kern="10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申報地價</a:t>
                      </a:r>
                    </a:p>
                    <a:p>
                      <a:pPr marL="0" indent="0" algn="ctr" defTabSz="914400" rtl="0" eaLnBrk="1" latinLnBrk="0" hangingPunct="1">
                        <a:lnSpc>
                          <a:spcPts val="1300"/>
                        </a:lnSpc>
                        <a:spcAft>
                          <a:spcPts val="0"/>
                        </a:spcAft>
                      </a:pPr>
                      <a:r>
                        <a:rPr lang="en-US" sz="1100" b="0" kern="10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1100" b="0" kern="10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元</a:t>
                      </a:r>
                      <a:r>
                        <a:rPr lang="en-US" sz="1100" b="0" kern="10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en-US" sz="1100" b="0" kern="10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indent="0" algn="ctr" defTabSz="914400" rtl="0" eaLnBrk="1" latinLnBrk="0" hangingPunct="1">
                        <a:lnSpc>
                          <a:spcPts val="1300"/>
                        </a:lnSpc>
                        <a:spcAft>
                          <a:spcPts val="0"/>
                        </a:spcAft>
                      </a:pPr>
                      <a:r>
                        <a:rPr lang="zh-TW" altLang="en-US" sz="1100" b="0" kern="10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場地使用費用</a:t>
                      </a:r>
                      <a:r>
                        <a:rPr lang="en-US" sz="1100" b="0" kern="10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1100" b="0" kern="10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萬元</a:t>
                      </a:r>
                      <a:r>
                        <a:rPr lang="en-US" sz="1100" b="0" kern="10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en-US" sz="1100" b="0" kern="10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xmlns="" val="2137443193"/>
                  </a:ext>
                </a:extLst>
              </a:tr>
              <a:tr h="175778">
                <a:tc>
                  <a:txBody>
                    <a:bodyPr/>
                    <a:lstStyle/>
                    <a:p>
                      <a:pPr marL="0" indent="0" algn="ctr">
                        <a:lnSpc>
                          <a:spcPts val="1300"/>
                        </a:lnSpc>
                        <a:spcAft>
                          <a:spcPts val="0"/>
                        </a:spcAft>
                      </a:pPr>
                      <a:r>
                        <a:rPr lang="zh-TW" sz="1100" b="0" kern="100" dirty="0">
                          <a:effectLst/>
                          <a:latin typeface="Times New Roman" panose="02020603050405020304" pitchFamily="18" charset="0"/>
                          <a:ea typeface="微軟正黑體" panose="020B0604030504040204" pitchFamily="34" charset="-120"/>
                          <a:cs typeface="Times New Roman" panose="02020603050405020304" pitchFamily="18" charset="0"/>
                        </a:rPr>
                        <a:t>芎蕉段</a:t>
                      </a:r>
                      <a:endParaRPr lang="zh-TW" sz="1050" b="0" kern="100" dirty="0">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lgn="ctr" defTabSz="914400" rtl="0" eaLnBrk="1" latinLnBrk="0" hangingPunct="1">
                        <a:lnSpc>
                          <a:spcPts val="1300"/>
                        </a:lnSpc>
                        <a:spcAft>
                          <a:spcPts val="0"/>
                        </a:spcAft>
                      </a:pPr>
                      <a:r>
                        <a:rPr lang="en-US" sz="1100" b="0" kern="10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1</a:t>
                      </a:r>
                      <a:endParaRPr lang="zh-TW" altLang="en-US" sz="1100" b="0" kern="10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lgn="ctr" defTabSz="914400" rtl="0" eaLnBrk="1" latinLnBrk="0" hangingPunct="1">
                        <a:lnSpc>
                          <a:spcPts val="1300"/>
                        </a:lnSpc>
                        <a:spcAft>
                          <a:spcPts val="0"/>
                        </a:spcAft>
                      </a:pPr>
                      <a:r>
                        <a:rPr lang="en-US" sz="1100" b="0" kern="10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1,544</a:t>
                      </a:r>
                      <a:endParaRPr lang="zh-TW" altLang="en-US" sz="1100" b="0" kern="10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lgn="ctr" defTabSz="914400" rtl="0" eaLnBrk="1" latinLnBrk="0" hangingPunct="1">
                        <a:lnSpc>
                          <a:spcPts val="1300"/>
                        </a:lnSpc>
                        <a:spcAft>
                          <a:spcPts val="0"/>
                        </a:spcAft>
                      </a:pPr>
                      <a:r>
                        <a:rPr lang="en-US" sz="1100" b="0" kern="10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650</a:t>
                      </a:r>
                      <a:endParaRPr lang="zh-TW" altLang="en-US" sz="1100" b="0" kern="10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lgn="ctr" defTabSz="914400" rtl="0" eaLnBrk="1" latinLnBrk="0" hangingPunct="1">
                        <a:lnSpc>
                          <a:spcPts val="1300"/>
                        </a:lnSpc>
                        <a:spcAft>
                          <a:spcPts val="0"/>
                        </a:spcAft>
                      </a:pPr>
                      <a:r>
                        <a:rPr lang="en-US" sz="1100" b="0" kern="10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520</a:t>
                      </a:r>
                      <a:endParaRPr lang="zh-TW" altLang="en-US" sz="1100" b="0" kern="10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lgn="ctr" defTabSz="914400" rtl="0" eaLnBrk="1" latinLnBrk="0" hangingPunct="1">
                        <a:lnSpc>
                          <a:spcPts val="1300"/>
                        </a:lnSpc>
                        <a:spcAft>
                          <a:spcPts val="0"/>
                        </a:spcAft>
                      </a:pPr>
                      <a:r>
                        <a:rPr lang="en-US" sz="1100" b="0" kern="10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8.03</a:t>
                      </a:r>
                      <a:endParaRPr lang="zh-TW" altLang="en-US" sz="1100" b="0" kern="10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2263645183"/>
                  </a:ext>
                </a:extLst>
              </a:tr>
              <a:tr h="70626">
                <a:tc rowSpan="4">
                  <a:txBody>
                    <a:bodyPr/>
                    <a:lstStyle/>
                    <a:p>
                      <a:pPr marL="0" indent="0" algn="ctr" defTabSz="914400" rtl="0" eaLnBrk="1" latinLnBrk="0" hangingPunct="1">
                        <a:lnSpc>
                          <a:spcPts val="1300"/>
                        </a:lnSpc>
                        <a:spcAft>
                          <a:spcPts val="0"/>
                        </a:spcAft>
                      </a:pPr>
                      <a:r>
                        <a:rPr lang="zh-TW" altLang="en-US" sz="1100" b="0" kern="10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新庄子段</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lgn="ctr" defTabSz="914400" rtl="0" eaLnBrk="1" latinLnBrk="0" hangingPunct="1">
                        <a:lnSpc>
                          <a:spcPts val="1300"/>
                        </a:lnSpc>
                        <a:spcAft>
                          <a:spcPts val="0"/>
                        </a:spcAft>
                      </a:pPr>
                      <a:r>
                        <a:rPr lang="en-US" sz="1100" b="0" kern="10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751</a:t>
                      </a:r>
                      <a:endParaRPr lang="zh-TW" altLang="en-US" sz="1100" b="0" kern="10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lgn="ctr" defTabSz="914400" rtl="0" eaLnBrk="1" latinLnBrk="0" hangingPunct="1">
                        <a:lnSpc>
                          <a:spcPts val="1300"/>
                        </a:lnSpc>
                        <a:spcAft>
                          <a:spcPts val="0"/>
                        </a:spcAft>
                      </a:pPr>
                      <a:r>
                        <a:rPr lang="en-US" sz="1100" b="0" kern="10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7,738</a:t>
                      </a:r>
                      <a:endParaRPr lang="zh-TW" altLang="en-US" sz="1100" b="0" kern="10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lgn="ctr" defTabSz="914400" rtl="0" eaLnBrk="1" latinLnBrk="0" hangingPunct="1">
                        <a:lnSpc>
                          <a:spcPts val="1300"/>
                        </a:lnSpc>
                        <a:spcAft>
                          <a:spcPts val="0"/>
                        </a:spcAft>
                      </a:pPr>
                      <a:r>
                        <a:rPr lang="en-US" sz="1100" b="0" kern="10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600</a:t>
                      </a:r>
                      <a:endParaRPr lang="zh-TW" altLang="en-US" sz="1100" b="0" kern="10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lgn="ctr" defTabSz="914400" rtl="0" eaLnBrk="1" latinLnBrk="0" hangingPunct="1">
                        <a:lnSpc>
                          <a:spcPts val="1300"/>
                        </a:lnSpc>
                        <a:spcAft>
                          <a:spcPts val="0"/>
                        </a:spcAft>
                      </a:pPr>
                      <a:r>
                        <a:rPr lang="en-US" sz="1100" b="0" kern="10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480</a:t>
                      </a:r>
                      <a:endParaRPr lang="zh-TW" altLang="en-US" sz="1100" b="0" kern="10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lgn="ctr" defTabSz="914400" rtl="0" eaLnBrk="1" latinLnBrk="0" hangingPunct="1">
                        <a:lnSpc>
                          <a:spcPts val="1300"/>
                        </a:lnSpc>
                        <a:spcAft>
                          <a:spcPts val="0"/>
                        </a:spcAft>
                      </a:pPr>
                      <a:r>
                        <a:rPr lang="en-US" sz="1100" b="0" kern="10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37.14</a:t>
                      </a:r>
                      <a:endParaRPr lang="zh-TW" altLang="en-US" sz="1100" b="0" kern="10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763602400"/>
                  </a:ext>
                </a:extLst>
              </a:tr>
              <a:tr h="70626">
                <a:tc vMerge="1">
                  <a:txBody>
                    <a:bodyPr/>
                    <a:lstStyle/>
                    <a:p>
                      <a:endParaRPr lang="zh-TW" altLang="en-US"/>
                    </a:p>
                  </a:txBody>
                  <a:tcPr/>
                </a:tc>
                <a:tc>
                  <a:txBody>
                    <a:bodyPr/>
                    <a:lstStyle/>
                    <a:p>
                      <a:pPr marL="0" indent="0" algn="ctr" defTabSz="914400" rtl="0" eaLnBrk="1" latinLnBrk="0" hangingPunct="1">
                        <a:lnSpc>
                          <a:spcPts val="1300"/>
                        </a:lnSpc>
                        <a:spcAft>
                          <a:spcPts val="0"/>
                        </a:spcAft>
                      </a:pPr>
                      <a:r>
                        <a:rPr lang="en-US" sz="1100" b="0" kern="10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752</a:t>
                      </a:r>
                      <a:endParaRPr lang="zh-TW" altLang="en-US" sz="1100" b="0" kern="10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lgn="ctr" defTabSz="914400" rtl="0" eaLnBrk="1" latinLnBrk="0" hangingPunct="1">
                        <a:lnSpc>
                          <a:spcPts val="1300"/>
                        </a:lnSpc>
                        <a:spcAft>
                          <a:spcPts val="0"/>
                        </a:spcAft>
                      </a:pPr>
                      <a:r>
                        <a:rPr lang="en-US" sz="1100" b="0" kern="10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1,859</a:t>
                      </a:r>
                      <a:endParaRPr lang="zh-TW" altLang="en-US" sz="1100" b="0" kern="10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lgn="ctr" defTabSz="914400" rtl="0" eaLnBrk="1" latinLnBrk="0" hangingPunct="1">
                        <a:lnSpc>
                          <a:spcPts val="1300"/>
                        </a:lnSpc>
                        <a:spcAft>
                          <a:spcPts val="0"/>
                        </a:spcAft>
                      </a:pPr>
                      <a:r>
                        <a:rPr lang="en-US" sz="1100" b="0" kern="10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1,000</a:t>
                      </a:r>
                      <a:endParaRPr lang="zh-TW" altLang="en-US" sz="1100" b="0" kern="10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lgn="ctr" defTabSz="914400" rtl="0" eaLnBrk="1" latinLnBrk="0" hangingPunct="1">
                        <a:lnSpc>
                          <a:spcPts val="1300"/>
                        </a:lnSpc>
                        <a:spcAft>
                          <a:spcPts val="0"/>
                        </a:spcAft>
                      </a:pPr>
                      <a:r>
                        <a:rPr lang="en-US" sz="1100" b="0" kern="10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800</a:t>
                      </a:r>
                      <a:endParaRPr lang="zh-TW" altLang="en-US" sz="1100" b="0" kern="10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lgn="ctr" defTabSz="914400" rtl="0" eaLnBrk="1" latinLnBrk="0" hangingPunct="1">
                        <a:lnSpc>
                          <a:spcPts val="1300"/>
                        </a:lnSpc>
                        <a:spcAft>
                          <a:spcPts val="0"/>
                        </a:spcAft>
                      </a:pPr>
                      <a:r>
                        <a:rPr lang="en-US" sz="1100" b="0" kern="10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14.87</a:t>
                      </a:r>
                      <a:endParaRPr lang="zh-TW" altLang="en-US" sz="1100" b="0" kern="10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727525867"/>
                  </a:ext>
                </a:extLst>
              </a:tr>
              <a:tr h="70626">
                <a:tc vMerge="1">
                  <a:txBody>
                    <a:bodyPr/>
                    <a:lstStyle/>
                    <a:p>
                      <a:endParaRPr lang="zh-TW" altLang="en-US"/>
                    </a:p>
                  </a:txBody>
                  <a:tcPr/>
                </a:tc>
                <a:tc>
                  <a:txBody>
                    <a:bodyPr/>
                    <a:lstStyle/>
                    <a:p>
                      <a:pPr marL="0" indent="0" algn="ctr" defTabSz="914400" rtl="0" eaLnBrk="1" latinLnBrk="0" hangingPunct="1">
                        <a:lnSpc>
                          <a:spcPts val="1300"/>
                        </a:lnSpc>
                        <a:spcAft>
                          <a:spcPts val="0"/>
                        </a:spcAft>
                      </a:pPr>
                      <a:r>
                        <a:rPr lang="en-US" sz="1100" b="0" kern="10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768</a:t>
                      </a:r>
                      <a:endParaRPr lang="zh-TW" altLang="en-US" sz="1100" b="0" kern="10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lgn="ctr" defTabSz="914400" rtl="0" eaLnBrk="1" latinLnBrk="0" hangingPunct="1">
                        <a:lnSpc>
                          <a:spcPts val="1300"/>
                        </a:lnSpc>
                        <a:spcAft>
                          <a:spcPts val="0"/>
                        </a:spcAft>
                      </a:pPr>
                      <a:r>
                        <a:rPr lang="en-US" sz="1100" b="0" kern="10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1,940</a:t>
                      </a:r>
                      <a:endParaRPr lang="zh-TW" altLang="en-US" sz="1100" b="0" kern="10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lgn="ctr" defTabSz="914400" rtl="0" eaLnBrk="1" latinLnBrk="0" hangingPunct="1">
                        <a:lnSpc>
                          <a:spcPts val="1300"/>
                        </a:lnSpc>
                        <a:spcAft>
                          <a:spcPts val="0"/>
                        </a:spcAft>
                      </a:pPr>
                      <a:r>
                        <a:rPr lang="en-US" sz="1100" b="0" kern="10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600</a:t>
                      </a:r>
                      <a:endParaRPr lang="zh-TW" altLang="en-US" sz="1100" b="0" kern="10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lgn="ctr" defTabSz="914400" rtl="0" eaLnBrk="1" latinLnBrk="0" hangingPunct="1">
                        <a:lnSpc>
                          <a:spcPts val="1300"/>
                        </a:lnSpc>
                        <a:spcAft>
                          <a:spcPts val="0"/>
                        </a:spcAft>
                      </a:pPr>
                      <a:r>
                        <a:rPr lang="en-US" sz="1100" b="0" kern="10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480</a:t>
                      </a:r>
                      <a:endParaRPr lang="zh-TW" altLang="en-US" sz="1100" b="0" kern="10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lgn="ctr" defTabSz="914400" rtl="0" eaLnBrk="1" latinLnBrk="0" hangingPunct="1">
                        <a:lnSpc>
                          <a:spcPts val="1300"/>
                        </a:lnSpc>
                        <a:spcAft>
                          <a:spcPts val="0"/>
                        </a:spcAft>
                      </a:pPr>
                      <a:r>
                        <a:rPr lang="en-US" sz="1100" b="0" kern="10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9.31</a:t>
                      </a:r>
                      <a:endParaRPr lang="zh-TW" altLang="en-US" sz="1100" b="0" kern="10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2897345557"/>
                  </a:ext>
                </a:extLst>
              </a:tr>
              <a:tr h="70626">
                <a:tc vMerge="1">
                  <a:txBody>
                    <a:bodyPr/>
                    <a:lstStyle/>
                    <a:p>
                      <a:endParaRPr lang="zh-TW" altLang="en-US"/>
                    </a:p>
                  </a:txBody>
                  <a:tcPr/>
                </a:tc>
                <a:tc>
                  <a:txBody>
                    <a:bodyPr/>
                    <a:lstStyle/>
                    <a:p>
                      <a:pPr marL="0" indent="0" algn="ctr" defTabSz="914400" rtl="0" eaLnBrk="1" latinLnBrk="0" hangingPunct="1">
                        <a:lnSpc>
                          <a:spcPts val="1300"/>
                        </a:lnSpc>
                        <a:spcAft>
                          <a:spcPts val="0"/>
                        </a:spcAft>
                      </a:pPr>
                      <a:r>
                        <a:rPr lang="en-US" sz="1100" b="0" kern="10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772</a:t>
                      </a:r>
                      <a:endParaRPr lang="zh-TW" altLang="en-US" sz="1100" b="0" kern="10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lgn="ctr" defTabSz="914400" rtl="0" eaLnBrk="1" latinLnBrk="0" hangingPunct="1">
                        <a:lnSpc>
                          <a:spcPts val="1300"/>
                        </a:lnSpc>
                        <a:spcAft>
                          <a:spcPts val="0"/>
                        </a:spcAft>
                      </a:pPr>
                      <a:r>
                        <a:rPr lang="en-US" sz="1100" b="0" kern="10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1,552</a:t>
                      </a:r>
                      <a:endParaRPr lang="zh-TW" altLang="en-US" sz="1100" b="0" kern="10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lgn="ctr" defTabSz="914400" rtl="0" eaLnBrk="1" latinLnBrk="0" hangingPunct="1">
                        <a:lnSpc>
                          <a:spcPts val="1300"/>
                        </a:lnSpc>
                        <a:spcAft>
                          <a:spcPts val="0"/>
                        </a:spcAft>
                      </a:pPr>
                      <a:r>
                        <a:rPr lang="en-US" sz="1100" b="0" kern="10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600</a:t>
                      </a:r>
                      <a:endParaRPr lang="zh-TW" altLang="en-US" sz="1100" b="0" kern="10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lgn="ctr" defTabSz="914400" rtl="0" eaLnBrk="1" latinLnBrk="0" hangingPunct="1">
                        <a:lnSpc>
                          <a:spcPts val="1300"/>
                        </a:lnSpc>
                        <a:spcAft>
                          <a:spcPts val="0"/>
                        </a:spcAft>
                      </a:pPr>
                      <a:r>
                        <a:rPr lang="en-US" sz="1100" b="0" kern="10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480</a:t>
                      </a:r>
                      <a:endParaRPr lang="zh-TW" altLang="en-US" sz="1100" b="0" kern="10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lgn="ctr" defTabSz="914400" rtl="0" eaLnBrk="1" latinLnBrk="0" hangingPunct="1">
                        <a:lnSpc>
                          <a:spcPts val="1300"/>
                        </a:lnSpc>
                        <a:spcAft>
                          <a:spcPts val="0"/>
                        </a:spcAft>
                      </a:pPr>
                      <a:r>
                        <a:rPr lang="en-US" sz="1100" b="0" kern="10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7.45</a:t>
                      </a:r>
                      <a:endParaRPr lang="zh-TW" altLang="en-US" sz="1100" b="0" kern="10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2966138328"/>
                  </a:ext>
                </a:extLst>
              </a:tr>
              <a:tr h="70626">
                <a:tc gridSpan="2">
                  <a:txBody>
                    <a:bodyPr/>
                    <a:lstStyle/>
                    <a:p>
                      <a:pPr marL="0" indent="0" algn="ctr" defTabSz="914400" rtl="0" eaLnBrk="1" latinLnBrk="0" hangingPunct="1">
                        <a:lnSpc>
                          <a:spcPts val="1300"/>
                        </a:lnSpc>
                        <a:spcAft>
                          <a:spcPts val="0"/>
                        </a:spcAft>
                      </a:pPr>
                      <a:r>
                        <a:rPr lang="zh-TW" altLang="en-US" sz="1100" b="0" kern="10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合計</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zh-TW" altLang="en-US"/>
                    </a:p>
                  </a:txBody>
                  <a:tcPr/>
                </a:tc>
                <a:tc>
                  <a:txBody>
                    <a:bodyPr/>
                    <a:lstStyle/>
                    <a:p>
                      <a:pPr marL="0" indent="0" algn="ctr" defTabSz="914400" rtl="0" eaLnBrk="1" latinLnBrk="0" hangingPunct="1">
                        <a:lnSpc>
                          <a:spcPts val="1300"/>
                        </a:lnSpc>
                        <a:spcAft>
                          <a:spcPts val="0"/>
                        </a:spcAft>
                      </a:pPr>
                      <a:r>
                        <a:rPr lang="en-US" sz="1100" b="0" kern="10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14,633</a:t>
                      </a:r>
                      <a:endParaRPr lang="zh-TW" altLang="en-US" sz="1100" b="0" kern="10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lgn="ctr" defTabSz="914400" rtl="0" eaLnBrk="1" latinLnBrk="0" hangingPunct="1">
                        <a:lnSpc>
                          <a:spcPts val="1300"/>
                        </a:lnSpc>
                        <a:spcAft>
                          <a:spcPts val="0"/>
                        </a:spcAft>
                      </a:pPr>
                      <a:r>
                        <a:rPr lang="en-US" sz="1100" b="0" kern="10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en-US" sz="1100" b="0" kern="10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lgn="ctr" defTabSz="914400" rtl="0" eaLnBrk="1" latinLnBrk="0" hangingPunct="1">
                        <a:lnSpc>
                          <a:spcPts val="1300"/>
                        </a:lnSpc>
                        <a:spcAft>
                          <a:spcPts val="0"/>
                        </a:spcAft>
                      </a:pPr>
                      <a:r>
                        <a:rPr lang="en-US" sz="1100" b="0" kern="10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en-US" sz="1100" b="0" kern="10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lgn="ctr" defTabSz="914400" rtl="0" eaLnBrk="1" latinLnBrk="0" hangingPunct="1">
                        <a:lnSpc>
                          <a:spcPts val="1300"/>
                        </a:lnSpc>
                        <a:spcAft>
                          <a:spcPts val="0"/>
                        </a:spcAft>
                      </a:pPr>
                      <a:r>
                        <a:rPr lang="en-US" sz="1100" b="0" kern="10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76.80</a:t>
                      </a:r>
                      <a:endParaRPr lang="zh-TW" altLang="en-US" sz="1100" b="0" kern="10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2826004373"/>
                  </a:ext>
                </a:extLst>
              </a:tr>
            </a:tbl>
          </a:graphicData>
        </a:graphic>
      </p:graphicFrame>
      <p:grpSp>
        <p:nvGrpSpPr>
          <p:cNvPr id="36" name="群組 35">
            <a:extLst>
              <a:ext uri="{FF2B5EF4-FFF2-40B4-BE49-F238E27FC236}">
                <a16:creationId xmlns:a16="http://schemas.microsoft.com/office/drawing/2014/main" xmlns="" id="{25DF5923-4E32-453A-82AA-5FC9F0C53711}"/>
              </a:ext>
            </a:extLst>
          </p:cNvPr>
          <p:cNvGrpSpPr/>
          <p:nvPr/>
        </p:nvGrpSpPr>
        <p:grpSpPr>
          <a:xfrm>
            <a:off x="4305535" y="673186"/>
            <a:ext cx="4838465" cy="3633967"/>
            <a:chOff x="4304449" y="846070"/>
            <a:chExt cx="4838465" cy="3633967"/>
          </a:xfrm>
        </p:grpSpPr>
        <p:grpSp>
          <p:nvGrpSpPr>
            <p:cNvPr id="3" name="群組 2">
              <a:extLst>
                <a:ext uri="{FF2B5EF4-FFF2-40B4-BE49-F238E27FC236}">
                  <a16:creationId xmlns:a16="http://schemas.microsoft.com/office/drawing/2014/main" xmlns="" id="{BDEEA8CA-E63E-483A-A19C-54B408DDB838}"/>
                </a:ext>
              </a:extLst>
            </p:cNvPr>
            <p:cNvGrpSpPr/>
            <p:nvPr/>
          </p:nvGrpSpPr>
          <p:grpSpPr>
            <a:xfrm>
              <a:off x="4304449" y="846070"/>
              <a:ext cx="4564010" cy="1036897"/>
              <a:chOff x="64239" y="5356227"/>
              <a:chExt cx="4564010" cy="1036897"/>
            </a:xfrm>
          </p:grpSpPr>
          <p:sp>
            <p:nvSpPr>
              <p:cNvPr id="23" name="PA_文本框 6">
                <a:extLst>
                  <a:ext uri="{FF2B5EF4-FFF2-40B4-BE49-F238E27FC236}">
                    <a16:creationId xmlns:a16="http://schemas.microsoft.com/office/drawing/2014/main" xmlns="" id="{E6F98B2A-380F-4C72-AE56-89E6FBFF3A91}"/>
                  </a:ext>
                </a:extLst>
              </p:cNvPr>
              <p:cNvSpPr txBox="1"/>
              <p:nvPr>
                <p:custDataLst>
                  <p:tags r:id="rId3"/>
                </p:custDataLst>
              </p:nvPr>
            </p:nvSpPr>
            <p:spPr>
              <a:xfrm>
                <a:off x="976054" y="5356227"/>
                <a:ext cx="3652195" cy="656590"/>
              </a:xfrm>
              <a:prstGeom prst="rect">
                <a:avLst/>
              </a:prstGeom>
              <a:noFill/>
            </p:spPr>
            <p:txBody>
              <a:bodyPr wrap="square" rtlCol="0">
                <a:spAutoFit/>
              </a:bodyPr>
              <a:lstStyle/>
              <a:p>
                <a:pPr>
                  <a:lnSpc>
                    <a:spcPts val="2200"/>
                  </a:lnSpc>
                </a:pPr>
                <a:r>
                  <a:rPr lang="zh-TW" altLang="zh-TW" sz="1600" dirty="0">
                    <a:solidFill>
                      <a:schemeClr val="tx1">
                        <a:lumMod val="75000"/>
                        <a:lumOff val="25000"/>
                      </a:schemeClr>
                    </a:solidFill>
                    <a:latin typeface="幼圆" panose="02010509060101010101" pitchFamily="49" charset="-122"/>
                    <a:ea typeface="幼圆" panose="02010509060101010101" pitchFamily="49" charset="-122"/>
                    <a:cs typeface="+mn-ea"/>
                  </a:rPr>
                  <a:t>年場地使用費</a:t>
                </a:r>
                <a:endParaRPr lang="en-US" altLang="zh-TW" sz="1600" dirty="0">
                  <a:solidFill>
                    <a:schemeClr val="tx1">
                      <a:lumMod val="75000"/>
                      <a:lumOff val="25000"/>
                    </a:schemeClr>
                  </a:solidFill>
                  <a:latin typeface="幼圆" panose="02010509060101010101" pitchFamily="49" charset="-122"/>
                  <a:ea typeface="幼圆" panose="02010509060101010101" pitchFamily="49" charset="-122"/>
                  <a:cs typeface="+mn-ea"/>
                </a:endParaRPr>
              </a:p>
              <a:p>
                <a:pPr>
                  <a:lnSpc>
                    <a:spcPts val="2200"/>
                  </a:lnSpc>
                </a:pPr>
                <a:r>
                  <a:rPr lang="en-US" altLang="zh-TW" sz="1600" dirty="0">
                    <a:solidFill>
                      <a:schemeClr val="tx1">
                        <a:lumMod val="75000"/>
                        <a:lumOff val="25000"/>
                      </a:schemeClr>
                    </a:solidFill>
                    <a:latin typeface="幼圆" panose="02010509060101010101" pitchFamily="49" charset="-122"/>
                    <a:ea typeface="幼圆" panose="02010509060101010101" pitchFamily="49" charset="-122"/>
                    <a:cs typeface="+mn-ea"/>
                  </a:rPr>
                  <a:t>=</a:t>
                </a:r>
                <a:r>
                  <a:rPr lang="zh-TW" altLang="zh-TW" sz="1600" dirty="0">
                    <a:solidFill>
                      <a:schemeClr val="tx1">
                        <a:lumMod val="75000"/>
                        <a:lumOff val="25000"/>
                      </a:schemeClr>
                    </a:solidFill>
                    <a:latin typeface="幼圆" panose="02010509060101010101" pitchFamily="49" charset="-122"/>
                    <a:ea typeface="幼圆" panose="02010509060101010101" pitchFamily="49" charset="-122"/>
                    <a:cs typeface="+mn-ea"/>
                  </a:rPr>
                  <a:t>當年申報地價</a:t>
                </a:r>
                <a:r>
                  <a:rPr lang="en-US" altLang="zh-TW" sz="1600" dirty="0">
                    <a:solidFill>
                      <a:schemeClr val="tx1">
                        <a:lumMod val="75000"/>
                        <a:lumOff val="25000"/>
                      </a:schemeClr>
                    </a:solidFill>
                    <a:latin typeface="幼圆" panose="02010509060101010101" pitchFamily="49" charset="-122"/>
                    <a:ea typeface="幼圆" panose="02010509060101010101" pitchFamily="49" charset="-122"/>
                    <a:cs typeface="+mn-ea"/>
                  </a:rPr>
                  <a:t> ×10 %× </a:t>
                </a:r>
                <a:r>
                  <a:rPr lang="zh-TW" altLang="zh-TW" sz="1600" dirty="0">
                    <a:solidFill>
                      <a:schemeClr val="tx1">
                        <a:lumMod val="75000"/>
                        <a:lumOff val="25000"/>
                      </a:schemeClr>
                    </a:solidFill>
                    <a:latin typeface="幼圆" panose="02010509060101010101" pitchFamily="49" charset="-122"/>
                    <a:ea typeface="幼圆" panose="02010509060101010101" pitchFamily="49" charset="-122"/>
                    <a:cs typeface="+mn-ea"/>
                  </a:rPr>
                  <a:t>使用面積</a:t>
                </a:r>
                <a:endParaRPr lang="zh-CN" altLang="en-US" sz="1600" dirty="0">
                  <a:solidFill>
                    <a:schemeClr val="tx1">
                      <a:lumMod val="75000"/>
                      <a:lumOff val="25000"/>
                    </a:schemeClr>
                  </a:solidFill>
                  <a:latin typeface="幼圆" panose="02010509060101010101" pitchFamily="49" charset="-122"/>
                  <a:ea typeface="幼圆" panose="02010509060101010101" pitchFamily="49" charset="-122"/>
                  <a:cs typeface="+mn-ea"/>
                  <a:sym typeface="+mn-lt"/>
                </a:endParaRPr>
              </a:p>
            </p:txBody>
          </p:sp>
          <p:grpSp>
            <p:nvGrpSpPr>
              <p:cNvPr id="24" name="PA_组合 7">
                <a:extLst>
                  <a:ext uri="{FF2B5EF4-FFF2-40B4-BE49-F238E27FC236}">
                    <a16:creationId xmlns:a16="http://schemas.microsoft.com/office/drawing/2014/main" xmlns="" id="{2A83AC80-3C19-4D2F-98CB-6068E3B3B383}"/>
                  </a:ext>
                </a:extLst>
              </p:cNvPr>
              <p:cNvGrpSpPr/>
              <p:nvPr>
                <p:custDataLst>
                  <p:tags r:id="rId4"/>
                </p:custDataLst>
              </p:nvPr>
            </p:nvGrpSpPr>
            <p:grpSpPr>
              <a:xfrm>
                <a:off x="64239" y="5431549"/>
                <a:ext cx="997456" cy="961575"/>
                <a:chOff x="4108711" y="2413443"/>
                <a:chExt cx="997456" cy="961575"/>
              </a:xfrm>
            </p:grpSpPr>
            <p:sp>
              <p:nvSpPr>
                <p:cNvPr id="25" name="饼形 23">
                  <a:extLst>
                    <a:ext uri="{FF2B5EF4-FFF2-40B4-BE49-F238E27FC236}">
                      <a16:creationId xmlns:a16="http://schemas.microsoft.com/office/drawing/2014/main" xmlns="" id="{DC209569-0370-4022-87BB-000BE6B95E84}"/>
                    </a:ext>
                  </a:extLst>
                </p:cNvPr>
                <p:cNvSpPr/>
                <p:nvPr/>
              </p:nvSpPr>
              <p:spPr>
                <a:xfrm rot="18000000">
                  <a:off x="4126651" y="2395503"/>
                  <a:ext cx="961575" cy="997456"/>
                </a:xfrm>
                <a:prstGeom prst="pie">
                  <a:avLst>
                    <a:gd name="adj1" fmla="val 16200000"/>
                    <a:gd name="adj2" fmla="val 1800000"/>
                  </a:avLst>
                </a:prstGeom>
                <a:solidFill>
                  <a:srgbClr val="FBC65C"/>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6" name="文本框 4506">
                  <a:extLst>
                    <a:ext uri="{FF2B5EF4-FFF2-40B4-BE49-F238E27FC236}">
                      <a16:creationId xmlns:a16="http://schemas.microsoft.com/office/drawing/2014/main" xmlns="" id="{3BDFA4D9-B3E1-4F87-8B1F-D2141C70D8C3}"/>
                    </a:ext>
                  </a:extLst>
                </p:cNvPr>
                <p:cNvSpPr txBox="1"/>
                <p:nvPr/>
              </p:nvSpPr>
              <p:spPr>
                <a:xfrm>
                  <a:off x="4340758" y="2438457"/>
                  <a:ext cx="502061" cy="400110"/>
                </a:xfrm>
                <a:prstGeom prst="rect">
                  <a:avLst/>
                </a:prstGeom>
                <a:noFill/>
              </p:spPr>
              <p:txBody>
                <a:bodyPr wrap="none" rtlCol="0">
                  <a:spAutoFit/>
                </a:bodyPr>
                <a:lstStyle/>
                <a:p>
                  <a:r>
                    <a:rPr lang="en-US" altLang="zh-CN"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Arial" panose="020B0604020202020204" pitchFamily="34" charset="0"/>
                    </a:rPr>
                    <a:t>02</a:t>
                  </a:r>
                  <a:endParaRPr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Arial" panose="020B0604020202020204" pitchFamily="34" charset="0"/>
                  </a:endParaRPr>
                </a:p>
              </p:txBody>
            </p:sp>
          </p:grpSp>
        </p:grpSp>
        <p:grpSp>
          <p:nvGrpSpPr>
            <p:cNvPr id="35" name="群組 34">
              <a:extLst>
                <a:ext uri="{FF2B5EF4-FFF2-40B4-BE49-F238E27FC236}">
                  <a16:creationId xmlns:a16="http://schemas.microsoft.com/office/drawing/2014/main" xmlns="" id="{28EFDB78-00FA-49A8-A6E4-55EB28237807}"/>
                </a:ext>
              </a:extLst>
            </p:cNvPr>
            <p:cNvGrpSpPr/>
            <p:nvPr/>
          </p:nvGrpSpPr>
          <p:grpSpPr>
            <a:xfrm>
              <a:off x="4323818" y="2880800"/>
              <a:ext cx="4819096" cy="938032"/>
              <a:chOff x="4323818" y="2971233"/>
              <a:chExt cx="4819096" cy="938032"/>
            </a:xfrm>
          </p:grpSpPr>
          <p:grpSp>
            <p:nvGrpSpPr>
              <p:cNvPr id="28" name="PA_组合 8">
                <a:extLst>
                  <a:ext uri="{FF2B5EF4-FFF2-40B4-BE49-F238E27FC236}">
                    <a16:creationId xmlns:a16="http://schemas.microsoft.com/office/drawing/2014/main" xmlns="" id="{4D99133E-0E70-4435-963C-ECCC8918F46B}"/>
                  </a:ext>
                </a:extLst>
              </p:cNvPr>
              <p:cNvGrpSpPr/>
              <p:nvPr>
                <p:custDataLst>
                  <p:tags r:id="rId1"/>
                </p:custDataLst>
              </p:nvPr>
            </p:nvGrpSpPr>
            <p:grpSpPr>
              <a:xfrm>
                <a:off x="4323818" y="2971233"/>
                <a:ext cx="938032" cy="938032"/>
                <a:chOff x="3184797" y="3705507"/>
                <a:chExt cx="938032" cy="938032"/>
              </a:xfrm>
            </p:grpSpPr>
            <p:sp>
              <p:nvSpPr>
                <p:cNvPr id="29" name="饼形 26">
                  <a:extLst>
                    <a:ext uri="{FF2B5EF4-FFF2-40B4-BE49-F238E27FC236}">
                      <a16:creationId xmlns:a16="http://schemas.microsoft.com/office/drawing/2014/main" xmlns="" id="{38A82CAB-C2A1-4769-9855-67CC1339C8B7}"/>
                    </a:ext>
                  </a:extLst>
                </p:cNvPr>
                <p:cNvSpPr/>
                <p:nvPr/>
              </p:nvSpPr>
              <p:spPr>
                <a:xfrm rot="18000000">
                  <a:off x="3184797" y="3705507"/>
                  <a:ext cx="938032" cy="938032"/>
                </a:xfrm>
                <a:prstGeom prst="pie">
                  <a:avLst>
                    <a:gd name="adj1" fmla="val 16200000"/>
                    <a:gd name="adj2" fmla="val 1800000"/>
                  </a:avLst>
                </a:prstGeom>
                <a:solidFill>
                  <a:srgbClr val="66BFBD"/>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0" name="文本框 4506">
                  <a:extLst>
                    <a:ext uri="{FF2B5EF4-FFF2-40B4-BE49-F238E27FC236}">
                      <a16:creationId xmlns:a16="http://schemas.microsoft.com/office/drawing/2014/main" xmlns="" id="{C5F5DE1E-C32D-42C4-8E1C-6BDD9571C4D8}"/>
                    </a:ext>
                  </a:extLst>
                </p:cNvPr>
                <p:cNvSpPr txBox="1"/>
                <p:nvPr/>
              </p:nvSpPr>
              <p:spPr>
                <a:xfrm>
                  <a:off x="3410798" y="3755085"/>
                  <a:ext cx="502061" cy="400110"/>
                </a:xfrm>
                <a:prstGeom prst="rect">
                  <a:avLst/>
                </a:prstGeom>
                <a:noFill/>
              </p:spPr>
              <p:txBody>
                <a:bodyPr wrap="none" rtlCol="0">
                  <a:spAutoFit/>
                </a:bodyPr>
                <a:lstStyle/>
                <a:p>
                  <a:r>
                    <a:rPr lang="en-US" altLang="zh-CN"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Arial" panose="020B0604020202020204" pitchFamily="34" charset="0"/>
                    </a:rPr>
                    <a:t>03</a:t>
                  </a:r>
                  <a:endParaRPr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Arial" panose="020B0604020202020204" pitchFamily="34" charset="0"/>
                  </a:endParaRPr>
                </a:p>
              </p:txBody>
            </p:sp>
          </p:grpSp>
          <p:sp>
            <p:nvSpPr>
              <p:cNvPr id="32" name="PA_文本框 6">
                <a:extLst>
                  <a:ext uri="{FF2B5EF4-FFF2-40B4-BE49-F238E27FC236}">
                    <a16:creationId xmlns:a16="http://schemas.microsoft.com/office/drawing/2014/main" xmlns="" id="{7F9CFAF7-436D-457D-92F0-8C9A026198A6}"/>
                  </a:ext>
                </a:extLst>
              </p:cNvPr>
              <p:cNvSpPr txBox="1"/>
              <p:nvPr>
                <p:custDataLst>
                  <p:tags r:id="rId2"/>
                </p:custDataLst>
              </p:nvPr>
            </p:nvSpPr>
            <p:spPr>
              <a:xfrm>
                <a:off x="5173639" y="3063252"/>
                <a:ext cx="3969275" cy="338554"/>
              </a:xfrm>
              <a:prstGeom prst="rect">
                <a:avLst/>
              </a:prstGeom>
              <a:noFill/>
            </p:spPr>
            <p:txBody>
              <a:bodyPr wrap="square" rtlCol="0">
                <a:spAutoFit/>
              </a:bodyPr>
              <a:lstStyle/>
              <a:p>
                <a:r>
                  <a:rPr lang="zh-TW" altLang="en-US" sz="1600" dirty="0">
                    <a:solidFill>
                      <a:schemeClr val="tx1">
                        <a:lumMod val="75000"/>
                        <a:lumOff val="25000"/>
                      </a:schemeClr>
                    </a:solidFill>
                    <a:latin typeface="幼圆" panose="02010509060101010101" pitchFamily="49" charset="-122"/>
                    <a:ea typeface="幼圆" panose="02010509060101010101" pitchFamily="49" charset="-122"/>
                    <a:cs typeface="+mn-ea"/>
                    <a:sym typeface="+mn-lt"/>
                  </a:rPr>
                  <a:t>回饋金</a:t>
                </a:r>
                <a:r>
                  <a:rPr lang="en-US" altLang="zh-TW" sz="1600" dirty="0">
                    <a:solidFill>
                      <a:schemeClr val="tx1">
                        <a:lumMod val="75000"/>
                        <a:lumOff val="25000"/>
                      </a:schemeClr>
                    </a:solidFill>
                    <a:latin typeface="幼圆" panose="02010509060101010101" pitchFamily="49" charset="-122"/>
                    <a:ea typeface="幼圆" panose="02010509060101010101" pitchFamily="49" charset="-122"/>
                    <a:cs typeface="+mn-ea"/>
                    <a:sym typeface="+mn-lt"/>
                  </a:rPr>
                  <a:t>=</a:t>
                </a:r>
                <a:r>
                  <a:rPr lang="zh-TW" altLang="en-US" sz="1600" dirty="0">
                    <a:solidFill>
                      <a:schemeClr val="tx1">
                        <a:lumMod val="75000"/>
                        <a:lumOff val="25000"/>
                      </a:schemeClr>
                    </a:solidFill>
                    <a:latin typeface="幼圆" panose="02010509060101010101" pitchFamily="49" charset="-122"/>
                    <a:ea typeface="幼圆" panose="02010509060101010101" pitchFamily="49" charset="-122"/>
                    <a:cs typeface="+mn-ea"/>
                    <a:sym typeface="+mn-lt"/>
                  </a:rPr>
                  <a:t>年售</a:t>
                </a:r>
                <a:r>
                  <a:rPr lang="zh-TW" altLang="en-US" sz="1600" dirty="0" smtClean="0">
                    <a:solidFill>
                      <a:schemeClr val="tx1">
                        <a:lumMod val="75000"/>
                        <a:lumOff val="25000"/>
                      </a:schemeClr>
                    </a:solidFill>
                    <a:latin typeface="幼圆" panose="02010509060101010101" pitchFamily="49" charset="-122"/>
                    <a:ea typeface="幼圆" panose="02010509060101010101" pitchFamily="49" charset="-122"/>
                    <a:cs typeface="+mn-ea"/>
                    <a:sym typeface="+mn-lt"/>
                  </a:rPr>
                  <a:t>電收益</a:t>
                </a:r>
                <a:r>
                  <a:rPr lang="en-US" altLang="zh-TW" sz="1600" dirty="0">
                    <a:solidFill>
                      <a:schemeClr val="tx1">
                        <a:lumMod val="75000"/>
                        <a:lumOff val="25000"/>
                      </a:schemeClr>
                    </a:solidFill>
                    <a:latin typeface="幼圆" panose="02010509060101010101" pitchFamily="49" charset="-122"/>
                    <a:ea typeface="幼圆" panose="02010509060101010101" pitchFamily="49" charset="-122"/>
                    <a:cs typeface="+mn-ea"/>
                    <a:sym typeface="+mn-lt"/>
                  </a:rPr>
                  <a:t>(</a:t>
                </a:r>
                <a:r>
                  <a:rPr lang="zh-TW" altLang="en-US" sz="1600" dirty="0">
                    <a:solidFill>
                      <a:schemeClr val="tx1">
                        <a:lumMod val="75000"/>
                        <a:lumOff val="25000"/>
                      </a:schemeClr>
                    </a:solidFill>
                    <a:latin typeface="幼圆" panose="02010509060101010101" pitchFamily="49" charset="-122"/>
                    <a:ea typeface="幼圆" panose="02010509060101010101" pitchFamily="49" charset="-122"/>
                    <a:cs typeface="+mn-ea"/>
                    <a:sym typeface="+mn-lt"/>
                  </a:rPr>
                  <a:t>元</a:t>
                </a:r>
                <a:r>
                  <a:rPr lang="en-US" altLang="zh-TW" sz="1600" dirty="0">
                    <a:solidFill>
                      <a:schemeClr val="tx1">
                        <a:lumMod val="75000"/>
                        <a:lumOff val="25000"/>
                      </a:schemeClr>
                    </a:solidFill>
                    <a:latin typeface="幼圆" panose="02010509060101010101" pitchFamily="49" charset="-122"/>
                    <a:ea typeface="幼圆" panose="02010509060101010101" pitchFamily="49" charset="-122"/>
                    <a:cs typeface="+mn-ea"/>
                    <a:sym typeface="+mn-lt"/>
                  </a:rPr>
                  <a:t>)×</a:t>
                </a:r>
                <a:r>
                  <a:rPr lang="zh-TW" altLang="en-US" sz="1600" dirty="0">
                    <a:solidFill>
                      <a:schemeClr val="tx1">
                        <a:lumMod val="75000"/>
                        <a:lumOff val="25000"/>
                      </a:schemeClr>
                    </a:solidFill>
                    <a:latin typeface="幼圆" panose="02010509060101010101" pitchFamily="49" charset="-122"/>
                    <a:ea typeface="幼圆" panose="02010509060101010101" pitchFamily="49" charset="-122"/>
                    <a:cs typeface="+mn-ea"/>
                    <a:sym typeface="+mn-lt"/>
                  </a:rPr>
                  <a:t>回饋金比例</a:t>
                </a:r>
                <a:r>
                  <a:rPr lang="en-US" altLang="zh-TW" sz="1600" dirty="0">
                    <a:solidFill>
                      <a:schemeClr val="tx1">
                        <a:lumMod val="75000"/>
                        <a:lumOff val="25000"/>
                      </a:schemeClr>
                    </a:solidFill>
                    <a:latin typeface="幼圆" panose="02010509060101010101" pitchFamily="49" charset="-122"/>
                    <a:ea typeface="幼圆" panose="02010509060101010101" pitchFamily="49" charset="-122"/>
                    <a:cs typeface="+mn-ea"/>
                    <a:sym typeface="+mn-lt"/>
                  </a:rPr>
                  <a:t>(%)</a:t>
                </a:r>
                <a:endParaRPr lang="zh-CN" altLang="en-US" sz="1600" dirty="0">
                  <a:solidFill>
                    <a:schemeClr val="tx1">
                      <a:lumMod val="75000"/>
                      <a:lumOff val="25000"/>
                    </a:schemeClr>
                  </a:solidFill>
                  <a:latin typeface="幼圆" panose="02010509060101010101" pitchFamily="49" charset="-122"/>
                  <a:ea typeface="幼圆" panose="02010509060101010101" pitchFamily="49" charset="-122"/>
                  <a:cs typeface="+mn-ea"/>
                  <a:sym typeface="+mn-lt"/>
                </a:endParaRPr>
              </a:p>
            </p:txBody>
          </p:sp>
        </p:grpSp>
        <p:sp>
          <p:nvSpPr>
            <p:cNvPr id="34" name="矩形 33">
              <a:extLst>
                <a:ext uri="{FF2B5EF4-FFF2-40B4-BE49-F238E27FC236}">
                  <a16:creationId xmlns:a16="http://schemas.microsoft.com/office/drawing/2014/main" xmlns="" id="{CBACB78F-6358-4615-ACEA-D56A1AE2AE8C}"/>
                </a:ext>
              </a:extLst>
            </p:cNvPr>
            <p:cNvSpPr/>
            <p:nvPr/>
          </p:nvSpPr>
          <p:spPr>
            <a:xfrm>
              <a:off x="4307283" y="3361782"/>
              <a:ext cx="4798127" cy="1118255"/>
            </a:xfrm>
            <a:prstGeom prst="rect">
              <a:avLst/>
            </a:prstGeom>
          </p:spPr>
          <p:txBody>
            <a:bodyPr wrap="square">
              <a:spAutoFit/>
            </a:bodyPr>
            <a:lstStyle/>
            <a:p>
              <a:pPr marL="171450" indent="-171450" algn="just">
                <a:lnSpc>
                  <a:spcPts val="2000"/>
                </a:lnSpc>
                <a:buFont typeface="Wingdings" panose="05000000000000000000" pitchFamily="2" charset="2"/>
                <a:buChar char="l"/>
              </a:pPr>
              <a:r>
                <a:rPr lang="zh-TW" altLang="en-US" sz="1200" dirty="0">
                  <a:latin typeface="Times New Roman" panose="02020603050405020304" pitchFamily="18" charset="0"/>
                  <a:ea typeface="微軟正黑體" panose="020B0604030504040204" pitchFamily="34" charset="-120"/>
                  <a:cs typeface="Times New Roman" panose="02020603050405020304" pitchFamily="18" charset="0"/>
                </a:rPr>
                <a:t>依據「中華民國</a:t>
              </a:r>
              <a:r>
                <a:rPr lang="en-US" altLang="zh-TW" sz="1200" dirty="0">
                  <a:latin typeface="Times New Roman" panose="02020603050405020304" pitchFamily="18" charset="0"/>
                  <a:ea typeface="微軟正黑體" panose="020B0604030504040204" pitchFamily="34" charset="-120"/>
                  <a:cs typeface="Times New Roman" panose="02020603050405020304" pitchFamily="18" charset="0"/>
                </a:rPr>
                <a:t>111</a:t>
              </a:r>
              <a:r>
                <a:rPr lang="zh-TW" altLang="en-US" sz="1200" dirty="0">
                  <a:latin typeface="Times New Roman" panose="02020603050405020304" pitchFamily="18" charset="0"/>
                  <a:ea typeface="微軟正黑體" panose="020B0604030504040204" pitchFamily="34" charset="-120"/>
                  <a:cs typeface="Times New Roman" panose="02020603050405020304" pitchFamily="18" charset="0"/>
                </a:rPr>
                <a:t>年度再生能源電能躉購費率及其計算公式」</a:t>
              </a:r>
              <a:r>
                <a:rPr lang="zh-TW" altLang="zh-TW" sz="1200" dirty="0">
                  <a:latin typeface="Times New Roman" panose="02020603050405020304" pitchFamily="18" charset="0"/>
                  <a:ea typeface="微軟正黑體" panose="020B0604030504040204" pitchFamily="34" charset="-120"/>
                  <a:cs typeface="Times New Roman" panose="02020603050405020304" pitchFamily="18" charset="0"/>
                </a:rPr>
                <a:t>小水力案場之裝置容量為</a:t>
              </a:r>
              <a:r>
                <a:rPr lang="en-US" altLang="zh-TW" sz="1200" dirty="0">
                  <a:latin typeface="Times New Roman" panose="02020603050405020304" pitchFamily="18" charset="0"/>
                  <a:ea typeface="微軟正黑體" panose="020B0604030504040204" pitchFamily="34" charset="-120"/>
                  <a:cs typeface="Times New Roman" panose="02020603050405020304" pitchFamily="18" charset="0"/>
                </a:rPr>
                <a:t>0.001~2MW</a:t>
              </a:r>
              <a:r>
                <a:rPr lang="zh-TW" altLang="zh-TW" sz="1200" dirty="0">
                  <a:latin typeface="Times New Roman" panose="02020603050405020304" pitchFamily="18" charset="0"/>
                  <a:ea typeface="微軟正黑體" panose="020B0604030504040204" pitchFamily="34" charset="-120"/>
                  <a:cs typeface="Times New Roman" panose="02020603050405020304" pitchFamily="18" charset="0"/>
                </a:rPr>
                <a:t>，其</a:t>
              </a:r>
              <a:r>
                <a:rPr lang="zh-TW" altLang="zh-TW" sz="1200" dirty="0">
                  <a:solidFill>
                    <a:srgbClr val="0000FF"/>
                  </a:solidFill>
                  <a:latin typeface="Times New Roman" panose="02020603050405020304" pitchFamily="18" charset="0"/>
                  <a:ea typeface="微軟正黑體" panose="020B0604030504040204" pitchFamily="34" charset="-120"/>
                  <a:cs typeface="Times New Roman" panose="02020603050405020304" pitchFamily="18" charset="0"/>
                </a:rPr>
                <a:t>躉購費率為每度</a:t>
              </a:r>
              <a:r>
                <a:rPr lang="en-US" altLang="zh-TW" sz="1200" dirty="0">
                  <a:solidFill>
                    <a:srgbClr val="0000FF"/>
                  </a:solidFill>
                  <a:latin typeface="Times New Roman" panose="02020603050405020304" pitchFamily="18" charset="0"/>
                  <a:ea typeface="微軟正黑體" panose="020B0604030504040204" pitchFamily="34" charset="-120"/>
                  <a:cs typeface="Times New Roman" panose="02020603050405020304" pitchFamily="18" charset="0"/>
                </a:rPr>
                <a:t>4.1539</a:t>
              </a:r>
              <a:r>
                <a:rPr lang="zh-TW" altLang="zh-TW" sz="1200" dirty="0">
                  <a:solidFill>
                    <a:srgbClr val="0000FF"/>
                  </a:solidFill>
                  <a:latin typeface="Times New Roman" panose="02020603050405020304" pitchFamily="18" charset="0"/>
                  <a:ea typeface="微軟正黑體" panose="020B0604030504040204" pitchFamily="34" charset="-120"/>
                  <a:cs typeface="Times New Roman" panose="02020603050405020304" pitchFamily="18" charset="0"/>
                </a:rPr>
                <a:t>元</a:t>
              </a:r>
              <a:r>
                <a:rPr lang="zh-TW" altLang="en-US" sz="1200" dirty="0">
                  <a:latin typeface="Times New Roman" panose="02020603050405020304" pitchFamily="18" charset="0"/>
                  <a:ea typeface="微軟正黑體" panose="020B0604030504040204" pitchFamily="34" charset="-120"/>
                  <a:cs typeface="Times New Roman" panose="02020603050405020304" pitchFamily="18" charset="0"/>
                </a:rPr>
                <a:t>。</a:t>
              </a:r>
              <a:endParaRPr lang="en-US" altLang="zh-TW" sz="1200" dirty="0">
                <a:latin typeface="Times New Roman" panose="02020603050405020304" pitchFamily="18" charset="0"/>
                <a:ea typeface="微軟正黑體" panose="020B0604030504040204" pitchFamily="34" charset="-120"/>
                <a:cs typeface="Times New Roman" panose="02020603050405020304" pitchFamily="18" charset="0"/>
              </a:endParaRPr>
            </a:p>
            <a:p>
              <a:pPr marL="171450" indent="-171450" algn="just">
                <a:lnSpc>
                  <a:spcPts val="2000"/>
                </a:lnSpc>
                <a:buFont typeface="Wingdings" panose="05000000000000000000" pitchFamily="2" charset="2"/>
                <a:buChar char="l"/>
              </a:pPr>
              <a:r>
                <a:rPr lang="zh-TW" altLang="en-US" sz="1200" dirty="0">
                  <a:latin typeface="Times New Roman" panose="02020603050405020304" pitchFamily="18" charset="0"/>
                  <a:ea typeface="微軟正黑體" panose="020B0604030504040204" pitchFamily="34" charset="-120"/>
                  <a:cs typeface="Times New Roman" panose="02020603050405020304" pitchFamily="18" charset="0"/>
                </a:rPr>
                <a:t>預估案場</a:t>
              </a:r>
              <a:r>
                <a:rPr lang="zh-TW" altLang="en-US" sz="1200"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年發電量為</a:t>
              </a:r>
              <a:r>
                <a:rPr lang="en-US" altLang="zh-TW" sz="1200" dirty="0">
                  <a:solidFill>
                    <a:srgbClr val="0000FF"/>
                  </a:solidFill>
                  <a:latin typeface="Times New Roman" panose="02020603050405020304" pitchFamily="18" charset="0"/>
                  <a:ea typeface="微軟正黑體" panose="020B0604030504040204" pitchFamily="34" charset="-120"/>
                  <a:cs typeface="Times New Roman" panose="02020603050405020304" pitchFamily="18" charset="0"/>
                </a:rPr>
                <a:t>192.7</a:t>
              </a:r>
              <a:r>
                <a:rPr lang="zh-TW" altLang="en-US" sz="1200" dirty="0">
                  <a:solidFill>
                    <a:srgbClr val="0000FF"/>
                  </a:solidFill>
                  <a:latin typeface="Times New Roman" panose="02020603050405020304" pitchFamily="18" charset="0"/>
                  <a:ea typeface="微軟正黑體" panose="020B0604030504040204" pitchFamily="34" charset="-120"/>
                  <a:cs typeface="Times New Roman" panose="02020603050405020304" pitchFamily="18" charset="0"/>
                </a:rPr>
                <a:t>萬度</a:t>
              </a:r>
              <a:r>
                <a:rPr lang="zh-TW" altLang="en-US" sz="1200" dirty="0">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1200" dirty="0">
                  <a:solidFill>
                    <a:srgbClr val="0000FF"/>
                  </a:solidFill>
                  <a:latin typeface="Times New Roman" panose="02020603050405020304" pitchFamily="18" charset="0"/>
                  <a:ea typeface="微軟正黑體" panose="020B0604030504040204" pitchFamily="34" charset="-120"/>
                  <a:cs typeface="Times New Roman" panose="02020603050405020304" pitchFamily="18" charset="0"/>
                </a:rPr>
                <a:t>年售電收益為</a:t>
              </a:r>
              <a:r>
                <a:rPr lang="en-US" altLang="zh-TW" sz="1200" dirty="0">
                  <a:solidFill>
                    <a:srgbClr val="0000FF"/>
                  </a:solidFill>
                  <a:latin typeface="Times New Roman" panose="02020603050405020304" pitchFamily="18" charset="0"/>
                  <a:ea typeface="微軟正黑體" panose="020B0604030504040204" pitchFamily="34" charset="-120"/>
                  <a:cs typeface="Times New Roman" panose="02020603050405020304" pitchFamily="18" charset="0"/>
                </a:rPr>
                <a:t>800.46</a:t>
              </a:r>
              <a:r>
                <a:rPr lang="zh-TW" altLang="en-US" sz="1200" dirty="0">
                  <a:solidFill>
                    <a:srgbClr val="0000FF"/>
                  </a:solidFill>
                  <a:latin typeface="Times New Roman" panose="02020603050405020304" pitchFamily="18" charset="0"/>
                  <a:ea typeface="微軟正黑體" panose="020B0604030504040204" pitchFamily="34" charset="-120"/>
                  <a:cs typeface="Times New Roman" panose="02020603050405020304" pitchFamily="18" charset="0"/>
                </a:rPr>
                <a:t>萬元</a:t>
              </a:r>
              <a:r>
                <a:rPr lang="zh-TW" altLang="en-US" sz="1200" dirty="0">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12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回饋金以售電收益的</a:t>
              </a:r>
              <a:r>
                <a:rPr lang="en-US" altLang="zh-TW" sz="12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4%</a:t>
              </a:r>
              <a:r>
                <a:rPr lang="zh-TW" altLang="en-US" sz="12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計算</a:t>
              </a:r>
              <a:r>
                <a:rPr lang="zh-TW" altLang="en-US" sz="1200" dirty="0">
                  <a:latin typeface="Times New Roman" panose="02020603050405020304" pitchFamily="18" charset="0"/>
                  <a:ea typeface="微軟正黑體" panose="020B0604030504040204" pitchFamily="34" charset="-120"/>
                  <a:cs typeface="Times New Roman" panose="02020603050405020304" pitchFamily="18" charset="0"/>
                </a:rPr>
                <a:t>，每年繳予的</a:t>
              </a:r>
              <a:r>
                <a:rPr lang="zh-TW" altLang="en-US" sz="12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回饋金金額為</a:t>
              </a:r>
              <a:r>
                <a:rPr lang="en-US" altLang="zh-TW" sz="12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32.02</a:t>
              </a:r>
              <a:r>
                <a:rPr lang="zh-TW" altLang="en-US" sz="12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萬元</a:t>
              </a:r>
              <a:r>
                <a:rPr lang="zh-TW" altLang="en-US" sz="1200" dirty="0">
                  <a:latin typeface="Times New Roman" panose="02020603050405020304" pitchFamily="18" charset="0"/>
                  <a:ea typeface="微軟正黑體" panose="020B0604030504040204" pitchFamily="34" charset="-120"/>
                  <a:cs typeface="Times New Roman" panose="02020603050405020304" pitchFamily="18" charset="0"/>
                </a:rPr>
                <a:t>。</a:t>
              </a:r>
            </a:p>
          </p:txBody>
        </p:sp>
      </p:grpSp>
      <p:grpSp>
        <p:nvGrpSpPr>
          <p:cNvPr id="47" name="群組 46">
            <a:extLst>
              <a:ext uri="{FF2B5EF4-FFF2-40B4-BE49-F238E27FC236}">
                <a16:creationId xmlns:a16="http://schemas.microsoft.com/office/drawing/2014/main" xmlns="" id="{40E5D28F-6839-4273-AFE8-ED997918073F}"/>
              </a:ext>
            </a:extLst>
          </p:cNvPr>
          <p:cNvGrpSpPr/>
          <p:nvPr/>
        </p:nvGrpSpPr>
        <p:grpSpPr>
          <a:xfrm>
            <a:off x="1422965" y="5020623"/>
            <a:ext cx="3357184" cy="1726612"/>
            <a:chOff x="1077487" y="4940596"/>
            <a:chExt cx="3398530" cy="1848022"/>
          </a:xfrm>
        </p:grpSpPr>
        <p:graphicFrame>
          <p:nvGraphicFramePr>
            <p:cNvPr id="37" name="資料庫圖表 36">
              <a:extLst>
                <a:ext uri="{FF2B5EF4-FFF2-40B4-BE49-F238E27FC236}">
                  <a16:creationId xmlns:a16="http://schemas.microsoft.com/office/drawing/2014/main" xmlns="" id="{9B9930D8-49E4-4FB4-8C74-0DED413DBF9E}"/>
                </a:ext>
              </a:extLst>
            </p:cNvPr>
            <p:cNvGraphicFramePr/>
            <p:nvPr>
              <p:extLst>
                <p:ext uri="{D42A27DB-BD31-4B8C-83A1-F6EECF244321}">
                  <p14:modId xmlns:p14="http://schemas.microsoft.com/office/powerpoint/2010/main" val="1068299285"/>
                </p:ext>
              </p:extLst>
            </p:nvPr>
          </p:nvGraphicFramePr>
          <p:xfrm>
            <a:off x="1077487" y="4940596"/>
            <a:ext cx="3398530" cy="1848022"/>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
          <p:nvSpPr>
            <p:cNvPr id="39" name="矩形 38">
              <a:extLst>
                <a:ext uri="{FF2B5EF4-FFF2-40B4-BE49-F238E27FC236}">
                  <a16:creationId xmlns:a16="http://schemas.microsoft.com/office/drawing/2014/main" xmlns="" id="{51B39642-C816-41A4-8187-F4C661A67D21}"/>
                </a:ext>
              </a:extLst>
            </p:cNvPr>
            <p:cNvSpPr/>
            <p:nvPr/>
          </p:nvSpPr>
          <p:spPr>
            <a:xfrm>
              <a:off x="1256548" y="5303870"/>
              <a:ext cx="1513862" cy="1416499"/>
            </a:xfrm>
            <a:prstGeom prst="rect">
              <a:avLst/>
            </a:prstGeom>
          </p:spPr>
          <p:txBody>
            <a:bodyPr wrap="square">
              <a:spAutoFit/>
            </a:bodyPr>
            <a:lstStyle/>
            <a:p>
              <a:pPr algn="ctr"/>
              <a:r>
                <a:rPr lang="zh-TW" altLang="en-US" sz="2000" dirty="0">
                  <a:latin typeface="華康中圓體" panose="020F0509000000000000" pitchFamily="49" charset="-120"/>
                  <a:ea typeface="華康中圓體" panose="020F0509000000000000" pitchFamily="49" charset="-120"/>
                  <a:cs typeface="Times New Roman" panose="02020603050405020304" pitchFamily="18" charset="0"/>
                </a:rPr>
                <a:t>年發電    售電收益</a:t>
              </a:r>
              <a:r>
                <a:rPr lang="en-US" altLang="zh-TW" sz="2000" dirty="0">
                  <a:latin typeface="華康中圓體" panose="020F0509000000000000" pitchFamily="49" charset="-120"/>
                  <a:ea typeface="華康中圓體" panose="020F0509000000000000" pitchFamily="49" charset="-120"/>
                  <a:cs typeface="Times New Roman" panose="02020603050405020304" pitchFamily="18" charset="0"/>
                </a:rPr>
                <a:t>800.46</a:t>
              </a:r>
              <a:r>
                <a:rPr lang="zh-TW" altLang="en-US" sz="2000" dirty="0">
                  <a:latin typeface="華康中圓體" panose="020F0509000000000000" pitchFamily="49" charset="-120"/>
                  <a:ea typeface="華康中圓體" panose="020F0509000000000000" pitchFamily="49" charset="-120"/>
                  <a:cs typeface="Times New Roman" panose="02020603050405020304" pitchFamily="18" charset="0"/>
                </a:rPr>
                <a:t>萬元</a:t>
              </a:r>
            </a:p>
          </p:txBody>
        </p:sp>
        <p:sp>
          <p:nvSpPr>
            <p:cNvPr id="40" name="矩形 39">
              <a:extLst>
                <a:ext uri="{FF2B5EF4-FFF2-40B4-BE49-F238E27FC236}">
                  <a16:creationId xmlns:a16="http://schemas.microsoft.com/office/drawing/2014/main" xmlns="" id="{8BD189F6-CEF9-4D1C-A09A-3F1125309657}"/>
                </a:ext>
              </a:extLst>
            </p:cNvPr>
            <p:cNvSpPr/>
            <p:nvPr/>
          </p:nvSpPr>
          <p:spPr>
            <a:xfrm>
              <a:off x="2833790" y="5268891"/>
              <a:ext cx="1410335" cy="1087081"/>
            </a:xfrm>
            <a:prstGeom prst="rect">
              <a:avLst/>
            </a:prstGeom>
          </p:spPr>
          <p:txBody>
            <a:bodyPr wrap="square">
              <a:spAutoFit/>
            </a:bodyPr>
            <a:lstStyle/>
            <a:p>
              <a:pPr algn="ctr"/>
              <a:r>
                <a:rPr lang="zh-TW" altLang="en-US" sz="2000" dirty="0">
                  <a:latin typeface="華康中圓體" panose="020F0509000000000000" pitchFamily="49" charset="-120"/>
                  <a:ea typeface="華康中圓體" panose="020F0509000000000000" pitchFamily="49" charset="-120"/>
                  <a:cs typeface="Times New Roman" panose="02020603050405020304" pitchFamily="18" charset="0"/>
                </a:rPr>
                <a:t>年減少之碳排放量</a:t>
              </a:r>
              <a:r>
                <a:rPr lang="en-US" altLang="zh-TW" sz="2000" dirty="0">
                  <a:latin typeface="華康中圓體" panose="020F0509000000000000" pitchFamily="49" charset="-120"/>
                  <a:ea typeface="華康中圓體" panose="020F0509000000000000" pitchFamily="49" charset="-120"/>
                  <a:cs typeface="Times New Roman" panose="02020603050405020304" pitchFamily="18" charset="0"/>
                </a:rPr>
                <a:t>967.35</a:t>
              </a:r>
              <a:r>
                <a:rPr lang="zh-TW" altLang="en-US" sz="2000" dirty="0">
                  <a:latin typeface="華康中圓體" panose="020F0509000000000000" pitchFamily="49" charset="-120"/>
                  <a:ea typeface="華康中圓體" panose="020F0509000000000000" pitchFamily="49" charset="-120"/>
                  <a:cs typeface="Times New Roman" panose="02020603050405020304" pitchFamily="18" charset="0"/>
                </a:rPr>
                <a:t>噸</a:t>
              </a:r>
            </a:p>
          </p:txBody>
        </p:sp>
      </p:grpSp>
      <p:grpSp>
        <p:nvGrpSpPr>
          <p:cNvPr id="50" name="群組 49">
            <a:extLst>
              <a:ext uri="{FF2B5EF4-FFF2-40B4-BE49-F238E27FC236}">
                <a16:creationId xmlns:a16="http://schemas.microsoft.com/office/drawing/2014/main" xmlns="" id="{2D53784B-823B-4F52-A244-40B38C6FC985}"/>
              </a:ext>
            </a:extLst>
          </p:cNvPr>
          <p:cNvGrpSpPr/>
          <p:nvPr/>
        </p:nvGrpSpPr>
        <p:grpSpPr>
          <a:xfrm>
            <a:off x="6090135" y="4192919"/>
            <a:ext cx="3203578" cy="2309340"/>
            <a:chOff x="5784168" y="4215285"/>
            <a:chExt cx="3197161" cy="2573333"/>
          </a:xfrm>
        </p:grpSpPr>
        <p:graphicFrame>
          <p:nvGraphicFramePr>
            <p:cNvPr id="46" name="資料庫圖表 45">
              <a:extLst>
                <a:ext uri="{FF2B5EF4-FFF2-40B4-BE49-F238E27FC236}">
                  <a16:creationId xmlns:a16="http://schemas.microsoft.com/office/drawing/2014/main" xmlns="" id="{1189DDC1-9AD4-4126-B5BD-0056D810E96F}"/>
                </a:ext>
              </a:extLst>
            </p:cNvPr>
            <p:cNvGraphicFramePr/>
            <p:nvPr>
              <p:extLst>
                <p:ext uri="{D42A27DB-BD31-4B8C-83A1-F6EECF244321}">
                  <p14:modId xmlns:p14="http://schemas.microsoft.com/office/powerpoint/2010/main" val="2781458604"/>
                </p:ext>
              </p:extLst>
            </p:nvPr>
          </p:nvGraphicFramePr>
          <p:xfrm>
            <a:off x="5784168" y="4215285"/>
            <a:ext cx="3151613" cy="2573333"/>
          </p:xfrm>
          <a:graphic>
            <a:graphicData uri="http://schemas.openxmlformats.org/drawingml/2006/diagram">
              <dgm:relIds xmlns:dgm="http://schemas.openxmlformats.org/drawingml/2006/diagram" xmlns:r="http://schemas.openxmlformats.org/officeDocument/2006/relationships" r:dm="rId16" r:lo="rId17" r:qs="rId18" r:cs="rId19"/>
            </a:graphicData>
          </a:graphic>
        </p:graphicFrame>
        <p:sp>
          <p:nvSpPr>
            <p:cNvPr id="41" name="矩形 40">
              <a:extLst>
                <a:ext uri="{FF2B5EF4-FFF2-40B4-BE49-F238E27FC236}">
                  <a16:creationId xmlns:a16="http://schemas.microsoft.com/office/drawing/2014/main" xmlns="" id="{60E1AB84-3D44-4AAC-B07C-7C43A28A49DD}"/>
                </a:ext>
              </a:extLst>
            </p:cNvPr>
            <p:cNvSpPr/>
            <p:nvPr/>
          </p:nvSpPr>
          <p:spPr>
            <a:xfrm>
              <a:off x="5896488" y="4864051"/>
              <a:ext cx="1495971" cy="1131769"/>
            </a:xfrm>
            <a:prstGeom prst="rect">
              <a:avLst/>
            </a:prstGeom>
          </p:spPr>
          <p:txBody>
            <a:bodyPr wrap="square">
              <a:spAutoFit/>
            </a:bodyPr>
            <a:lstStyle/>
            <a:p>
              <a:pPr algn="ctr"/>
              <a:r>
                <a:rPr lang="zh-TW" altLang="en-US" sz="2000" dirty="0">
                  <a:latin typeface="華康中圓體" panose="020F0509000000000000" pitchFamily="49" charset="-120"/>
                  <a:ea typeface="華康中圓體" panose="020F0509000000000000" pitchFamily="49" charset="-120"/>
                  <a:cs typeface="Times New Roman" panose="02020603050405020304" pitchFamily="18" charset="0"/>
                </a:rPr>
                <a:t>推動國內</a:t>
              </a:r>
              <a:endParaRPr lang="en-US" altLang="zh-TW" sz="2000" dirty="0">
                <a:latin typeface="華康中圓體" panose="020F0509000000000000" pitchFamily="49" charset="-120"/>
                <a:ea typeface="華康中圓體" panose="020F0509000000000000" pitchFamily="49" charset="-120"/>
                <a:cs typeface="Times New Roman" panose="02020603050405020304" pitchFamily="18" charset="0"/>
              </a:endParaRPr>
            </a:p>
            <a:p>
              <a:pPr algn="ctr"/>
              <a:r>
                <a:rPr lang="zh-TW" altLang="en-US" sz="2000" dirty="0">
                  <a:latin typeface="華康中圓體" panose="020F0509000000000000" pitchFamily="49" charset="-120"/>
                  <a:ea typeface="華康中圓體" panose="020F0509000000000000" pitchFamily="49" charset="-120"/>
                  <a:cs typeface="Times New Roman" panose="02020603050405020304" pitchFamily="18" charset="0"/>
                </a:rPr>
                <a:t>小水力綠能產業發展</a:t>
              </a:r>
            </a:p>
          </p:txBody>
        </p:sp>
        <p:sp>
          <p:nvSpPr>
            <p:cNvPr id="42" name="矩形 41">
              <a:extLst>
                <a:ext uri="{FF2B5EF4-FFF2-40B4-BE49-F238E27FC236}">
                  <a16:creationId xmlns:a16="http://schemas.microsoft.com/office/drawing/2014/main" xmlns="" id="{AFC2A567-E57F-46DA-9208-4C269D06F403}"/>
                </a:ext>
              </a:extLst>
            </p:cNvPr>
            <p:cNvSpPr/>
            <p:nvPr/>
          </p:nvSpPr>
          <p:spPr>
            <a:xfrm>
              <a:off x="7163257" y="4864051"/>
              <a:ext cx="1818072" cy="1160349"/>
            </a:xfrm>
            <a:prstGeom prst="rect">
              <a:avLst/>
            </a:prstGeom>
          </p:spPr>
          <p:txBody>
            <a:bodyPr wrap="square">
              <a:spAutoFit/>
            </a:bodyPr>
            <a:lstStyle/>
            <a:p>
              <a:pPr lvl="0" algn="ctr">
                <a:spcBef>
                  <a:spcPts val="240"/>
                </a:spcBef>
                <a:spcAft>
                  <a:spcPts val="0"/>
                </a:spcAft>
              </a:pPr>
              <a:r>
                <a:rPr lang="zh-TW" altLang="en-US" sz="2000" dirty="0">
                  <a:latin typeface="華康中圓體" panose="020F0509000000000000" pitchFamily="49" charset="-120"/>
                  <a:ea typeface="華康中圓體" panose="020F0509000000000000" pitchFamily="49" charset="-120"/>
                  <a:cs typeface="Times New Roman" panose="02020603050405020304" pitchFamily="18" charset="0"/>
                </a:rPr>
                <a:t>資源調度</a:t>
              </a:r>
              <a:endParaRPr lang="en-US" altLang="zh-TW" sz="2000" dirty="0">
                <a:latin typeface="華康中圓體" panose="020F0509000000000000" pitchFamily="49" charset="-120"/>
                <a:ea typeface="華康中圓體" panose="020F0509000000000000" pitchFamily="49" charset="-120"/>
                <a:cs typeface="Times New Roman" panose="02020603050405020304" pitchFamily="18" charset="0"/>
              </a:endParaRPr>
            </a:p>
            <a:p>
              <a:pPr lvl="0" algn="ctr">
                <a:spcBef>
                  <a:spcPts val="240"/>
                </a:spcBef>
                <a:spcAft>
                  <a:spcPts val="0"/>
                </a:spcAft>
              </a:pPr>
              <a:r>
                <a:rPr lang="zh-TW" altLang="en-US" sz="2000" dirty="0">
                  <a:latin typeface="華康中圓體" panose="020F0509000000000000" pitchFamily="49" charset="-120"/>
                  <a:ea typeface="華康中圓體" panose="020F0509000000000000" pitchFamily="49" charset="-120"/>
                  <a:cs typeface="Times New Roman" panose="02020603050405020304" pitchFamily="18" charset="0"/>
                </a:rPr>
                <a:t>在地化</a:t>
              </a:r>
              <a:endParaRPr lang="zh-TW" altLang="zh-TW" sz="2000" dirty="0">
                <a:latin typeface="華康中圓體" panose="020F0509000000000000" pitchFamily="49" charset="-120"/>
                <a:ea typeface="華康中圓體" panose="020F0509000000000000" pitchFamily="49" charset="-120"/>
                <a:cs typeface="Times New Roman" panose="02020603050405020304" pitchFamily="18" charset="0"/>
              </a:endParaRPr>
            </a:p>
            <a:p>
              <a:pPr algn="ctr"/>
              <a:r>
                <a:rPr lang="zh-TW" altLang="en-US" sz="2000" dirty="0">
                  <a:latin typeface="華康中圓體" panose="020F0509000000000000" pitchFamily="49" charset="-120"/>
                  <a:ea typeface="華康中圓體" panose="020F0509000000000000" pitchFamily="49" charset="-120"/>
                  <a:cs typeface="Times New Roman" panose="02020603050405020304" pitchFamily="18" charset="0"/>
                </a:rPr>
                <a:t>提升在地經濟</a:t>
              </a:r>
            </a:p>
          </p:txBody>
        </p:sp>
      </p:grpSp>
      <p:grpSp>
        <p:nvGrpSpPr>
          <p:cNvPr id="54" name="群組 53">
            <a:extLst>
              <a:ext uri="{FF2B5EF4-FFF2-40B4-BE49-F238E27FC236}">
                <a16:creationId xmlns:a16="http://schemas.microsoft.com/office/drawing/2014/main" xmlns="" id="{0FC00835-A827-4454-83F6-9FFD6E17A3AB}"/>
              </a:ext>
            </a:extLst>
          </p:cNvPr>
          <p:cNvGrpSpPr/>
          <p:nvPr/>
        </p:nvGrpSpPr>
        <p:grpSpPr>
          <a:xfrm>
            <a:off x="0" y="5215093"/>
            <a:ext cx="1685299" cy="1648000"/>
            <a:chOff x="-30882" y="5140618"/>
            <a:chExt cx="1685299" cy="1648000"/>
          </a:xfrm>
        </p:grpSpPr>
        <p:sp>
          <p:nvSpPr>
            <p:cNvPr id="49" name="箭號: 燕尾形向右 48">
              <a:extLst>
                <a:ext uri="{FF2B5EF4-FFF2-40B4-BE49-F238E27FC236}">
                  <a16:creationId xmlns:a16="http://schemas.microsoft.com/office/drawing/2014/main" xmlns="" id="{39E99954-D340-458C-A599-9525382AD464}"/>
                </a:ext>
              </a:extLst>
            </p:cNvPr>
            <p:cNvSpPr/>
            <p:nvPr/>
          </p:nvSpPr>
          <p:spPr>
            <a:xfrm>
              <a:off x="-30882" y="5140618"/>
              <a:ext cx="1685299" cy="1648000"/>
            </a:xfrm>
            <a:prstGeom prst="notchedRightArrow">
              <a:avLst>
                <a:gd name="adj1" fmla="val 50000"/>
                <a:gd name="adj2" fmla="val 47110"/>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4" name="文字方塊 43">
              <a:extLst>
                <a:ext uri="{FF2B5EF4-FFF2-40B4-BE49-F238E27FC236}">
                  <a16:creationId xmlns:a16="http://schemas.microsoft.com/office/drawing/2014/main" xmlns="" id="{7728AF4B-4EEE-4CE6-816A-E5815827BA20}"/>
                </a:ext>
              </a:extLst>
            </p:cNvPr>
            <p:cNvSpPr txBox="1"/>
            <p:nvPr/>
          </p:nvSpPr>
          <p:spPr>
            <a:xfrm>
              <a:off x="303915" y="5518342"/>
              <a:ext cx="1015975" cy="892552"/>
            </a:xfrm>
            <a:prstGeom prst="rect">
              <a:avLst/>
            </a:prstGeom>
            <a:noFill/>
          </p:spPr>
          <p:txBody>
            <a:bodyPr wrap="square" rtlCol="0">
              <a:spAutoFit/>
            </a:bodyPr>
            <a:lstStyle/>
            <a:p>
              <a:pPr algn="ctr"/>
              <a:r>
                <a:rPr lang="zh-TW" altLang="en-US" sz="2600" b="1" dirty="0">
                  <a:solidFill>
                    <a:schemeClr val="bg1"/>
                  </a:solidFill>
                  <a:effectLst>
                    <a:outerShdw blurRad="38100" dist="38100" dir="2700000" algn="tl">
                      <a:srgbClr val="000000">
                        <a:alpha val="43137"/>
                      </a:srgbClr>
                    </a:outerShdw>
                  </a:effectLst>
                  <a:latin typeface="華康中圓體" panose="020F0509000000000000" pitchFamily="49" charset="-120"/>
                  <a:ea typeface="華康中圓體" panose="020F0509000000000000" pitchFamily="49" charset="-120"/>
                </a:rPr>
                <a:t>直接</a:t>
              </a:r>
              <a:endParaRPr lang="en-US" altLang="zh-TW" sz="2600" b="1" dirty="0">
                <a:solidFill>
                  <a:schemeClr val="bg1"/>
                </a:solidFill>
                <a:effectLst>
                  <a:outerShdw blurRad="38100" dist="38100" dir="2700000" algn="tl">
                    <a:srgbClr val="000000">
                      <a:alpha val="43137"/>
                    </a:srgbClr>
                  </a:outerShdw>
                </a:effectLst>
                <a:latin typeface="華康中圓體" panose="020F0509000000000000" pitchFamily="49" charset="-120"/>
                <a:ea typeface="華康中圓體" panose="020F0509000000000000" pitchFamily="49" charset="-120"/>
              </a:endParaRPr>
            </a:p>
            <a:p>
              <a:pPr algn="ctr"/>
              <a:r>
                <a:rPr lang="zh-TW" altLang="en-US" sz="2600" b="1" dirty="0">
                  <a:solidFill>
                    <a:schemeClr val="bg1"/>
                  </a:solidFill>
                  <a:effectLst>
                    <a:outerShdw blurRad="38100" dist="38100" dir="2700000" algn="tl">
                      <a:srgbClr val="000000">
                        <a:alpha val="43137"/>
                      </a:srgbClr>
                    </a:outerShdw>
                  </a:effectLst>
                  <a:latin typeface="華康中圓體" panose="020F0509000000000000" pitchFamily="49" charset="-120"/>
                  <a:ea typeface="華康中圓體" panose="020F0509000000000000" pitchFamily="49" charset="-120"/>
                </a:rPr>
                <a:t>效益</a:t>
              </a:r>
            </a:p>
          </p:txBody>
        </p:sp>
      </p:grpSp>
      <p:grpSp>
        <p:nvGrpSpPr>
          <p:cNvPr id="53" name="群組 52">
            <a:extLst>
              <a:ext uri="{FF2B5EF4-FFF2-40B4-BE49-F238E27FC236}">
                <a16:creationId xmlns:a16="http://schemas.microsoft.com/office/drawing/2014/main" xmlns="" id="{33F3BEC7-4FDA-4D64-9371-2943E0E80EA9}"/>
              </a:ext>
            </a:extLst>
          </p:cNvPr>
          <p:cNvGrpSpPr/>
          <p:nvPr/>
        </p:nvGrpSpPr>
        <p:grpSpPr>
          <a:xfrm>
            <a:off x="4517815" y="4357807"/>
            <a:ext cx="1685299" cy="1648000"/>
            <a:chOff x="4536869" y="4415342"/>
            <a:chExt cx="1685299" cy="1648000"/>
          </a:xfrm>
        </p:grpSpPr>
        <p:sp>
          <p:nvSpPr>
            <p:cNvPr id="51" name="箭號: 燕尾形向右 50">
              <a:extLst>
                <a:ext uri="{FF2B5EF4-FFF2-40B4-BE49-F238E27FC236}">
                  <a16:creationId xmlns:a16="http://schemas.microsoft.com/office/drawing/2014/main" xmlns="" id="{D8DFDD77-AB43-494D-AE74-8DEA30EB8B83}"/>
                </a:ext>
              </a:extLst>
            </p:cNvPr>
            <p:cNvSpPr/>
            <p:nvPr/>
          </p:nvSpPr>
          <p:spPr>
            <a:xfrm>
              <a:off x="4536869" y="4415342"/>
              <a:ext cx="1685299" cy="1648000"/>
            </a:xfrm>
            <a:prstGeom prst="notchedRightArrow">
              <a:avLst>
                <a:gd name="adj1" fmla="val 50000"/>
                <a:gd name="adj2" fmla="val 47110"/>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52" name="文字方塊 51">
              <a:extLst>
                <a:ext uri="{FF2B5EF4-FFF2-40B4-BE49-F238E27FC236}">
                  <a16:creationId xmlns:a16="http://schemas.microsoft.com/office/drawing/2014/main" xmlns="" id="{34749CDA-A24C-4BCF-943F-EB864FC6434D}"/>
                </a:ext>
              </a:extLst>
            </p:cNvPr>
            <p:cNvSpPr txBox="1"/>
            <p:nvPr/>
          </p:nvSpPr>
          <p:spPr>
            <a:xfrm>
              <a:off x="4919351" y="4761849"/>
              <a:ext cx="1015975" cy="892552"/>
            </a:xfrm>
            <a:prstGeom prst="rect">
              <a:avLst/>
            </a:prstGeom>
            <a:noFill/>
          </p:spPr>
          <p:txBody>
            <a:bodyPr wrap="square" rtlCol="0">
              <a:spAutoFit/>
            </a:bodyPr>
            <a:lstStyle/>
            <a:p>
              <a:pPr algn="ctr"/>
              <a:r>
                <a:rPr lang="zh-TW" altLang="en-US" sz="2600" b="1" dirty="0">
                  <a:solidFill>
                    <a:schemeClr val="bg1"/>
                  </a:solidFill>
                  <a:effectLst>
                    <a:outerShdw blurRad="38100" dist="38100" dir="2700000" algn="tl">
                      <a:srgbClr val="000000">
                        <a:alpha val="43137"/>
                      </a:srgbClr>
                    </a:outerShdw>
                  </a:effectLst>
                  <a:latin typeface="華康中圓體" panose="020F0509000000000000" pitchFamily="49" charset="-120"/>
                  <a:ea typeface="華康中圓體" panose="020F0509000000000000" pitchFamily="49" charset="-120"/>
                </a:rPr>
                <a:t>間接</a:t>
              </a:r>
              <a:endParaRPr lang="en-US" altLang="zh-TW" sz="2600" b="1" dirty="0">
                <a:solidFill>
                  <a:schemeClr val="bg1"/>
                </a:solidFill>
                <a:effectLst>
                  <a:outerShdw blurRad="38100" dist="38100" dir="2700000" algn="tl">
                    <a:srgbClr val="000000">
                      <a:alpha val="43137"/>
                    </a:srgbClr>
                  </a:outerShdw>
                </a:effectLst>
                <a:latin typeface="華康中圓體" panose="020F0509000000000000" pitchFamily="49" charset="-120"/>
                <a:ea typeface="華康中圓體" panose="020F0509000000000000" pitchFamily="49" charset="-120"/>
              </a:endParaRPr>
            </a:p>
            <a:p>
              <a:pPr algn="ctr"/>
              <a:r>
                <a:rPr lang="zh-TW" altLang="en-US" sz="2600" b="1" dirty="0">
                  <a:solidFill>
                    <a:schemeClr val="bg1"/>
                  </a:solidFill>
                  <a:effectLst>
                    <a:outerShdw blurRad="38100" dist="38100" dir="2700000" algn="tl">
                      <a:srgbClr val="000000">
                        <a:alpha val="43137"/>
                      </a:srgbClr>
                    </a:outerShdw>
                  </a:effectLst>
                  <a:latin typeface="華康中圓體" panose="020F0509000000000000" pitchFamily="49" charset="-120"/>
                  <a:ea typeface="華康中圓體" panose="020F0509000000000000" pitchFamily="49" charset="-120"/>
                </a:rPr>
                <a:t>效益</a:t>
              </a:r>
            </a:p>
          </p:txBody>
        </p:sp>
      </p:grpSp>
      <p:sp>
        <p:nvSpPr>
          <p:cNvPr id="45" name="投影片編號版面配置區 2">
            <a:extLst>
              <a:ext uri="{FF2B5EF4-FFF2-40B4-BE49-F238E27FC236}">
                <a16:creationId xmlns:a16="http://schemas.microsoft.com/office/drawing/2014/main" xmlns="" id="{6A949486-77C6-4B20-8A86-FF30608D2F0C}"/>
              </a:ext>
            </a:extLst>
          </p:cNvPr>
          <p:cNvSpPr txBox="1">
            <a:spLocks/>
          </p:cNvSpPr>
          <p:nvPr/>
        </p:nvSpPr>
        <p:spPr>
          <a:xfrm>
            <a:off x="4614203" y="6492874"/>
            <a:ext cx="475638"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zh-TW" sz="1600" b="1" dirty="0">
                <a:solidFill>
                  <a:schemeClr val="tx1"/>
                </a:solidFill>
                <a:latin typeface="標楷體" panose="03000509000000000000" pitchFamily="65" charset="-120"/>
                <a:ea typeface="標楷體" panose="03000509000000000000" pitchFamily="65" charset="-120"/>
              </a:rPr>
              <a:t>14</a:t>
            </a:r>
            <a:endParaRPr lang="zh-TW" altLang="en-US" sz="1600" b="1" dirty="0">
              <a:solidFill>
                <a:schemeClr val="tx1"/>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9516666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文字方塊 22"/>
          <p:cNvSpPr txBox="1">
            <a:spLocks noChangeArrowheads="1"/>
          </p:cNvSpPr>
          <p:nvPr/>
        </p:nvSpPr>
        <p:spPr bwMode="auto">
          <a:xfrm>
            <a:off x="3159124" y="719859"/>
            <a:ext cx="5492079" cy="865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5152" tIns="47576" rIns="95152" bIns="47576">
            <a:spAutoFit/>
          </a:bodyPr>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lgn="ctr">
              <a:spcBef>
                <a:spcPct val="0"/>
              </a:spcBef>
              <a:buFontTx/>
              <a:buNone/>
            </a:pPr>
            <a:r>
              <a:rPr lang="zh-TW" altLang="en-US" sz="5000" b="1" dirty="0" smtClean="0">
                <a:solidFill>
                  <a:srgbClr val="336699"/>
                </a:solidFill>
                <a:latin typeface="Times New Roman" panose="02020603050405020304" pitchFamily="18" charset="0"/>
                <a:ea typeface="微軟正黑體" panose="020B0604030504040204" pitchFamily="34" charset="-120"/>
                <a:cs typeface="Times New Roman" panose="02020603050405020304" pitchFamily="18" charset="0"/>
              </a:rPr>
              <a:t>綱要</a:t>
            </a:r>
            <a:endParaRPr lang="zh-TW" altLang="en-US" sz="5000" b="1" dirty="0">
              <a:solidFill>
                <a:srgbClr val="336699"/>
              </a:solidFill>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5" name="矩形 4"/>
          <p:cNvSpPr/>
          <p:nvPr/>
        </p:nvSpPr>
        <p:spPr>
          <a:xfrm flipV="1">
            <a:off x="2673350" y="1597747"/>
            <a:ext cx="6470650" cy="15716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5152" tIns="47576" rIns="95152" bIns="47576" anchor="ctr"/>
          <a:lstStyle/>
          <a:p>
            <a:pPr algn="ctr">
              <a:defRPr/>
            </a:pPr>
            <a:endParaRPr lang="zh-TW" altLang="en-US">
              <a:latin typeface="Times New Roman" panose="02020603050405020304" pitchFamily="18" charset="0"/>
              <a:ea typeface="微軟正黑體" panose="020B0604030504040204" pitchFamily="34" charset="-120"/>
              <a:cs typeface="Times New Roman" panose="02020603050405020304" pitchFamily="18" charset="0"/>
            </a:endParaRPr>
          </a:p>
        </p:txBody>
      </p:sp>
      <p:grpSp>
        <p:nvGrpSpPr>
          <p:cNvPr id="83" name="群組 13"/>
          <p:cNvGrpSpPr>
            <a:grpSpLocks/>
          </p:cNvGrpSpPr>
          <p:nvPr/>
        </p:nvGrpSpPr>
        <p:grpSpPr bwMode="auto">
          <a:xfrm>
            <a:off x="3159125" y="1958111"/>
            <a:ext cx="5406476" cy="585535"/>
            <a:chOff x="2843810" y="2132856"/>
            <a:chExt cx="5545444" cy="538484"/>
          </a:xfrm>
        </p:grpSpPr>
        <p:grpSp>
          <p:nvGrpSpPr>
            <p:cNvPr id="84" name="组合 44"/>
            <p:cNvGrpSpPr>
              <a:grpSpLocks/>
            </p:cNvGrpSpPr>
            <p:nvPr/>
          </p:nvGrpSpPr>
          <p:grpSpPr bwMode="auto">
            <a:xfrm>
              <a:off x="2843810" y="2132856"/>
              <a:ext cx="880110" cy="538484"/>
              <a:chOff x="2102364" y="780873"/>
              <a:chExt cx="1267853" cy="987238"/>
            </a:xfrm>
          </p:grpSpPr>
          <p:sp>
            <p:nvSpPr>
              <p:cNvPr id="88" name="平行四边形 45"/>
              <p:cNvSpPr/>
              <p:nvPr/>
            </p:nvSpPr>
            <p:spPr>
              <a:xfrm>
                <a:off x="2102364" y="780873"/>
                <a:ext cx="1202872" cy="923073"/>
              </a:xfrm>
              <a:prstGeom prst="parallelogram">
                <a:avLst>
                  <a:gd name="adj" fmla="val 48207"/>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500">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89" name="文本框 9"/>
              <p:cNvSpPr txBox="1">
                <a:spLocks noChangeArrowheads="1"/>
              </p:cNvSpPr>
              <p:nvPr/>
            </p:nvSpPr>
            <p:spPr bwMode="auto">
              <a:xfrm>
                <a:off x="2303416" y="780873"/>
                <a:ext cx="1066801" cy="98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spcBef>
                    <a:spcPct val="0"/>
                  </a:spcBef>
                  <a:buFontTx/>
                  <a:buNone/>
                </a:pPr>
                <a:r>
                  <a:rPr lang="en-US" altLang="zh-CN" sz="2900">
                    <a:solidFill>
                      <a:schemeClr val="bg1"/>
                    </a:solidFill>
                    <a:latin typeface="Times New Roman" panose="02020603050405020304" pitchFamily="18" charset="0"/>
                    <a:ea typeface="微軟正黑體" panose="020B0604030504040204" pitchFamily="34" charset="-120"/>
                    <a:cs typeface="Times New Roman" panose="02020603050405020304" pitchFamily="18" charset="0"/>
                  </a:rPr>
                  <a:t>01</a:t>
                </a:r>
                <a:endParaRPr lang="zh-CN" altLang="en-US" sz="2900">
                  <a:solidFill>
                    <a:schemeClr val="bg1"/>
                  </a:solidFill>
                  <a:latin typeface="Times New Roman" panose="02020603050405020304" pitchFamily="18" charset="0"/>
                  <a:ea typeface="微軟正黑體" panose="020B0604030504040204" pitchFamily="34" charset="-120"/>
                  <a:cs typeface="Times New Roman" panose="02020603050405020304" pitchFamily="18" charset="0"/>
                </a:endParaRPr>
              </a:p>
            </p:txBody>
          </p:sp>
        </p:grpSp>
        <p:grpSp>
          <p:nvGrpSpPr>
            <p:cNvPr id="85" name="组合 59"/>
            <p:cNvGrpSpPr>
              <a:grpSpLocks/>
            </p:cNvGrpSpPr>
            <p:nvPr/>
          </p:nvGrpSpPr>
          <p:grpSpPr bwMode="auto">
            <a:xfrm>
              <a:off x="3578957" y="2153506"/>
              <a:ext cx="4810297" cy="505075"/>
              <a:chOff x="4315617" y="935013"/>
              <a:chExt cx="4103533" cy="593376"/>
            </a:xfrm>
          </p:grpSpPr>
          <p:sp>
            <p:nvSpPr>
              <p:cNvPr id="86" name="矩形 85"/>
              <p:cNvSpPr/>
              <p:nvPr/>
            </p:nvSpPr>
            <p:spPr>
              <a:xfrm>
                <a:off x="4568232" y="999425"/>
                <a:ext cx="3729016" cy="490481"/>
              </a:xfrm>
              <a:prstGeom prst="rect">
                <a:avLst/>
              </a:prstGeom>
              <a:ln w="15875">
                <a:noFill/>
              </a:ln>
            </p:spPr>
            <p:txBody>
              <a:bodyPr lIns="68580" tIns="34290" rIns="68580" bIns="34290">
                <a:spAutoFit/>
              </a:bodyPr>
              <a:lstStyle/>
              <a:p>
                <a:pPr>
                  <a:defRPr/>
                </a:pPr>
                <a:r>
                  <a:rPr lang="zh-TW" altLang="en-US" sz="2500" dirty="0">
                    <a:effectLst>
                      <a:outerShdw blurRad="38100" dist="38100" dir="2700000" algn="tl">
                        <a:srgbClr val="000000">
                          <a:alpha val="43137"/>
                        </a:srgbClr>
                      </a:outerShdw>
                    </a:effectLst>
                    <a:latin typeface="Times New Roman" panose="02020603050405020304" pitchFamily="18" charset="0"/>
                    <a:ea typeface="微軟正黑體" panose="020B0604030504040204" pitchFamily="34" charset="-120"/>
                    <a:cs typeface="Times New Roman" panose="02020603050405020304" pitchFamily="18" charset="0"/>
                  </a:rPr>
                  <a:t>履約能力</a:t>
                </a:r>
                <a:endParaRPr lang="en-GB" altLang="zh-CN" sz="2500" dirty="0">
                  <a:effectLst>
                    <a:outerShdw blurRad="38100" dist="38100" dir="2700000" algn="tl">
                      <a:srgbClr val="000000">
                        <a:alpha val="43137"/>
                      </a:srgbClr>
                    </a:outerShdw>
                  </a:effectLst>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87" name="平行四边形 61"/>
              <p:cNvSpPr/>
              <p:nvPr/>
            </p:nvSpPr>
            <p:spPr>
              <a:xfrm>
                <a:off x="4315617" y="935013"/>
                <a:ext cx="4103533" cy="593376"/>
              </a:xfrm>
              <a:prstGeom prst="parallelogram">
                <a:avLst>
                  <a:gd name="adj" fmla="val 48207"/>
                </a:avLst>
              </a:prstGeom>
              <a:noFill/>
              <a:ln w="15875">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defRPr/>
                </a:pPr>
                <a:endParaRPr lang="zh-CN" altLang="en-US" sz="2500">
                  <a:solidFill>
                    <a:schemeClr val="tx1">
                      <a:lumMod val="75000"/>
                      <a:lumOff val="25000"/>
                    </a:schemeClr>
                  </a:solidFill>
                  <a:latin typeface="Times New Roman" panose="02020603050405020304" pitchFamily="18" charset="0"/>
                  <a:ea typeface="微軟正黑體" panose="020B0604030504040204" pitchFamily="34" charset="-120"/>
                  <a:cs typeface="Times New Roman" panose="02020603050405020304" pitchFamily="18" charset="0"/>
                </a:endParaRPr>
              </a:p>
            </p:txBody>
          </p:sp>
        </p:grpSp>
      </p:grpSp>
      <p:grpSp>
        <p:nvGrpSpPr>
          <p:cNvPr id="90" name="群組 21"/>
          <p:cNvGrpSpPr>
            <a:grpSpLocks/>
          </p:cNvGrpSpPr>
          <p:nvPr/>
        </p:nvGrpSpPr>
        <p:grpSpPr bwMode="auto">
          <a:xfrm>
            <a:off x="3116263" y="2677243"/>
            <a:ext cx="5567611" cy="595838"/>
            <a:chOff x="3184636" y="3285038"/>
            <a:chExt cx="5708538" cy="547140"/>
          </a:xfrm>
        </p:grpSpPr>
        <p:grpSp>
          <p:nvGrpSpPr>
            <p:cNvPr id="91" name="组合 47"/>
            <p:cNvGrpSpPr>
              <a:grpSpLocks/>
            </p:cNvGrpSpPr>
            <p:nvPr/>
          </p:nvGrpSpPr>
          <p:grpSpPr bwMode="auto">
            <a:xfrm>
              <a:off x="3184636" y="3285040"/>
              <a:ext cx="907227" cy="547138"/>
              <a:chOff x="2082692" y="1978356"/>
              <a:chExt cx="1262781" cy="1003107"/>
            </a:xfrm>
          </p:grpSpPr>
          <p:sp>
            <p:nvSpPr>
              <p:cNvPr id="95" name="平行四边形 48"/>
              <p:cNvSpPr/>
              <p:nvPr/>
            </p:nvSpPr>
            <p:spPr>
              <a:xfrm>
                <a:off x="2082692" y="1978356"/>
                <a:ext cx="1202528" cy="924604"/>
              </a:xfrm>
              <a:prstGeom prst="parallelogram">
                <a:avLst>
                  <a:gd name="adj" fmla="val 48207"/>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500">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96" name="文本框 10"/>
              <p:cNvSpPr txBox="1">
                <a:spLocks noChangeArrowheads="1"/>
              </p:cNvSpPr>
              <p:nvPr/>
            </p:nvSpPr>
            <p:spPr bwMode="auto">
              <a:xfrm>
                <a:off x="2278674" y="1994223"/>
                <a:ext cx="1066799" cy="987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spcBef>
                    <a:spcPct val="0"/>
                  </a:spcBef>
                  <a:buFontTx/>
                  <a:buNone/>
                </a:pPr>
                <a:r>
                  <a:rPr lang="en-US" altLang="zh-CN" sz="2900">
                    <a:solidFill>
                      <a:schemeClr val="bg1"/>
                    </a:solidFill>
                    <a:latin typeface="Times New Roman" panose="02020603050405020304" pitchFamily="18" charset="0"/>
                    <a:ea typeface="微軟正黑體" panose="020B0604030504040204" pitchFamily="34" charset="-120"/>
                    <a:cs typeface="Times New Roman" panose="02020603050405020304" pitchFamily="18" charset="0"/>
                  </a:rPr>
                  <a:t>02</a:t>
                </a:r>
                <a:endParaRPr lang="zh-CN" altLang="en-US" sz="2900">
                  <a:solidFill>
                    <a:schemeClr val="bg1"/>
                  </a:solidFill>
                  <a:latin typeface="Times New Roman" panose="02020603050405020304" pitchFamily="18" charset="0"/>
                  <a:ea typeface="微軟正黑體" panose="020B0604030504040204" pitchFamily="34" charset="-120"/>
                  <a:cs typeface="Times New Roman" panose="02020603050405020304" pitchFamily="18" charset="0"/>
                </a:endParaRPr>
              </a:p>
            </p:txBody>
          </p:sp>
        </p:grpSp>
        <p:grpSp>
          <p:nvGrpSpPr>
            <p:cNvPr id="92" name="组合 62"/>
            <p:cNvGrpSpPr>
              <a:grpSpLocks/>
            </p:cNvGrpSpPr>
            <p:nvPr/>
          </p:nvGrpSpPr>
          <p:grpSpPr bwMode="auto">
            <a:xfrm>
              <a:off x="3969409" y="3285038"/>
              <a:ext cx="4923765" cy="504318"/>
              <a:chOff x="4314215" y="1629674"/>
              <a:chExt cx="4407030" cy="592489"/>
            </a:xfrm>
          </p:grpSpPr>
          <p:sp>
            <p:nvSpPr>
              <p:cNvPr id="93" name="矩形 92"/>
              <p:cNvSpPr/>
              <p:nvPr/>
            </p:nvSpPr>
            <p:spPr>
              <a:xfrm>
                <a:off x="4580701" y="1692053"/>
                <a:ext cx="4140544" cy="489748"/>
              </a:xfrm>
              <a:prstGeom prst="rect">
                <a:avLst/>
              </a:prstGeom>
              <a:ln w="15875">
                <a:noFill/>
              </a:ln>
            </p:spPr>
            <p:txBody>
              <a:bodyPr lIns="68580" tIns="34290" rIns="68580" bIns="34290">
                <a:spAutoFit/>
              </a:bodyPr>
              <a:lstStyle/>
              <a:p>
                <a:pPr>
                  <a:defRPr/>
                </a:pPr>
                <a:r>
                  <a:rPr lang="zh-TW" altLang="en-US" sz="2500" dirty="0">
                    <a:effectLst>
                      <a:outerShdw blurRad="38100" dist="38100" dir="2700000" algn="tl">
                        <a:srgbClr val="000000">
                          <a:alpha val="43137"/>
                        </a:srgbClr>
                      </a:outerShdw>
                    </a:effectLst>
                    <a:latin typeface="Times New Roman" panose="02020603050405020304" pitchFamily="18" charset="0"/>
                    <a:ea typeface="微軟正黑體" panose="020B0604030504040204" pitchFamily="34" charset="-120"/>
                    <a:cs typeface="Times New Roman" panose="02020603050405020304" pitchFamily="18" charset="0"/>
                  </a:rPr>
                  <a:t>興建計畫</a:t>
                </a:r>
                <a:endParaRPr lang="en-US" altLang="zh-TW" sz="2500" dirty="0">
                  <a:effectLst>
                    <a:outerShdw blurRad="38100" dist="38100" dir="2700000" algn="tl">
                      <a:srgbClr val="000000">
                        <a:alpha val="43137"/>
                      </a:srgbClr>
                    </a:outerShdw>
                  </a:effectLst>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94" name="平行四边形 64"/>
              <p:cNvSpPr/>
              <p:nvPr/>
            </p:nvSpPr>
            <p:spPr>
              <a:xfrm>
                <a:off x="4314215" y="1629674"/>
                <a:ext cx="4105115" cy="592489"/>
              </a:xfrm>
              <a:prstGeom prst="parallelogram">
                <a:avLst>
                  <a:gd name="adj" fmla="val 48207"/>
                </a:avLst>
              </a:prstGeom>
              <a:noFill/>
              <a:ln w="158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defRPr/>
                </a:pPr>
                <a:endParaRPr lang="zh-CN" altLang="en-US" sz="2500">
                  <a:solidFill>
                    <a:schemeClr val="tx1">
                      <a:lumMod val="75000"/>
                      <a:lumOff val="25000"/>
                    </a:schemeClr>
                  </a:solidFill>
                  <a:latin typeface="Times New Roman" panose="02020603050405020304" pitchFamily="18" charset="0"/>
                  <a:ea typeface="微軟正黑體" panose="020B0604030504040204" pitchFamily="34" charset="-120"/>
                  <a:cs typeface="Times New Roman" panose="02020603050405020304" pitchFamily="18" charset="0"/>
                </a:endParaRPr>
              </a:p>
            </p:txBody>
          </p:sp>
        </p:grpSp>
      </p:grpSp>
      <p:grpSp>
        <p:nvGrpSpPr>
          <p:cNvPr id="97" name="群組 23"/>
          <p:cNvGrpSpPr>
            <a:grpSpLocks/>
          </p:cNvGrpSpPr>
          <p:nvPr/>
        </p:nvGrpSpPr>
        <p:grpSpPr bwMode="auto">
          <a:xfrm>
            <a:off x="3087688" y="3370983"/>
            <a:ext cx="5567611" cy="595837"/>
            <a:chOff x="3184636" y="3285040"/>
            <a:chExt cx="5708538" cy="547138"/>
          </a:xfrm>
        </p:grpSpPr>
        <p:grpSp>
          <p:nvGrpSpPr>
            <p:cNvPr id="98" name="组合 47"/>
            <p:cNvGrpSpPr>
              <a:grpSpLocks/>
            </p:cNvGrpSpPr>
            <p:nvPr/>
          </p:nvGrpSpPr>
          <p:grpSpPr bwMode="auto">
            <a:xfrm>
              <a:off x="3184636" y="3285040"/>
              <a:ext cx="907227" cy="547138"/>
              <a:chOff x="2082692" y="1978356"/>
              <a:chExt cx="1262781" cy="1003107"/>
            </a:xfrm>
          </p:grpSpPr>
          <p:sp>
            <p:nvSpPr>
              <p:cNvPr id="102" name="平行四边形 48"/>
              <p:cNvSpPr/>
              <p:nvPr/>
            </p:nvSpPr>
            <p:spPr>
              <a:xfrm>
                <a:off x="2082692" y="1978356"/>
                <a:ext cx="1202528" cy="924602"/>
              </a:xfrm>
              <a:prstGeom prst="parallelogram">
                <a:avLst>
                  <a:gd name="adj" fmla="val 48207"/>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500">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103" name="文本框 10"/>
              <p:cNvSpPr txBox="1">
                <a:spLocks noChangeArrowheads="1"/>
              </p:cNvSpPr>
              <p:nvPr/>
            </p:nvSpPr>
            <p:spPr bwMode="auto">
              <a:xfrm>
                <a:off x="2278674" y="1994223"/>
                <a:ext cx="1066799" cy="987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spcBef>
                    <a:spcPct val="0"/>
                  </a:spcBef>
                  <a:buFontTx/>
                  <a:buNone/>
                </a:pPr>
                <a:r>
                  <a:rPr lang="en-US" altLang="zh-TW" sz="2900">
                    <a:solidFill>
                      <a:schemeClr val="bg1"/>
                    </a:solidFill>
                    <a:latin typeface="Times New Roman" panose="02020603050405020304" pitchFamily="18" charset="0"/>
                    <a:ea typeface="微軟正黑體" panose="020B0604030504040204" pitchFamily="34" charset="-120"/>
                    <a:cs typeface="Times New Roman" panose="02020603050405020304" pitchFamily="18" charset="0"/>
                  </a:rPr>
                  <a:t>03</a:t>
                </a:r>
                <a:endParaRPr lang="zh-CN" altLang="en-US" sz="2900">
                  <a:solidFill>
                    <a:schemeClr val="bg1"/>
                  </a:solidFill>
                  <a:latin typeface="Times New Roman" panose="02020603050405020304" pitchFamily="18" charset="0"/>
                  <a:ea typeface="微軟正黑體" panose="020B0604030504040204" pitchFamily="34" charset="-120"/>
                  <a:cs typeface="Times New Roman" panose="02020603050405020304" pitchFamily="18" charset="0"/>
                </a:endParaRPr>
              </a:p>
            </p:txBody>
          </p:sp>
        </p:grpSp>
        <p:grpSp>
          <p:nvGrpSpPr>
            <p:cNvPr id="99" name="组合 62"/>
            <p:cNvGrpSpPr>
              <a:grpSpLocks/>
            </p:cNvGrpSpPr>
            <p:nvPr/>
          </p:nvGrpSpPr>
          <p:grpSpPr bwMode="auto">
            <a:xfrm>
              <a:off x="3969409" y="3285040"/>
              <a:ext cx="4923765" cy="504318"/>
              <a:chOff x="4314215" y="1629674"/>
              <a:chExt cx="4407030" cy="592488"/>
            </a:xfrm>
          </p:grpSpPr>
          <p:sp>
            <p:nvSpPr>
              <p:cNvPr id="100" name="矩形 99"/>
              <p:cNvSpPr/>
              <p:nvPr/>
            </p:nvSpPr>
            <p:spPr>
              <a:xfrm>
                <a:off x="4580701" y="1692053"/>
                <a:ext cx="4140544" cy="489746"/>
              </a:xfrm>
              <a:prstGeom prst="rect">
                <a:avLst/>
              </a:prstGeom>
              <a:ln w="15875">
                <a:noFill/>
              </a:ln>
            </p:spPr>
            <p:txBody>
              <a:bodyPr lIns="68580" tIns="34290" rIns="68580" bIns="34290">
                <a:spAutoFit/>
              </a:bodyPr>
              <a:lstStyle/>
              <a:p>
                <a:pPr>
                  <a:defRPr/>
                </a:pPr>
                <a:r>
                  <a:rPr lang="zh-TW" altLang="en-US" sz="2500" dirty="0">
                    <a:effectLst>
                      <a:outerShdw blurRad="38100" dist="38100" dir="2700000" algn="tl">
                        <a:srgbClr val="000000">
                          <a:alpha val="43137"/>
                        </a:srgbClr>
                      </a:outerShdw>
                    </a:effectLst>
                    <a:latin typeface="Times New Roman" panose="02020603050405020304" pitchFamily="18" charset="0"/>
                    <a:ea typeface="微軟正黑體" panose="020B0604030504040204" pitchFamily="34" charset="-120"/>
                    <a:cs typeface="Times New Roman" panose="02020603050405020304" pitchFamily="18" charset="0"/>
                  </a:rPr>
                  <a:t>營運計畫</a:t>
                </a:r>
              </a:p>
            </p:txBody>
          </p:sp>
          <p:sp>
            <p:nvSpPr>
              <p:cNvPr id="101" name="平行四边形 64"/>
              <p:cNvSpPr/>
              <p:nvPr/>
            </p:nvSpPr>
            <p:spPr>
              <a:xfrm>
                <a:off x="4314215" y="1629674"/>
                <a:ext cx="4105115" cy="592488"/>
              </a:xfrm>
              <a:prstGeom prst="parallelogram">
                <a:avLst>
                  <a:gd name="adj" fmla="val 48207"/>
                </a:avLst>
              </a:prstGeom>
              <a:noFill/>
              <a:ln w="158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defRPr/>
                </a:pPr>
                <a:endParaRPr lang="zh-CN" altLang="en-US" sz="2500">
                  <a:solidFill>
                    <a:schemeClr val="tx1">
                      <a:lumMod val="75000"/>
                      <a:lumOff val="25000"/>
                    </a:schemeClr>
                  </a:solidFill>
                  <a:latin typeface="Times New Roman" panose="02020603050405020304" pitchFamily="18" charset="0"/>
                  <a:ea typeface="微軟正黑體" panose="020B0604030504040204" pitchFamily="34" charset="-120"/>
                  <a:cs typeface="Times New Roman" panose="02020603050405020304" pitchFamily="18" charset="0"/>
                </a:endParaRPr>
              </a:p>
            </p:txBody>
          </p:sp>
        </p:grpSp>
      </p:grpSp>
      <p:grpSp>
        <p:nvGrpSpPr>
          <p:cNvPr id="104" name="群組 21"/>
          <p:cNvGrpSpPr>
            <a:grpSpLocks/>
          </p:cNvGrpSpPr>
          <p:nvPr/>
        </p:nvGrpSpPr>
        <p:grpSpPr bwMode="auto">
          <a:xfrm>
            <a:off x="3078163" y="4091708"/>
            <a:ext cx="5567611" cy="595837"/>
            <a:chOff x="3184636" y="3285040"/>
            <a:chExt cx="5708538" cy="547138"/>
          </a:xfrm>
        </p:grpSpPr>
        <p:grpSp>
          <p:nvGrpSpPr>
            <p:cNvPr id="105" name="组合 47"/>
            <p:cNvGrpSpPr>
              <a:grpSpLocks/>
            </p:cNvGrpSpPr>
            <p:nvPr/>
          </p:nvGrpSpPr>
          <p:grpSpPr bwMode="auto">
            <a:xfrm>
              <a:off x="3184636" y="3285040"/>
              <a:ext cx="907227" cy="547138"/>
              <a:chOff x="2082692" y="1978356"/>
              <a:chExt cx="1262781" cy="1003107"/>
            </a:xfrm>
          </p:grpSpPr>
          <p:sp>
            <p:nvSpPr>
              <p:cNvPr id="109" name="平行四边形 48"/>
              <p:cNvSpPr/>
              <p:nvPr/>
            </p:nvSpPr>
            <p:spPr>
              <a:xfrm>
                <a:off x="2082692" y="1978356"/>
                <a:ext cx="1202528" cy="924602"/>
              </a:xfrm>
              <a:prstGeom prst="parallelogram">
                <a:avLst>
                  <a:gd name="adj" fmla="val 4820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500">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110" name="文本框 10"/>
              <p:cNvSpPr txBox="1">
                <a:spLocks noChangeArrowheads="1"/>
              </p:cNvSpPr>
              <p:nvPr/>
            </p:nvSpPr>
            <p:spPr bwMode="auto">
              <a:xfrm>
                <a:off x="2278674" y="1994223"/>
                <a:ext cx="1066799" cy="987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spcBef>
                    <a:spcPct val="0"/>
                  </a:spcBef>
                  <a:buFontTx/>
                  <a:buNone/>
                </a:pPr>
                <a:r>
                  <a:rPr lang="en-US" altLang="zh-TW" sz="2900" dirty="0">
                    <a:solidFill>
                      <a:schemeClr val="bg1"/>
                    </a:solidFill>
                    <a:latin typeface="Times New Roman" panose="02020603050405020304" pitchFamily="18" charset="0"/>
                    <a:ea typeface="微軟正黑體" panose="020B0604030504040204" pitchFamily="34" charset="-120"/>
                    <a:cs typeface="Times New Roman" panose="02020603050405020304" pitchFamily="18" charset="0"/>
                  </a:rPr>
                  <a:t>04</a:t>
                </a:r>
                <a:endParaRPr lang="zh-CN" altLang="en-US" sz="2900" dirty="0">
                  <a:solidFill>
                    <a:schemeClr val="bg1"/>
                  </a:solidFill>
                  <a:latin typeface="Times New Roman" panose="02020603050405020304" pitchFamily="18" charset="0"/>
                  <a:ea typeface="微軟正黑體" panose="020B0604030504040204" pitchFamily="34" charset="-120"/>
                  <a:cs typeface="Times New Roman" panose="02020603050405020304" pitchFamily="18" charset="0"/>
                </a:endParaRPr>
              </a:p>
            </p:txBody>
          </p:sp>
        </p:grpSp>
        <p:grpSp>
          <p:nvGrpSpPr>
            <p:cNvPr id="106" name="组合 62"/>
            <p:cNvGrpSpPr>
              <a:grpSpLocks/>
            </p:cNvGrpSpPr>
            <p:nvPr/>
          </p:nvGrpSpPr>
          <p:grpSpPr bwMode="auto">
            <a:xfrm>
              <a:off x="3969409" y="3285043"/>
              <a:ext cx="4923765" cy="504319"/>
              <a:chOff x="4314215" y="1629674"/>
              <a:chExt cx="4407030" cy="592488"/>
            </a:xfrm>
          </p:grpSpPr>
          <p:sp>
            <p:nvSpPr>
              <p:cNvPr id="107" name="矩形 106"/>
              <p:cNvSpPr/>
              <p:nvPr/>
            </p:nvSpPr>
            <p:spPr>
              <a:xfrm>
                <a:off x="4580701" y="1692055"/>
                <a:ext cx="4140544" cy="489746"/>
              </a:xfrm>
              <a:prstGeom prst="rect">
                <a:avLst/>
              </a:prstGeom>
              <a:ln w="15875">
                <a:noFill/>
              </a:ln>
            </p:spPr>
            <p:txBody>
              <a:bodyPr lIns="68580" tIns="34290" rIns="68580" bIns="34290">
                <a:spAutoFit/>
              </a:bodyPr>
              <a:lstStyle/>
              <a:p>
                <a:pPr>
                  <a:defRPr/>
                </a:pPr>
                <a:r>
                  <a:rPr lang="zh-TW" altLang="en-US" sz="2500" dirty="0">
                    <a:effectLst>
                      <a:outerShdw blurRad="38100" dist="38100" dir="2700000" algn="tl">
                        <a:srgbClr val="000000">
                          <a:alpha val="43137"/>
                        </a:srgbClr>
                      </a:outerShdw>
                    </a:effectLst>
                    <a:latin typeface="Times New Roman" panose="02020603050405020304" pitchFamily="18" charset="0"/>
                    <a:ea typeface="微軟正黑體" panose="020B0604030504040204" pitchFamily="34" charset="-120"/>
                    <a:cs typeface="Times New Roman" panose="02020603050405020304" pitchFamily="18" charset="0"/>
                  </a:rPr>
                  <a:t>廠商投標值</a:t>
                </a:r>
              </a:p>
            </p:txBody>
          </p:sp>
          <p:sp>
            <p:nvSpPr>
              <p:cNvPr id="108" name="平行四边形 64"/>
              <p:cNvSpPr/>
              <p:nvPr/>
            </p:nvSpPr>
            <p:spPr>
              <a:xfrm>
                <a:off x="4314215" y="1629674"/>
                <a:ext cx="4105115" cy="592488"/>
              </a:xfrm>
              <a:prstGeom prst="parallelogram">
                <a:avLst>
                  <a:gd name="adj" fmla="val 48207"/>
                </a:avLst>
              </a:prstGeom>
              <a:noFill/>
              <a:ln w="158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defRPr/>
                </a:pPr>
                <a:endParaRPr lang="zh-CN" altLang="en-US" sz="2500">
                  <a:solidFill>
                    <a:schemeClr val="tx1">
                      <a:lumMod val="75000"/>
                      <a:lumOff val="25000"/>
                    </a:schemeClr>
                  </a:solidFill>
                  <a:latin typeface="Times New Roman" panose="02020603050405020304" pitchFamily="18" charset="0"/>
                  <a:ea typeface="微軟正黑體" panose="020B0604030504040204" pitchFamily="34" charset="-120"/>
                  <a:cs typeface="Times New Roman" panose="02020603050405020304" pitchFamily="18" charset="0"/>
                </a:endParaRPr>
              </a:p>
            </p:txBody>
          </p:sp>
        </p:grpSp>
      </p:grpSp>
      <p:pic>
        <p:nvPicPr>
          <p:cNvPr id="2" name="圖片 1">
            <a:extLst>
              <a:ext uri="{FF2B5EF4-FFF2-40B4-BE49-F238E27FC236}">
                <a16:creationId xmlns:a16="http://schemas.microsoft.com/office/drawing/2014/main" xmlns="" id="{7855673F-C4B3-4DE8-B2E0-36B17210F0D0}"/>
              </a:ext>
            </a:extLst>
          </p:cNvPr>
          <p:cNvPicPr>
            <a:picLocks noChangeAspect="1"/>
          </p:cNvPicPr>
          <p:nvPr/>
        </p:nvPicPr>
        <p:blipFill rotWithShape="1">
          <a:blip r:embed="rId3"/>
          <a:srcRect l="1513" t="8731" r="2441" b="10915"/>
          <a:stretch/>
        </p:blipFill>
        <p:spPr>
          <a:xfrm>
            <a:off x="0" y="2810985"/>
            <a:ext cx="2898007" cy="2111999"/>
          </a:xfrm>
          <a:prstGeom prst="rect">
            <a:avLst/>
          </a:prstGeom>
          <a:ln>
            <a:noFill/>
          </a:ln>
        </p:spPr>
      </p:pic>
      <p:pic>
        <p:nvPicPr>
          <p:cNvPr id="4" name="圖片 3">
            <a:extLst>
              <a:ext uri="{FF2B5EF4-FFF2-40B4-BE49-F238E27FC236}">
                <a16:creationId xmlns:a16="http://schemas.microsoft.com/office/drawing/2014/main" xmlns="" id="{C5D38AC6-0FB8-4900-B3D1-AFE77DBB9066}"/>
              </a:ext>
            </a:extLst>
          </p:cNvPr>
          <p:cNvPicPr>
            <a:picLocks noChangeAspect="1"/>
          </p:cNvPicPr>
          <p:nvPr/>
        </p:nvPicPr>
        <p:blipFill>
          <a:blip r:embed="rId4"/>
          <a:stretch>
            <a:fillRect/>
          </a:stretch>
        </p:blipFill>
        <p:spPr>
          <a:xfrm>
            <a:off x="0" y="4996873"/>
            <a:ext cx="2895121" cy="1861126"/>
          </a:xfrm>
          <a:prstGeom prst="rect">
            <a:avLst/>
          </a:prstGeom>
        </p:spPr>
      </p:pic>
      <p:pic>
        <p:nvPicPr>
          <p:cNvPr id="9" name="圖片 8">
            <a:extLst>
              <a:ext uri="{FF2B5EF4-FFF2-40B4-BE49-F238E27FC236}">
                <a16:creationId xmlns:a16="http://schemas.microsoft.com/office/drawing/2014/main" xmlns="" id="{738E9930-DB92-45E5-AAE7-7AA8DFBFDD7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7072" t="42424" r="-1" b="2398"/>
          <a:stretch/>
        </p:blipFill>
        <p:spPr>
          <a:xfrm>
            <a:off x="753" y="777811"/>
            <a:ext cx="2894368" cy="1957254"/>
          </a:xfrm>
          <a:prstGeom prst="rect">
            <a:avLst/>
          </a:prstGeom>
        </p:spPr>
      </p:pic>
      <p:sp>
        <p:nvSpPr>
          <p:cNvPr id="40" name="投影片編號版面配置區 2">
            <a:extLst>
              <a:ext uri="{FF2B5EF4-FFF2-40B4-BE49-F238E27FC236}">
                <a16:creationId xmlns:a16="http://schemas.microsoft.com/office/drawing/2014/main" xmlns="" id="{6A949486-77C6-4B20-8A86-FF30608D2F0C}"/>
              </a:ext>
            </a:extLst>
          </p:cNvPr>
          <p:cNvSpPr txBox="1">
            <a:spLocks/>
          </p:cNvSpPr>
          <p:nvPr/>
        </p:nvSpPr>
        <p:spPr>
          <a:xfrm>
            <a:off x="4614203" y="6492874"/>
            <a:ext cx="475638"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zh-TW" sz="1600" b="1" dirty="0">
                <a:solidFill>
                  <a:schemeClr val="tx1"/>
                </a:solidFill>
                <a:latin typeface="標楷體" panose="03000509000000000000" pitchFamily="65" charset="-120"/>
                <a:ea typeface="標楷體" panose="03000509000000000000" pitchFamily="65" charset="-120"/>
              </a:rPr>
              <a:t>1</a:t>
            </a:r>
            <a:endParaRPr lang="zh-TW" altLang="en-US" sz="1600" b="1" dirty="0">
              <a:solidFill>
                <a:schemeClr val="tx1"/>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317343524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圓角 4">
            <a:extLst>
              <a:ext uri="{FF2B5EF4-FFF2-40B4-BE49-F238E27FC236}">
                <a16:creationId xmlns:a16="http://schemas.microsoft.com/office/drawing/2014/main" xmlns="" id="{2ECE5B2E-5967-49E6-8D5B-F7B755FD930A}"/>
              </a:ext>
            </a:extLst>
          </p:cNvPr>
          <p:cNvSpPr/>
          <p:nvPr/>
        </p:nvSpPr>
        <p:spPr>
          <a:xfrm>
            <a:off x="38303" y="1390886"/>
            <a:ext cx="4416339" cy="3127848"/>
          </a:xfrm>
          <a:prstGeom prst="roundRect">
            <a:avLst>
              <a:gd name="adj" fmla="val 2345"/>
            </a:avLst>
          </a:prstGeom>
          <a:solidFill>
            <a:schemeClr val="accent4">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4" name="图片 15">
            <a:extLst>
              <a:ext uri="{FF2B5EF4-FFF2-40B4-BE49-F238E27FC236}">
                <a16:creationId xmlns:a16="http://schemas.microsoft.com/office/drawing/2014/main" xmlns="" id="{016F382F-0E42-4B04-A083-F2A3DCF6291A}"/>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3953164"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1">
            <a:extLst>
              <a:ext uri="{FF2B5EF4-FFF2-40B4-BE49-F238E27FC236}">
                <a16:creationId xmlns:a16="http://schemas.microsoft.com/office/drawing/2014/main" xmlns="" id="{3080F81E-4628-426C-823E-512FF004462F}"/>
              </a:ext>
            </a:extLst>
          </p:cNvPr>
          <p:cNvSpPr txBox="1"/>
          <p:nvPr/>
        </p:nvSpPr>
        <p:spPr>
          <a:xfrm>
            <a:off x="887796" y="64425"/>
            <a:ext cx="4013388" cy="707886"/>
          </a:xfrm>
          <a:prstGeom prst="rect">
            <a:avLst/>
          </a:prstGeom>
          <a:noFill/>
        </p:spPr>
        <p:txBody>
          <a:bodyPr wrap="square" rtlCol="0">
            <a:spAutoFit/>
          </a:bodyPr>
          <a:lstStyle/>
          <a:p>
            <a:pPr algn="just"/>
            <a:r>
              <a:rPr lang="zh-TW" altLang="en-US" sz="4000" dirty="0" smtClean="0">
                <a:solidFill>
                  <a:schemeClr val="tx1">
                    <a:lumMod val="85000"/>
                    <a:lumOff val="15000"/>
                  </a:schemeClr>
                </a:solidFill>
                <a:latin typeface="華康中圓體" panose="020F0509000000000000" pitchFamily="49" charset="-120"/>
                <a:ea typeface="華康中圓體" panose="020F0509000000000000" pitchFamily="49" charset="-120"/>
                <a:cs typeface="Open Sans Extrabold" panose="020B0906030804020204" pitchFamily="34" charset="0"/>
              </a:rPr>
              <a:t>履約能力</a:t>
            </a:r>
            <a:endParaRPr lang="en-US" sz="4000" dirty="0">
              <a:solidFill>
                <a:schemeClr val="tx1">
                  <a:lumMod val="85000"/>
                  <a:lumOff val="15000"/>
                </a:schemeClr>
              </a:solidFill>
              <a:latin typeface="華康中圓體" panose="020F0509000000000000" pitchFamily="49" charset="-120"/>
              <a:ea typeface="華康中圓體" panose="020F0509000000000000" pitchFamily="49" charset="-120"/>
              <a:cs typeface="Open Sans Extrabold" panose="020B0906030804020204" pitchFamily="34" charset="0"/>
            </a:endParaRPr>
          </a:p>
        </p:txBody>
      </p:sp>
      <p:sp>
        <p:nvSpPr>
          <p:cNvPr id="24" name="文字方塊 23">
            <a:extLst>
              <a:ext uri="{FF2B5EF4-FFF2-40B4-BE49-F238E27FC236}">
                <a16:creationId xmlns:a16="http://schemas.microsoft.com/office/drawing/2014/main" xmlns="" id="{1D6234E0-72A9-4EEC-BE5E-4891FE762603}"/>
              </a:ext>
            </a:extLst>
          </p:cNvPr>
          <p:cNvSpPr txBox="1"/>
          <p:nvPr/>
        </p:nvSpPr>
        <p:spPr>
          <a:xfrm>
            <a:off x="44086" y="867667"/>
            <a:ext cx="5146751" cy="523220"/>
          </a:xfrm>
          <a:prstGeom prst="rect">
            <a:avLst/>
          </a:prstGeom>
          <a:noFill/>
        </p:spPr>
        <p:txBody>
          <a:bodyPr wrap="square" rtlCol="0">
            <a:spAutoFit/>
          </a:bodyPr>
          <a:lstStyle/>
          <a:p>
            <a:pPr marL="342900" indent="-342900">
              <a:buFont typeface="Wingdings" panose="05000000000000000000" pitchFamily="2" charset="2"/>
              <a:buChar char="n"/>
            </a:pPr>
            <a:r>
              <a:rPr lang="zh-TW" altLang="en-US" sz="2800" dirty="0">
                <a:latin typeface="微軟正黑體" panose="020B0604030504040204" pitchFamily="34" charset="-120"/>
                <a:ea typeface="微軟正黑體" panose="020B0604030504040204" pitchFamily="34" charset="-120"/>
              </a:rPr>
              <a:t>公司簡介及友善環境作為</a:t>
            </a:r>
          </a:p>
        </p:txBody>
      </p:sp>
      <p:sp>
        <p:nvSpPr>
          <p:cNvPr id="28" name="矩形 27">
            <a:extLst>
              <a:ext uri="{FF2B5EF4-FFF2-40B4-BE49-F238E27FC236}">
                <a16:creationId xmlns:a16="http://schemas.microsoft.com/office/drawing/2014/main" xmlns="" id="{B99446C5-8169-452A-ACA2-E990FF8221BE}"/>
              </a:ext>
            </a:extLst>
          </p:cNvPr>
          <p:cNvSpPr/>
          <p:nvPr/>
        </p:nvSpPr>
        <p:spPr>
          <a:xfrm>
            <a:off x="-13123" y="4622595"/>
            <a:ext cx="4416340" cy="2169825"/>
          </a:xfrm>
          <a:prstGeom prst="rect">
            <a:avLst/>
          </a:prstGeom>
        </p:spPr>
        <p:txBody>
          <a:bodyPr wrap="square">
            <a:spAutoFit/>
          </a:bodyPr>
          <a:lstStyle/>
          <a:p>
            <a:pPr marL="285750" indent="-285750" algn="just">
              <a:lnSpc>
                <a:spcPts val="2700"/>
              </a:lnSpc>
              <a:spcBef>
                <a:spcPts val="240"/>
              </a:spcBef>
              <a:spcAft>
                <a:spcPts val="0"/>
              </a:spcAft>
              <a:buFont typeface="Wingdings" panose="05000000000000000000" pitchFamily="2" charset="2"/>
              <a:buChar char="Ø"/>
            </a:pPr>
            <a:r>
              <a:rPr lang="zh-TW" altLang="zh-TW" sz="1600" dirty="0">
                <a:latin typeface="微軟正黑體" panose="020B0604030504040204" pitchFamily="34" charset="-120"/>
                <a:ea typeface="微軟正黑體" panose="020B0604030504040204" pitchFamily="34" charset="-120"/>
                <a:cs typeface="Times New Roman" panose="02020603050405020304" pitchFamily="18" charset="0"/>
              </a:rPr>
              <a:t>依國際環境評鑑指標</a:t>
            </a:r>
            <a:r>
              <a:rPr lang="zh-TW" altLang="zh-TW" sz="1600"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碳揭露專案</a:t>
            </a:r>
            <a:r>
              <a:rPr lang="en-US" altLang="zh-TW" sz="1600"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(CDP)</a:t>
            </a:r>
            <a:r>
              <a:rPr lang="zh-TW" altLang="zh-TW" sz="1600" dirty="0">
                <a:latin typeface="微軟正黑體" panose="020B0604030504040204" pitchFamily="34" charset="-120"/>
                <a:ea typeface="微軟正黑體" panose="020B0604030504040204" pitchFamily="34" charset="-120"/>
                <a:cs typeface="Times New Roman" panose="02020603050405020304" pitchFamily="18" charset="0"/>
              </a:rPr>
              <a:t>公布</a:t>
            </a:r>
            <a:r>
              <a:rPr lang="en-US" altLang="zh-TW" sz="1600" dirty="0">
                <a:latin typeface="微軟正黑體" panose="020B0604030504040204" pitchFamily="34" charset="-120"/>
                <a:ea typeface="微軟正黑體" panose="020B0604030504040204" pitchFamily="34" charset="-120"/>
                <a:cs typeface="Times New Roman" panose="02020603050405020304" pitchFamily="18" charset="0"/>
              </a:rPr>
              <a:t>110</a:t>
            </a:r>
            <a:r>
              <a:rPr lang="zh-TW" altLang="zh-TW" sz="1600" dirty="0">
                <a:latin typeface="微軟正黑體" panose="020B0604030504040204" pitchFamily="34" charset="-120"/>
                <a:ea typeface="微軟正黑體" panose="020B0604030504040204" pitchFamily="34" charset="-120"/>
                <a:cs typeface="Times New Roman" panose="02020603050405020304" pitchFamily="18" charset="0"/>
              </a:rPr>
              <a:t>年評鑑結果，本公司在</a:t>
            </a:r>
            <a:r>
              <a:rPr lang="zh-TW" altLang="zh-TW" sz="1600"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氣候變遷評等</a:t>
            </a:r>
            <a:r>
              <a:rPr lang="zh-TW" altLang="zh-TW" sz="1600" dirty="0">
                <a:latin typeface="微軟正黑體" panose="020B0604030504040204" pitchFamily="34" charset="-120"/>
                <a:ea typeface="微軟正黑體" panose="020B0604030504040204" pitchFamily="34" charset="-120"/>
                <a:cs typeface="Times New Roman" panose="02020603050405020304" pitchFamily="18" charset="0"/>
              </a:rPr>
              <a:t>為「</a:t>
            </a:r>
            <a:r>
              <a:rPr lang="en-US" altLang="zh-TW" sz="1600"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A</a:t>
            </a:r>
            <a:r>
              <a:rPr lang="zh-TW" altLang="zh-TW" sz="1600"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zh-TW" sz="1600"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水資源評等</a:t>
            </a:r>
            <a:r>
              <a:rPr lang="zh-TW" altLang="zh-TW" sz="1600" dirty="0">
                <a:latin typeface="微軟正黑體" panose="020B0604030504040204" pitchFamily="34" charset="-120"/>
                <a:ea typeface="微軟正黑體" panose="020B0604030504040204" pitchFamily="34" charset="-120"/>
                <a:cs typeface="Times New Roman" panose="02020603050405020304" pitchFamily="18" charset="0"/>
              </a:rPr>
              <a:t>為「</a:t>
            </a:r>
            <a:r>
              <a:rPr lang="en-US" altLang="zh-TW" sz="1600"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A</a:t>
            </a:r>
            <a:r>
              <a:rPr lang="zh-TW" altLang="zh-TW" sz="1600" dirty="0">
                <a:latin typeface="微軟正黑體" panose="020B0604030504040204" pitchFamily="34" charset="-120"/>
                <a:ea typeface="微軟正黑體" panose="020B0604030504040204" pitchFamily="34" charset="-120"/>
                <a:cs typeface="Times New Roman" panose="02020603050405020304" pitchFamily="18" charset="0"/>
              </a:rPr>
              <a:t>」，兩項成績於國際知名化學品企業均名列前茅，</a:t>
            </a:r>
            <a:r>
              <a:rPr lang="zh-TW" altLang="zh-TW" sz="16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顯見本公司為因應氣候變遷所做之節能減排及循環經濟，已有相當成效</a:t>
            </a:r>
            <a:r>
              <a:rPr lang="zh-TW" altLang="zh-TW" sz="1600" dirty="0">
                <a:latin typeface="微軟正黑體" panose="020B0604030504040204" pitchFamily="34" charset="-120"/>
                <a:ea typeface="微軟正黑體" panose="020B0604030504040204" pitchFamily="34" charset="-120"/>
                <a:cs typeface="Times New Roman" panose="02020603050405020304" pitchFamily="18" charset="0"/>
              </a:rPr>
              <a:t>。</a:t>
            </a:r>
          </a:p>
        </p:txBody>
      </p:sp>
      <p:pic>
        <p:nvPicPr>
          <p:cNvPr id="10" name="圖片 9">
            <a:extLst>
              <a:ext uri="{FF2B5EF4-FFF2-40B4-BE49-F238E27FC236}">
                <a16:creationId xmlns:a16="http://schemas.microsoft.com/office/drawing/2014/main" xmlns="" id="{3E75E42C-6B7D-4EE2-AE1B-9EA024FABDE9}"/>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3008" b="92857" l="7343" r="91259">
                        <a14:foregroundMark x1="16783" y1="11278" x2="36364" y2="10902"/>
                        <a14:foregroundMark x1="36364" y1="10902" x2="37413" y2="12782"/>
                        <a14:foregroundMark x1="30420" y1="7519" x2="32168" y2="7519"/>
                        <a14:foregroundMark x1="29021" y1="3759" x2="31469" y2="3759"/>
                        <a14:foregroundMark x1="58741" y1="20301" x2="59790" y2="23684"/>
                        <a14:foregroundMark x1="71678" y1="19549" x2="69580" y2="29699"/>
                        <a14:foregroundMark x1="59790" y1="21805" x2="59441" y2="30827"/>
                        <a14:foregroundMark x1="51399" y1="23684" x2="63986" y2="27820"/>
                        <a14:foregroundMark x1="47902" y1="25940" x2="51399" y2="25940"/>
                        <a14:foregroundMark x1="89510" y1="18045" x2="90559" y2="18421"/>
                        <a14:foregroundMark x1="88811" y1="25564" x2="91259" y2="24060"/>
                        <a14:foregroundMark x1="87762" y1="30827" x2="90909" y2="31579"/>
                        <a14:foregroundMark x1="75524" y1="82707" x2="77622" y2="81203"/>
                        <a14:foregroundMark x1="79021" y1="90977" x2="75524" y2="91353"/>
                        <a14:foregroundMark x1="65035" y1="90977" x2="51399" y2="90977"/>
                        <a14:foregroundMark x1="26923" y1="65414" x2="30769" y2="45865"/>
                        <a14:foregroundMark x1="30769" y1="45865" x2="30769" y2="45865"/>
                        <a14:foregroundMark x1="7692" y1="81579" x2="9790" y2="47744"/>
                        <a14:foregroundMark x1="58392" y1="23684" x2="59790" y2="30827"/>
                        <a14:foregroundMark x1="58392" y1="21805" x2="65385" y2="21805"/>
                        <a14:foregroundMark x1="22028" y1="66917" x2="32168" y2="68797"/>
                        <a14:foregroundMark x1="22028" y1="86466" x2="34965" y2="86842"/>
                        <a14:foregroundMark x1="25524" y1="87218" x2="26923" y2="83835"/>
                        <a14:foregroundMark x1="20629" y1="89098" x2="31119" y2="89098"/>
                        <a14:foregroundMark x1="20280" y1="92857" x2="20979" y2="73684"/>
                        <a14:foregroundMark x1="20979" y1="73684" x2="32168" y2="88346"/>
                        <a14:foregroundMark x1="32168" y1="88346" x2="32168" y2="89098"/>
                      </a14:backgroundRemoval>
                    </a14:imgEffect>
                  </a14:imgLayer>
                </a14:imgProps>
              </a:ext>
            </a:extLst>
          </a:blip>
          <a:stretch>
            <a:fillRect/>
          </a:stretch>
        </p:blipFill>
        <p:spPr>
          <a:xfrm>
            <a:off x="-13123" y="3250009"/>
            <a:ext cx="1610261" cy="1497656"/>
          </a:xfrm>
          <a:prstGeom prst="rect">
            <a:avLst/>
          </a:prstGeom>
        </p:spPr>
      </p:pic>
      <p:sp>
        <p:nvSpPr>
          <p:cNvPr id="7" name="矩形 6">
            <a:extLst>
              <a:ext uri="{FF2B5EF4-FFF2-40B4-BE49-F238E27FC236}">
                <a16:creationId xmlns:a16="http://schemas.microsoft.com/office/drawing/2014/main" xmlns="" id="{B4D83AA6-6152-4CB8-8F0E-FA0283CBF9D6}"/>
              </a:ext>
            </a:extLst>
          </p:cNvPr>
          <p:cNvSpPr/>
          <p:nvPr/>
        </p:nvSpPr>
        <p:spPr>
          <a:xfrm>
            <a:off x="44085" y="1411387"/>
            <a:ext cx="4391815" cy="1938992"/>
          </a:xfrm>
          <a:prstGeom prst="rect">
            <a:avLst/>
          </a:prstGeom>
        </p:spPr>
        <p:txBody>
          <a:bodyPr wrap="square">
            <a:spAutoFit/>
          </a:bodyPr>
          <a:lstStyle/>
          <a:p>
            <a:pPr algn="just">
              <a:lnSpc>
                <a:spcPts val="2400"/>
              </a:lnSpc>
              <a:spcBef>
                <a:spcPts val="600"/>
              </a:spcBef>
              <a:spcAft>
                <a:spcPts val="600"/>
              </a:spcAft>
            </a:pPr>
            <a:r>
              <a:rPr lang="zh-TW" altLang="en-US" sz="1600" dirty="0">
                <a:latin typeface="微軟正黑體" panose="020B0604030504040204" pitchFamily="34" charset="-120"/>
                <a:ea typeface="微軟正黑體" panose="020B0604030504040204" pitchFamily="34" charset="-120"/>
              </a:rPr>
              <a:t>台塑石化股份有限公司成立於民國</a:t>
            </a:r>
            <a:r>
              <a:rPr lang="en-US" altLang="zh-TW" sz="1600" dirty="0">
                <a:latin typeface="微軟正黑體" panose="020B0604030504040204" pitchFamily="34" charset="-120"/>
                <a:ea typeface="微軟正黑體" panose="020B0604030504040204" pitchFamily="34" charset="-120"/>
              </a:rPr>
              <a:t>81</a:t>
            </a:r>
            <a:r>
              <a:rPr lang="zh-TW" altLang="en-US" sz="1600" dirty="0">
                <a:latin typeface="微軟正黑體" panose="020B0604030504040204" pitchFamily="34" charset="-120"/>
                <a:ea typeface="微軟正黑體" panose="020B0604030504040204" pitchFamily="34" charset="-120"/>
              </a:rPr>
              <a:t>年，資本額</a:t>
            </a:r>
            <a:r>
              <a:rPr lang="en-US" altLang="zh-TW" sz="1600" dirty="0">
                <a:latin typeface="微軟正黑體" panose="020B0604030504040204" pitchFamily="34" charset="-120"/>
                <a:ea typeface="微軟正黑體" panose="020B0604030504040204" pitchFamily="34" charset="-120"/>
              </a:rPr>
              <a:t>952</a:t>
            </a:r>
            <a:r>
              <a:rPr lang="zh-TW" altLang="en-US" sz="1600" dirty="0">
                <a:latin typeface="微軟正黑體" panose="020B0604030504040204" pitchFamily="34" charset="-120"/>
                <a:ea typeface="微軟正黑體" panose="020B0604030504040204" pitchFamily="34" charset="-120"/>
              </a:rPr>
              <a:t>億元，主要經營石油製品、石化基本原料生產銷售事業，是國內唯一民營的石油煉製業者，生產銷售汽油、柴油等各類石油製品；輕油裂解廠生產乙烯、丙烯及丁二烯等石化基本原料。</a:t>
            </a:r>
            <a:endParaRPr lang="zh-TW" altLang="en-US" sz="1600" b="1" dirty="0">
              <a:latin typeface="微軟正黑體" panose="020B0604030504040204" pitchFamily="34" charset="-120"/>
              <a:ea typeface="微軟正黑體" panose="020B0604030504040204" pitchFamily="34" charset="-120"/>
            </a:endParaRPr>
          </a:p>
        </p:txBody>
      </p:sp>
      <p:grpSp>
        <p:nvGrpSpPr>
          <p:cNvPr id="12" name="群組 11">
            <a:extLst>
              <a:ext uri="{FF2B5EF4-FFF2-40B4-BE49-F238E27FC236}">
                <a16:creationId xmlns:a16="http://schemas.microsoft.com/office/drawing/2014/main" xmlns="" id="{F4C80CBC-8256-498F-BAA7-31F8E3757E7B}"/>
              </a:ext>
            </a:extLst>
          </p:cNvPr>
          <p:cNvGrpSpPr/>
          <p:nvPr/>
        </p:nvGrpSpPr>
        <p:grpSpPr>
          <a:xfrm>
            <a:off x="1472433" y="3220981"/>
            <a:ext cx="2963468" cy="1497656"/>
            <a:chOff x="1473693" y="2796833"/>
            <a:chExt cx="2963468" cy="1497656"/>
          </a:xfrm>
        </p:grpSpPr>
        <p:sp>
          <p:nvSpPr>
            <p:cNvPr id="11" name="語音泡泡: 橢圓形 10">
              <a:extLst>
                <a:ext uri="{FF2B5EF4-FFF2-40B4-BE49-F238E27FC236}">
                  <a16:creationId xmlns:a16="http://schemas.microsoft.com/office/drawing/2014/main" xmlns="" id="{1F65DC93-2F51-4E50-83B8-A47FDEA5BFEC}"/>
                </a:ext>
              </a:extLst>
            </p:cNvPr>
            <p:cNvSpPr/>
            <p:nvPr/>
          </p:nvSpPr>
          <p:spPr>
            <a:xfrm>
              <a:off x="1473693" y="2796833"/>
              <a:ext cx="2963468" cy="1497656"/>
            </a:xfrm>
            <a:prstGeom prst="wedgeEllipseCallout">
              <a:avLst>
                <a:gd name="adj1" fmla="val -45027"/>
                <a:gd name="adj2" fmla="val 4514"/>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TW" altLang="en-US"/>
            </a:p>
          </p:txBody>
        </p:sp>
        <p:sp>
          <p:nvSpPr>
            <p:cNvPr id="6" name="矩形 5">
              <a:extLst>
                <a:ext uri="{FF2B5EF4-FFF2-40B4-BE49-F238E27FC236}">
                  <a16:creationId xmlns:a16="http://schemas.microsoft.com/office/drawing/2014/main" xmlns="" id="{DD08F2D8-8947-43B8-B2CC-EAB04B90E6F5}"/>
                </a:ext>
              </a:extLst>
            </p:cNvPr>
            <p:cNvSpPr/>
            <p:nvPr/>
          </p:nvSpPr>
          <p:spPr>
            <a:xfrm>
              <a:off x="1607620" y="3162612"/>
              <a:ext cx="2706496" cy="861774"/>
            </a:xfrm>
            <a:prstGeom prst="rect">
              <a:avLst/>
            </a:prstGeom>
          </p:spPr>
          <p:txBody>
            <a:bodyPr wrap="square">
              <a:spAutoFit/>
            </a:bodyPr>
            <a:lstStyle/>
            <a:p>
              <a:pPr algn="just">
                <a:lnSpc>
                  <a:spcPts val="2000"/>
                </a:lnSpc>
              </a:pPr>
              <a:r>
                <a:rPr lang="zh-TW" altLang="en-US" sz="1400" dirty="0">
                  <a:latin typeface="微軟正黑體" panose="020B0604030504040204" pitchFamily="34" charset="-120"/>
                  <a:ea typeface="微軟正黑體" panose="020B0604030504040204" pitchFamily="34" charset="-120"/>
                  <a:cs typeface="Times New Roman" panose="02020603050405020304" pitchFamily="18" charset="0"/>
                </a:rPr>
                <a:t>為了能</a:t>
              </a:r>
              <a:r>
                <a:rPr lang="zh-TW" altLang="zh-TW" sz="1400" dirty="0">
                  <a:latin typeface="微軟正黑體" panose="020B0604030504040204" pitchFamily="34" charset="-120"/>
                  <a:ea typeface="微軟正黑體" panose="020B0604030504040204" pitchFamily="34" charset="-120"/>
                  <a:cs typeface="Times New Roman" panose="02020603050405020304" pitchFamily="18" charset="0"/>
                </a:rPr>
                <a:t>穩定且足量供應廠區用電，設置</a:t>
              </a:r>
              <a:r>
                <a:rPr lang="zh-TW" altLang="zh-TW" sz="1400"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合格汽電共生系統發電總裝置容量為</a:t>
              </a:r>
              <a:r>
                <a:rPr lang="en-US" altLang="zh-TW" sz="1400" dirty="0">
                  <a:solidFill>
                    <a:srgbClr val="0000FF"/>
                  </a:solidFill>
                  <a:latin typeface="微軟正黑體" panose="020B0604030504040204" pitchFamily="34" charset="-120"/>
                  <a:ea typeface="微軟正黑體" panose="020B0604030504040204" pitchFamily="34" charset="-120"/>
                </a:rPr>
                <a:t>275</a:t>
              </a:r>
              <a:r>
                <a:rPr lang="zh-TW" altLang="zh-TW" sz="1400"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萬瓩</a:t>
              </a:r>
              <a:r>
                <a:rPr lang="zh-TW" altLang="en-US" sz="1400" dirty="0">
                  <a:latin typeface="微軟正黑體" panose="020B0604030504040204" pitchFamily="34" charset="-120"/>
                  <a:ea typeface="微軟正黑體" panose="020B0604030504040204" pitchFamily="34" charset="-120"/>
                  <a:cs typeface="Times New Roman" panose="02020603050405020304" pitchFamily="18" charset="0"/>
                </a:rPr>
                <a:t>。</a:t>
              </a:r>
              <a:endParaRPr lang="en-US" altLang="zh-TW" sz="1400"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grpSp>
      <p:sp>
        <p:nvSpPr>
          <p:cNvPr id="16" name="矩形: 圓角 15">
            <a:extLst>
              <a:ext uri="{FF2B5EF4-FFF2-40B4-BE49-F238E27FC236}">
                <a16:creationId xmlns:a16="http://schemas.microsoft.com/office/drawing/2014/main" xmlns="" id="{DBFAC5AB-0984-4EFA-8BC0-BCAD48FE76B6}"/>
              </a:ext>
            </a:extLst>
          </p:cNvPr>
          <p:cNvSpPr/>
          <p:nvPr/>
        </p:nvSpPr>
        <p:spPr>
          <a:xfrm>
            <a:off x="4589859" y="1390886"/>
            <a:ext cx="4416339" cy="3127848"/>
          </a:xfrm>
          <a:prstGeom prst="roundRect">
            <a:avLst>
              <a:gd name="adj" fmla="val 2345"/>
            </a:avLst>
          </a:prstGeom>
          <a:solidFill>
            <a:schemeClr val="accent2">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矩形 12">
            <a:extLst>
              <a:ext uri="{FF2B5EF4-FFF2-40B4-BE49-F238E27FC236}">
                <a16:creationId xmlns:a16="http://schemas.microsoft.com/office/drawing/2014/main" xmlns="" id="{84C666B2-A8A2-4C23-8ACE-ACBDDDC65730}"/>
              </a:ext>
            </a:extLst>
          </p:cNvPr>
          <p:cNvSpPr/>
          <p:nvPr/>
        </p:nvSpPr>
        <p:spPr>
          <a:xfrm>
            <a:off x="4584076" y="1407641"/>
            <a:ext cx="4416339" cy="1293559"/>
          </a:xfrm>
          <a:prstGeom prst="rect">
            <a:avLst/>
          </a:prstGeom>
        </p:spPr>
        <p:txBody>
          <a:bodyPr wrap="square">
            <a:spAutoFit/>
          </a:bodyPr>
          <a:lstStyle/>
          <a:p>
            <a:pPr algn="just">
              <a:lnSpc>
                <a:spcPts val="2400"/>
              </a:lnSpc>
              <a:spcBef>
                <a:spcPts val="600"/>
              </a:spcBef>
              <a:spcAft>
                <a:spcPts val="600"/>
              </a:spcAft>
            </a:pPr>
            <a:r>
              <a:rPr lang="zh-TW" altLang="en-US" sz="1600" b="1" dirty="0">
                <a:latin typeface="微軟正黑體" panose="020B0604030504040204" pitchFamily="34" charset="-120"/>
                <a:ea typeface="微軟正黑體" panose="020B0604030504040204" pitchFamily="34" charset="-120"/>
                <a:cs typeface="Times New Roman" panose="02020603050405020304" pitchFamily="18" charset="0"/>
              </a:rPr>
              <a:t>因應永續發展策略，本公司成立「</a:t>
            </a:r>
            <a:r>
              <a:rPr lang="zh-TW" altLang="en-US" sz="16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永續發展工作推動小組</a:t>
            </a:r>
            <a:r>
              <a:rPr lang="zh-TW" altLang="en-US" sz="1600" b="1" dirty="0">
                <a:latin typeface="微軟正黑體" panose="020B0604030504040204" pitchFamily="34" charset="-120"/>
                <a:ea typeface="微軟正黑體" panose="020B0604030504040204" pitchFamily="34" charset="-120"/>
                <a:cs typeface="Times New Roman" panose="02020603050405020304" pitchFamily="18" charset="0"/>
              </a:rPr>
              <a:t>」推動原物料、</a:t>
            </a:r>
            <a:r>
              <a:rPr lang="zh-TW" altLang="en-US" sz="1600" b="1"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水資源</a:t>
            </a:r>
            <a:r>
              <a:rPr lang="zh-TW" altLang="en-US" sz="1600" b="1"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600" b="1"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能源</a:t>
            </a:r>
            <a:r>
              <a:rPr lang="zh-TW" altLang="en-US" sz="1600" b="1" dirty="0">
                <a:latin typeface="微軟正黑體" panose="020B0604030504040204" pitchFamily="34" charset="-120"/>
                <a:ea typeface="微軟正黑體" panose="020B0604030504040204" pitchFamily="34" charset="-120"/>
                <a:cs typeface="Times New Roman" panose="02020603050405020304" pitchFamily="18" charset="0"/>
              </a:rPr>
              <a:t>及廢棄物等跨廠、跨公司之</a:t>
            </a:r>
            <a:r>
              <a:rPr lang="zh-TW" altLang="en-US" sz="1600" b="1"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循環經濟</a:t>
            </a:r>
            <a:r>
              <a:rPr lang="zh-TW" altLang="en-US" sz="1600" b="1" dirty="0">
                <a:latin typeface="微軟正黑體" panose="020B0604030504040204" pitchFamily="34" charset="-120"/>
                <a:ea typeface="微軟正黑體" panose="020B0604030504040204" pitchFamily="34" charset="-120"/>
                <a:cs typeface="Times New Roman" panose="02020603050405020304" pitchFamily="18" charset="0"/>
              </a:rPr>
              <a:t>並朝向</a:t>
            </a:r>
            <a:r>
              <a:rPr lang="zh-TW" altLang="en-US" sz="1600" b="1"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節能減排</a:t>
            </a:r>
            <a:r>
              <a:rPr lang="zh-TW" altLang="en-US" sz="1600" b="1"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600" b="1"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資源整合</a:t>
            </a:r>
            <a:r>
              <a:rPr lang="zh-TW" altLang="en-US" sz="1600" b="1"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600" b="1"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零廢棄</a:t>
            </a:r>
            <a:r>
              <a:rPr lang="zh-TW" altLang="en-US" sz="1600" b="1" dirty="0">
                <a:latin typeface="微軟正黑體" panose="020B0604030504040204" pitchFamily="34" charset="-120"/>
                <a:ea typeface="微軟正黑體" panose="020B0604030504040204" pitchFamily="34" charset="-120"/>
                <a:cs typeface="Times New Roman" panose="02020603050405020304" pitchFamily="18" charset="0"/>
              </a:rPr>
              <a:t>之目標邁進。</a:t>
            </a:r>
            <a:endParaRPr lang="en-US" altLang="zh-TW" sz="1600" b="1" dirty="0">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15" name="想法泡泡: 雲朵 14">
            <a:extLst>
              <a:ext uri="{FF2B5EF4-FFF2-40B4-BE49-F238E27FC236}">
                <a16:creationId xmlns:a16="http://schemas.microsoft.com/office/drawing/2014/main" xmlns="" id="{86164953-B9CE-43B6-B07C-BCD8EB2F046D}"/>
              </a:ext>
            </a:extLst>
          </p:cNvPr>
          <p:cNvSpPr/>
          <p:nvPr/>
        </p:nvSpPr>
        <p:spPr>
          <a:xfrm>
            <a:off x="5604363" y="2657107"/>
            <a:ext cx="3423305" cy="1905721"/>
          </a:xfrm>
          <a:prstGeom prst="cloudCallout">
            <a:avLst>
              <a:gd name="adj1" fmla="val 81468"/>
              <a:gd name="adj2" fmla="val 10791"/>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dirty="0"/>
          </a:p>
        </p:txBody>
      </p:sp>
      <p:pic>
        <p:nvPicPr>
          <p:cNvPr id="14" name="圖片 13">
            <a:extLst>
              <a:ext uri="{FF2B5EF4-FFF2-40B4-BE49-F238E27FC236}">
                <a16:creationId xmlns:a16="http://schemas.microsoft.com/office/drawing/2014/main" xmlns="" id="{09455619-BBFE-4759-BCA9-4F58FD3D66DB}"/>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689" b="91696" l="9756" r="89895">
                        <a14:foregroundMark x1="53310" y1="56747" x2="23693" y2="56747"/>
                        <a14:foregroundMark x1="23693" y1="56747" x2="15331" y2="56055"/>
                        <a14:foregroundMark x1="88502" y1="43253" x2="88502" y2="58824"/>
                        <a14:foregroundMark x1="79791" y1="91696" x2="76307" y2="91696"/>
                      </a14:backgroundRemoval>
                    </a14:imgEffect>
                  </a14:imgLayer>
                </a14:imgProps>
              </a:ext>
            </a:extLst>
          </a:blip>
          <a:stretch>
            <a:fillRect/>
          </a:stretch>
        </p:blipFill>
        <p:spPr>
          <a:xfrm flipH="1">
            <a:off x="4568389" y="2748607"/>
            <a:ext cx="1710798" cy="1722719"/>
          </a:xfrm>
          <a:prstGeom prst="rect">
            <a:avLst/>
          </a:prstGeom>
        </p:spPr>
      </p:pic>
      <p:sp>
        <p:nvSpPr>
          <p:cNvPr id="26" name="矩形 25">
            <a:extLst>
              <a:ext uri="{FF2B5EF4-FFF2-40B4-BE49-F238E27FC236}">
                <a16:creationId xmlns:a16="http://schemas.microsoft.com/office/drawing/2014/main" xmlns="" id="{A3591991-A0DD-4C9B-A73C-76D14B57BA9E}"/>
              </a:ext>
            </a:extLst>
          </p:cNvPr>
          <p:cNvSpPr/>
          <p:nvPr/>
        </p:nvSpPr>
        <p:spPr>
          <a:xfrm>
            <a:off x="6088261" y="3058552"/>
            <a:ext cx="2681293" cy="1098249"/>
          </a:xfrm>
          <a:prstGeom prst="rect">
            <a:avLst/>
          </a:prstGeom>
        </p:spPr>
        <p:txBody>
          <a:bodyPr wrap="square">
            <a:spAutoFit/>
          </a:bodyPr>
          <a:lstStyle/>
          <a:p>
            <a:pPr algn="just">
              <a:lnSpc>
                <a:spcPts val="2000"/>
              </a:lnSpc>
            </a:pPr>
            <a:r>
              <a:rPr lang="zh-TW" altLang="zh-TW" sz="1400" dirty="0">
                <a:latin typeface="微軟正黑體" panose="020B0604030504040204" pitchFamily="34" charset="-120"/>
                <a:ea typeface="微軟正黑體" panose="020B0604030504040204" pitchFamily="34" charset="-120"/>
                <a:cs typeface="Times New Roman" panose="02020603050405020304" pitchFamily="18" charset="0"/>
              </a:rPr>
              <a:t>持續推動各項管理及改善工作，以降低工安事故及環境衝擊，期望達到「</a:t>
            </a:r>
            <a:r>
              <a:rPr lang="zh-TW" altLang="zh-TW" sz="1400"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工安環保與經濟</a:t>
            </a:r>
            <a:r>
              <a:rPr lang="zh-TW" altLang="zh-TW" sz="1400" dirty="0">
                <a:latin typeface="微軟正黑體" panose="020B0604030504040204" pitchFamily="34" charset="-120"/>
                <a:ea typeface="微軟正黑體" panose="020B0604030504040204" pitchFamily="34" charset="-120"/>
                <a:cs typeface="Times New Roman" panose="02020603050405020304" pitchFamily="18" charset="0"/>
              </a:rPr>
              <a:t>」雙贏為目標。</a:t>
            </a:r>
            <a:endParaRPr lang="en-US" altLang="zh-TW" sz="1400" dirty="0">
              <a:latin typeface="微軟正黑體" panose="020B0604030504040204" pitchFamily="34" charset="-120"/>
              <a:ea typeface="微軟正黑體" panose="020B0604030504040204" pitchFamily="34" charset="-120"/>
              <a:cs typeface="Times New Roman" panose="02020603050405020304" pitchFamily="18" charset="0"/>
            </a:endParaRPr>
          </a:p>
        </p:txBody>
      </p:sp>
      <p:pic>
        <p:nvPicPr>
          <p:cNvPr id="1028" name="Picture 4" descr="https://www.isoleader.com.tw/file/202141">
            <a:extLst>
              <a:ext uri="{FF2B5EF4-FFF2-40B4-BE49-F238E27FC236}">
                <a16:creationId xmlns:a16="http://schemas.microsoft.com/office/drawing/2014/main" xmlns="" id="{95EA7626-C186-4C06-87E7-459E9C211FE4}"/>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628023" y="4524730"/>
            <a:ext cx="4416339" cy="2231539"/>
          </a:xfrm>
          <a:prstGeom prst="rect">
            <a:avLst/>
          </a:prstGeom>
          <a:noFill/>
          <a:extLst>
            <a:ext uri="{909E8E84-426E-40DD-AFC4-6F175D3DCCD1}">
              <a14:hiddenFill xmlns:a14="http://schemas.microsoft.com/office/drawing/2010/main">
                <a:solidFill>
                  <a:srgbClr val="FFFFFF"/>
                </a:solidFill>
              </a14:hiddenFill>
            </a:ext>
          </a:extLst>
        </p:spPr>
      </p:pic>
      <p:sp>
        <p:nvSpPr>
          <p:cNvPr id="22" name="矩形 21">
            <a:extLst>
              <a:ext uri="{FF2B5EF4-FFF2-40B4-BE49-F238E27FC236}">
                <a16:creationId xmlns:a16="http://schemas.microsoft.com/office/drawing/2014/main" xmlns="" id="{F21DEDB3-7E5F-4FDB-90E7-3FA9FF442F02}"/>
              </a:ext>
            </a:extLst>
          </p:cNvPr>
          <p:cNvSpPr/>
          <p:nvPr/>
        </p:nvSpPr>
        <p:spPr>
          <a:xfrm>
            <a:off x="4564596" y="4523151"/>
            <a:ext cx="1547218" cy="369332"/>
          </a:xfrm>
          <a:prstGeom prst="rect">
            <a:avLst/>
          </a:prstGeom>
        </p:spPr>
        <p:txBody>
          <a:bodyPr wrap="none">
            <a:spAutoFit/>
          </a:bodyPr>
          <a:lstStyle/>
          <a:p>
            <a:r>
              <a:rPr lang="en-US" altLang="zh-TW" b="1" dirty="0">
                <a:solidFill>
                  <a:srgbClr val="FF0000"/>
                </a:solidFill>
                <a:latin typeface="Adobe 繁黑體 Std B" panose="020B0700000000000000" pitchFamily="34" charset="-120"/>
                <a:ea typeface="Adobe 繁黑體 Std B" panose="020B0700000000000000" pitchFamily="34" charset="-120"/>
              </a:rPr>
              <a:t>CDP</a:t>
            </a:r>
            <a:r>
              <a:rPr lang="zh-TW" altLang="en-US" b="1" dirty="0">
                <a:solidFill>
                  <a:srgbClr val="FF0000"/>
                </a:solidFill>
                <a:latin typeface="Adobe 繁黑體 Std B" panose="020B0700000000000000" pitchFamily="34" charset="-120"/>
                <a:ea typeface="Adobe 繁黑體 Std B" panose="020B0700000000000000" pitchFamily="34" charset="-120"/>
              </a:rPr>
              <a:t>評分等級</a:t>
            </a:r>
            <a:endParaRPr lang="zh-TW" altLang="en-US" b="1" i="0" u="none" strike="noStrike" dirty="0">
              <a:solidFill>
                <a:srgbClr val="FF0000"/>
              </a:solidFill>
              <a:effectLst/>
              <a:latin typeface="Adobe 繁黑體 Std B" panose="020B0700000000000000" pitchFamily="34" charset="-120"/>
              <a:ea typeface="Adobe 繁黑體 Std B" panose="020B0700000000000000" pitchFamily="34" charset="-120"/>
            </a:endParaRPr>
          </a:p>
        </p:txBody>
      </p:sp>
      <p:sp>
        <p:nvSpPr>
          <p:cNvPr id="20" name="投影片編號版面配置區 2">
            <a:extLst>
              <a:ext uri="{FF2B5EF4-FFF2-40B4-BE49-F238E27FC236}">
                <a16:creationId xmlns:a16="http://schemas.microsoft.com/office/drawing/2014/main" xmlns="" id="{6A949486-77C6-4B20-8A86-FF30608D2F0C}"/>
              </a:ext>
            </a:extLst>
          </p:cNvPr>
          <p:cNvSpPr txBox="1">
            <a:spLocks/>
          </p:cNvSpPr>
          <p:nvPr/>
        </p:nvSpPr>
        <p:spPr>
          <a:xfrm>
            <a:off x="4614203" y="6492874"/>
            <a:ext cx="475638"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zh-TW" sz="1600" b="1" dirty="0">
                <a:solidFill>
                  <a:schemeClr val="tx1"/>
                </a:solidFill>
                <a:latin typeface="標楷體" panose="03000509000000000000" pitchFamily="65" charset="-120"/>
                <a:ea typeface="標楷體" panose="03000509000000000000" pitchFamily="65" charset="-120"/>
              </a:rPr>
              <a:t>2</a:t>
            </a:r>
            <a:endParaRPr lang="zh-TW" altLang="en-US" sz="1600" b="1" dirty="0">
              <a:solidFill>
                <a:schemeClr val="tx1"/>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417097934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a:extLst>
              <a:ext uri="{FF2B5EF4-FFF2-40B4-BE49-F238E27FC236}">
                <a16:creationId xmlns:a16="http://schemas.microsoft.com/office/drawing/2014/main" xmlns="" id="{5855A743-92F6-4F26-94E9-A507CD59D72F}"/>
              </a:ext>
            </a:extLst>
          </p:cNvPr>
          <p:cNvSpPr/>
          <p:nvPr/>
        </p:nvSpPr>
        <p:spPr>
          <a:xfrm>
            <a:off x="1" y="4333234"/>
            <a:ext cx="9144000" cy="2134234"/>
          </a:xfrm>
          <a:prstGeom prst="rect">
            <a:avLst/>
          </a:prstGeom>
          <a:solidFill>
            <a:schemeClr val="accent6">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pic>
        <p:nvPicPr>
          <p:cNvPr id="4" name="图片 15">
            <a:extLst>
              <a:ext uri="{FF2B5EF4-FFF2-40B4-BE49-F238E27FC236}">
                <a16:creationId xmlns:a16="http://schemas.microsoft.com/office/drawing/2014/main" xmlns="" id="{016F382F-0E42-4B04-A083-F2A3DCF6291A}"/>
              </a:ext>
            </a:extLst>
          </p:cNvPr>
          <p:cNvPicPr>
            <a:picLocks noChangeAspect="1"/>
          </p:cNvPicPr>
          <p:nvPr/>
        </p:nvPicPr>
        <p:blipFill>
          <a:blip r:embed="rId8" cstate="print">
            <a:extLst>
              <a:ext uri="{28A0092B-C50C-407E-A947-70E740481C1C}">
                <a14:useLocalDpi xmlns:a14="http://schemas.microsoft.com/office/drawing/2010/main"/>
              </a:ext>
            </a:extLst>
          </a:blip>
          <a:srcRect/>
          <a:stretch>
            <a:fillRect/>
          </a:stretch>
        </p:blipFill>
        <p:spPr bwMode="auto">
          <a:xfrm>
            <a:off x="0" y="0"/>
            <a:ext cx="3953164"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1">
            <a:extLst>
              <a:ext uri="{FF2B5EF4-FFF2-40B4-BE49-F238E27FC236}">
                <a16:creationId xmlns:a16="http://schemas.microsoft.com/office/drawing/2014/main" xmlns="" id="{3080F81E-4628-426C-823E-512FF004462F}"/>
              </a:ext>
            </a:extLst>
          </p:cNvPr>
          <p:cNvSpPr txBox="1"/>
          <p:nvPr/>
        </p:nvSpPr>
        <p:spPr>
          <a:xfrm>
            <a:off x="887796" y="0"/>
            <a:ext cx="3065368" cy="707886"/>
          </a:xfrm>
          <a:prstGeom prst="rect">
            <a:avLst/>
          </a:prstGeom>
          <a:noFill/>
        </p:spPr>
        <p:txBody>
          <a:bodyPr wrap="square" rtlCol="0">
            <a:spAutoFit/>
          </a:bodyPr>
          <a:lstStyle/>
          <a:p>
            <a:pPr algn="just"/>
            <a:r>
              <a:rPr lang="zh-TW" altLang="en-US" sz="4000" dirty="0">
                <a:solidFill>
                  <a:schemeClr val="tx1">
                    <a:lumMod val="85000"/>
                    <a:lumOff val="15000"/>
                  </a:schemeClr>
                </a:solidFill>
                <a:latin typeface="華康中圓體" panose="020F0509000000000000" pitchFamily="49" charset="-120"/>
                <a:ea typeface="華康中圓體" panose="020F0509000000000000" pitchFamily="49" charset="-120"/>
                <a:cs typeface="Open Sans Extrabold" panose="020B0906030804020204" pitchFamily="34" charset="0"/>
              </a:rPr>
              <a:t>履約能力</a:t>
            </a:r>
            <a:endParaRPr lang="en-US" sz="4000" dirty="0">
              <a:solidFill>
                <a:schemeClr val="tx1">
                  <a:lumMod val="85000"/>
                  <a:lumOff val="15000"/>
                </a:schemeClr>
              </a:solidFill>
              <a:latin typeface="華康中圓體" panose="020F0509000000000000" pitchFamily="49" charset="-120"/>
              <a:ea typeface="華康中圓體" panose="020F0509000000000000" pitchFamily="49" charset="-120"/>
              <a:cs typeface="Open Sans Extrabold" panose="020B0906030804020204" pitchFamily="34" charset="0"/>
            </a:endParaRPr>
          </a:p>
        </p:txBody>
      </p:sp>
      <p:sp>
        <p:nvSpPr>
          <p:cNvPr id="3" name="Rectangle 2">
            <a:extLst>
              <a:ext uri="{FF2B5EF4-FFF2-40B4-BE49-F238E27FC236}">
                <a16:creationId xmlns:a16="http://schemas.microsoft.com/office/drawing/2014/main" xmlns="" id="{3457696A-6F9C-4FFE-8368-7A72EEDB2C49}"/>
              </a:ext>
            </a:extLst>
          </p:cNvPr>
          <p:cNvSpPr>
            <a:spLocks noChangeArrowheads="1"/>
          </p:cNvSpPr>
          <p:nvPr/>
        </p:nvSpPr>
        <p:spPr bwMode="auto">
          <a:xfrm>
            <a:off x="6517625" y="63286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26" name="文字方塊 25">
            <a:extLst>
              <a:ext uri="{FF2B5EF4-FFF2-40B4-BE49-F238E27FC236}">
                <a16:creationId xmlns:a16="http://schemas.microsoft.com/office/drawing/2014/main" xmlns="" id="{E4E78928-084F-41A4-AC42-0015C2B86D44}"/>
              </a:ext>
            </a:extLst>
          </p:cNvPr>
          <p:cNvSpPr txBox="1"/>
          <p:nvPr/>
        </p:nvSpPr>
        <p:spPr>
          <a:xfrm>
            <a:off x="44086" y="867667"/>
            <a:ext cx="5530872" cy="523220"/>
          </a:xfrm>
          <a:prstGeom prst="rect">
            <a:avLst/>
          </a:prstGeom>
          <a:noFill/>
        </p:spPr>
        <p:txBody>
          <a:bodyPr wrap="square" rtlCol="0">
            <a:spAutoFit/>
          </a:bodyPr>
          <a:lstStyle/>
          <a:p>
            <a:pPr marL="342900" indent="-342900">
              <a:buFont typeface="Wingdings" panose="05000000000000000000" pitchFamily="2" charset="2"/>
              <a:buChar char="n"/>
            </a:pPr>
            <a:r>
              <a:rPr lang="zh-TW" altLang="en-US" sz="2800" dirty="0">
                <a:latin typeface="微軟正黑體" panose="020B0604030504040204" pitchFamily="34" charset="-120"/>
                <a:ea typeface="微軟正黑體" panose="020B0604030504040204" pitchFamily="34" charset="-120"/>
              </a:rPr>
              <a:t>計畫團隊介紹及人力組織配置</a:t>
            </a:r>
          </a:p>
        </p:txBody>
      </p:sp>
      <p:grpSp>
        <p:nvGrpSpPr>
          <p:cNvPr id="61" name="群組 60">
            <a:extLst>
              <a:ext uri="{FF2B5EF4-FFF2-40B4-BE49-F238E27FC236}">
                <a16:creationId xmlns:a16="http://schemas.microsoft.com/office/drawing/2014/main" xmlns="" id="{8484CD48-09CD-4CE4-BB93-019269F92956}"/>
              </a:ext>
            </a:extLst>
          </p:cNvPr>
          <p:cNvGrpSpPr/>
          <p:nvPr/>
        </p:nvGrpSpPr>
        <p:grpSpPr>
          <a:xfrm>
            <a:off x="94018" y="4370440"/>
            <a:ext cx="8862240" cy="2102772"/>
            <a:chOff x="-7779" y="1517262"/>
            <a:chExt cx="8930083" cy="2799401"/>
          </a:xfrm>
        </p:grpSpPr>
        <p:grpSp>
          <p:nvGrpSpPr>
            <p:cNvPr id="41" name="PA_组合 46">
              <a:extLst>
                <a:ext uri="{FF2B5EF4-FFF2-40B4-BE49-F238E27FC236}">
                  <a16:creationId xmlns:a16="http://schemas.microsoft.com/office/drawing/2014/main" xmlns="" id="{F07036A2-2BB5-4A5F-87F1-563DBF1D36EF}"/>
                </a:ext>
              </a:extLst>
            </p:cNvPr>
            <p:cNvGrpSpPr/>
            <p:nvPr>
              <p:custDataLst>
                <p:tags r:id="rId1"/>
              </p:custDataLst>
            </p:nvPr>
          </p:nvGrpSpPr>
          <p:grpSpPr>
            <a:xfrm>
              <a:off x="6010284" y="1517262"/>
              <a:ext cx="2912020" cy="1531027"/>
              <a:chOff x="3281672" y="1289082"/>
              <a:chExt cx="2912020" cy="1531027"/>
            </a:xfrm>
          </p:grpSpPr>
          <p:sp>
            <p:nvSpPr>
              <p:cNvPr id="42" name="PA_文本框 6">
                <a:extLst>
                  <a:ext uri="{FF2B5EF4-FFF2-40B4-BE49-F238E27FC236}">
                    <a16:creationId xmlns:a16="http://schemas.microsoft.com/office/drawing/2014/main" xmlns="" id="{0610EF58-ED84-4F85-B450-E672048F47D6}"/>
                  </a:ext>
                </a:extLst>
              </p:cNvPr>
              <p:cNvSpPr txBox="1"/>
              <p:nvPr>
                <p:custDataLst>
                  <p:tags r:id="rId4"/>
                </p:custDataLst>
              </p:nvPr>
            </p:nvSpPr>
            <p:spPr>
              <a:xfrm>
                <a:off x="3281672" y="1609870"/>
                <a:ext cx="2912020" cy="1210239"/>
              </a:xfrm>
              <a:prstGeom prst="rect">
                <a:avLst/>
              </a:prstGeom>
              <a:noFill/>
            </p:spPr>
            <p:txBody>
              <a:bodyPr wrap="square" rtlCol="0">
                <a:spAutoFit/>
              </a:bodyPr>
              <a:lstStyle/>
              <a:p>
                <a:pPr marL="171450" indent="-171450" algn="just">
                  <a:lnSpc>
                    <a:spcPts val="2000"/>
                  </a:lnSpc>
                  <a:buFont typeface="Wingdings" panose="05000000000000000000" pitchFamily="2" charset="2"/>
                  <a:buChar char="n"/>
                </a:pPr>
                <a:r>
                  <a:rPr lang="zh-TW" altLang="en-US" sz="1200" dirty="0">
                    <a:solidFill>
                      <a:schemeClr val="tx1">
                        <a:lumMod val="75000"/>
                        <a:lumOff val="25000"/>
                      </a:schemeClr>
                    </a:solidFill>
                    <a:latin typeface="幼圆" panose="02010509060101010101" pitchFamily="49" charset="-122"/>
                    <a:ea typeface="幼圆" panose="02010509060101010101" pitchFamily="49" charset="-122"/>
                    <a:cs typeface="+mn-ea"/>
                    <a:sym typeface="+mn-lt"/>
                  </a:rPr>
                  <a:t>綜理督導計畫成果、進度、品質及人員調度以及計畫諮詢等。</a:t>
                </a:r>
                <a:endParaRPr lang="en-US" altLang="zh-TW" sz="1200" dirty="0">
                  <a:solidFill>
                    <a:schemeClr val="tx1">
                      <a:lumMod val="75000"/>
                      <a:lumOff val="25000"/>
                    </a:schemeClr>
                  </a:solidFill>
                  <a:latin typeface="幼圆" panose="02010509060101010101" pitchFamily="49" charset="-122"/>
                  <a:ea typeface="幼圆" panose="02010509060101010101" pitchFamily="49" charset="-122"/>
                  <a:cs typeface="+mn-ea"/>
                  <a:sym typeface="+mn-lt"/>
                </a:endParaRPr>
              </a:p>
              <a:p>
                <a:pPr marL="171450" indent="-171450" algn="just">
                  <a:lnSpc>
                    <a:spcPts val="2000"/>
                  </a:lnSpc>
                  <a:buFont typeface="Wingdings" panose="05000000000000000000" pitchFamily="2" charset="2"/>
                  <a:buChar char="n"/>
                </a:pPr>
                <a:r>
                  <a:rPr lang="zh-TW" altLang="en-US" sz="1200" dirty="0">
                    <a:solidFill>
                      <a:schemeClr val="tx1">
                        <a:lumMod val="75000"/>
                        <a:lumOff val="25000"/>
                      </a:schemeClr>
                    </a:solidFill>
                    <a:latin typeface="幼圆" panose="02010509060101010101" pitchFamily="49" charset="-122"/>
                    <a:ea typeface="幼圆" panose="02010509060101010101" pitchFamily="49" charset="-122"/>
                    <a:cs typeface="+mn-ea"/>
                    <a:sym typeface="+mn-lt"/>
                  </a:rPr>
                  <a:t>統籌、協調各項工作、控管進度</a:t>
                </a:r>
                <a:endParaRPr lang="en-US" altLang="zh-TW" sz="1200" dirty="0">
                  <a:solidFill>
                    <a:schemeClr val="tx1">
                      <a:lumMod val="75000"/>
                      <a:lumOff val="25000"/>
                    </a:schemeClr>
                  </a:solidFill>
                  <a:latin typeface="幼圆" panose="02010509060101010101" pitchFamily="49" charset="-122"/>
                  <a:ea typeface="幼圆" panose="02010509060101010101" pitchFamily="49" charset="-122"/>
                  <a:cs typeface="+mn-ea"/>
                  <a:sym typeface="+mn-lt"/>
                </a:endParaRPr>
              </a:p>
            </p:txBody>
          </p:sp>
          <p:sp>
            <p:nvSpPr>
              <p:cNvPr id="43" name="PA_文本框 7">
                <a:extLst>
                  <a:ext uri="{FF2B5EF4-FFF2-40B4-BE49-F238E27FC236}">
                    <a16:creationId xmlns:a16="http://schemas.microsoft.com/office/drawing/2014/main" xmlns="" id="{677319FB-F595-45C4-A09D-0585E2A5438F}"/>
                  </a:ext>
                </a:extLst>
              </p:cNvPr>
              <p:cNvSpPr txBox="1"/>
              <p:nvPr>
                <p:custDataLst>
                  <p:tags r:id="rId5"/>
                </p:custDataLst>
              </p:nvPr>
            </p:nvSpPr>
            <p:spPr>
              <a:xfrm>
                <a:off x="3292690" y="1289082"/>
                <a:ext cx="1800493" cy="446480"/>
              </a:xfrm>
              <a:prstGeom prst="rect">
                <a:avLst/>
              </a:prstGeom>
              <a:noFill/>
            </p:spPr>
            <p:txBody>
              <a:bodyPr wrap="none" rtlCol="0">
                <a:spAutoFit/>
              </a:bodyPr>
              <a:lstStyle/>
              <a:p>
                <a:r>
                  <a:rPr lang="zh-TW" altLang="en-US" sz="1400" b="1" dirty="0">
                    <a:solidFill>
                      <a:schemeClr val="tx1">
                        <a:lumMod val="85000"/>
                        <a:lumOff val="15000"/>
                      </a:schemeClr>
                    </a:solidFill>
                    <a:latin typeface="微软雅黑" panose="020B0503020204020204" pitchFamily="34" charset="-122"/>
                    <a:ea typeface="微软雅黑" panose="020B0503020204020204" pitchFamily="34" charset="-122"/>
                  </a:rPr>
                  <a:t>計畫相關決策及督導</a:t>
                </a:r>
                <a:endParaRPr lang="zh-CN" altLang="en-US" sz="14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grpSp>
        <p:sp>
          <p:nvSpPr>
            <p:cNvPr id="46" name="PA_文本框 7">
              <a:extLst>
                <a:ext uri="{FF2B5EF4-FFF2-40B4-BE49-F238E27FC236}">
                  <a16:creationId xmlns:a16="http://schemas.microsoft.com/office/drawing/2014/main" xmlns="" id="{3FBC6730-785A-45F6-AE7F-AAC66F5366A6}"/>
                </a:ext>
              </a:extLst>
            </p:cNvPr>
            <p:cNvSpPr txBox="1"/>
            <p:nvPr>
              <p:custDataLst>
                <p:tags r:id="rId2"/>
              </p:custDataLst>
            </p:nvPr>
          </p:nvSpPr>
          <p:spPr>
            <a:xfrm>
              <a:off x="6077812" y="3037814"/>
              <a:ext cx="1620957" cy="446480"/>
            </a:xfrm>
            <a:prstGeom prst="rect">
              <a:avLst/>
            </a:prstGeom>
            <a:noFill/>
          </p:spPr>
          <p:txBody>
            <a:bodyPr wrap="none" rtlCol="0">
              <a:spAutoFit/>
            </a:bodyPr>
            <a:lstStyle/>
            <a:p>
              <a:r>
                <a:rPr lang="zh-TW" altLang="en-US" sz="1400" b="1" dirty="0">
                  <a:solidFill>
                    <a:schemeClr val="tx1">
                      <a:lumMod val="85000"/>
                      <a:lumOff val="15000"/>
                    </a:schemeClr>
                  </a:solidFill>
                  <a:latin typeface="微软雅黑" panose="020B0503020204020204" pitchFamily="34" charset="-122"/>
                  <a:ea typeface="微软雅黑" panose="020B0503020204020204" pitchFamily="34" charset="-122"/>
                </a:rPr>
                <a:t>計畫執行人力組成</a:t>
              </a:r>
              <a:endParaRPr lang="zh-CN" altLang="en-US" sz="14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51" name="矩形 50">
              <a:extLst>
                <a:ext uri="{FF2B5EF4-FFF2-40B4-BE49-F238E27FC236}">
                  <a16:creationId xmlns:a16="http://schemas.microsoft.com/office/drawing/2014/main" xmlns="" id="{1D337042-7804-4CF9-9ABB-BCC7437E6F27}"/>
                </a:ext>
              </a:extLst>
            </p:cNvPr>
            <p:cNvSpPr/>
            <p:nvPr/>
          </p:nvSpPr>
          <p:spPr>
            <a:xfrm>
              <a:off x="-2749" y="1631932"/>
              <a:ext cx="1413056" cy="13361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4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計畫</a:t>
              </a:r>
              <a:endParaRPr lang="en-US" altLang="zh-TW" sz="24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lgn="ctr"/>
              <a:r>
                <a:rPr lang="zh-TW" altLang="en-US" sz="24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主持人</a:t>
              </a:r>
            </a:p>
          </p:txBody>
        </p:sp>
        <p:sp>
          <p:nvSpPr>
            <p:cNvPr id="52" name="矩形 51">
              <a:extLst>
                <a:ext uri="{FF2B5EF4-FFF2-40B4-BE49-F238E27FC236}">
                  <a16:creationId xmlns:a16="http://schemas.microsoft.com/office/drawing/2014/main" xmlns="" id="{4D0683FF-7396-4FFA-9EA1-1399C9513A62}"/>
                </a:ext>
              </a:extLst>
            </p:cNvPr>
            <p:cNvSpPr/>
            <p:nvPr/>
          </p:nvSpPr>
          <p:spPr>
            <a:xfrm>
              <a:off x="1501496" y="1633552"/>
              <a:ext cx="1413056" cy="133614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4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協同</a:t>
              </a:r>
              <a:endParaRPr lang="en-US" altLang="zh-TW" sz="24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lgn="ctr"/>
              <a:r>
                <a:rPr lang="zh-TW" altLang="en-US" sz="24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主持人</a:t>
              </a:r>
            </a:p>
          </p:txBody>
        </p:sp>
        <p:sp>
          <p:nvSpPr>
            <p:cNvPr id="53" name="矩形 52">
              <a:extLst>
                <a:ext uri="{FF2B5EF4-FFF2-40B4-BE49-F238E27FC236}">
                  <a16:creationId xmlns:a16="http://schemas.microsoft.com/office/drawing/2014/main" xmlns="" id="{639E4650-8803-4904-A760-C99D417C33A7}"/>
                </a:ext>
              </a:extLst>
            </p:cNvPr>
            <p:cNvSpPr/>
            <p:nvPr/>
          </p:nvSpPr>
          <p:spPr>
            <a:xfrm>
              <a:off x="2991584" y="1615800"/>
              <a:ext cx="1413056" cy="133614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4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計畫</a:t>
              </a:r>
              <a:endParaRPr lang="en-US" altLang="zh-TW" sz="24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lgn="ctr"/>
              <a:r>
                <a:rPr lang="zh-TW" altLang="en-US" sz="24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顧問</a:t>
              </a:r>
            </a:p>
          </p:txBody>
        </p:sp>
        <p:sp>
          <p:nvSpPr>
            <p:cNvPr id="54" name="矩形 53">
              <a:extLst>
                <a:ext uri="{FF2B5EF4-FFF2-40B4-BE49-F238E27FC236}">
                  <a16:creationId xmlns:a16="http://schemas.microsoft.com/office/drawing/2014/main" xmlns="" id="{1AD3F851-4C0E-4702-8495-F277A8CB82DD}"/>
                </a:ext>
              </a:extLst>
            </p:cNvPr>
            <p:cNvSpPr/>
            <p:nvPr/>
          </p:nvSpPr>
          <p:spPr>
            <a:xfrm>
              <a:off x="4481672" y="1615320"/>
              <a:ext cx="1413056" cy="133614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4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計畫</a:t>
              </a:r>
              <a:endParaRPr lang="en-US" altLang="zh-TW" sz="24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lgn="ctr"/>
              <a:r>
                <a:rPr lang="zh-TW" altLang="en-US" sz="24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經理</a:t>
              </a:r>
            </a:p>
          </p:txBody>
        </p:sp>
        <p:sp>
          <p:nvSpPr>
            <p:cNvPr id="55" name="矩形 54">
              <a:extLst>
                <a:ext uri="{FF2B5EF4-FFF2-40B4-BE49-F238E27FC236}">
                  <a16:creationId xmlns:a16="http://schemas.microsoft.com/office/drawing/2014/main" xmlns="" id="{12FC9B34-980E-4434-AB5E-9EDA202F7BEA}"/>
                </a:ext>
              </a:extLst>
            </p:cNvPr>
            <p:cNvSpPr/>
            <p:nvPr/>
          </p:nvSpPr>
          <p:spPr>
            <a:xfrm>
              <a:off x="-7779" y="3098181"/>
              <a:ext cx="1413056" cy="1218482"/>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1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土木</a:t>
              </a:r>
              <a:r>
                <a:rPr lang="en-US" altLang="zh-TW" sz="21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1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機械</a:t>
              </a:r>
              <a:endParaRPr lang="en-US" altLang="zh-TW" sz="21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lgn="ctr"/>
              <a:r>
                <a:rPr lang="zh-TW" altLang="en-US" sz="22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工程組</a:t>
              </a:r>
              <a:endParaRPr lang="en-US" altLang="zh-TW" sz="22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56" name="矩形 55">
              <a:extLst>
                <a:ext uri="{FF2B5EF4-FFF2-40B4-BE49-F238E27FC236}">
                  <a16:creationId xmlns:a16="http://schemas.microsoft.com/office/drawing/2014/main" xmlns="" id="{C318F51C-1CFD-45D1-B381-E75A79BD56B9}"/>
                </a:ext>
              </a:extLst>
            </p:cNvPr>
            <p:cNvSpPr/>
            <p:nvPr/>
          </p:nvSpPr>
          <p:spPr>
            <a:xfrm>
              <a:off x="1491974" y="3083699"/>
              <a:ext cx="1413056" cy="1218482"/>
            </a:xfrm>
            <a:prstGeom prst="rect">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4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電力</a:t>
              </a:r>
              <a:endParaRPr lang="en-US" altLang="zh-TW" sz="24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lgn="ctr"/>
              <a:r>
                <a:rPr lang="zh-TW" altLang="en-US" sz="24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規劃組</a:t>
              </a:r>
            </a:p>
          </p:txBody>
        </p:sp>
        <p:sp>
          <p:nvSpPr>
            <p:cNvPr id="58" name="矩形 57">
              <a:extLst>
                <a:ext uri="{FF2B5EF4-FFF2-40B4-BE49-F238E27FC236}">
                  <a16:creationId xmlns:a16="http://schemas.microsoft.com/office/drawing/2014/main" xmlns="" id="{063DABED-0D9F-4E45-98AB-733162189BD9}"/>
                </a:ext>
              </a:extLst>
            </p:cNvPr>
            <p:cNvSpPr/>
            <p:nvPr/>
          </p:nvSpPr>
          <p:spPr>
            <a:xfrm>
              <a:off x="2998036" y="3062675"/>
              <a:ext cx="1413056" cy="1218482"/>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4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系統</a:t>
              </a:r>
              <a:endParaRPr lang="en-US" altLang="zh-TW" sz="24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lgn="ctr"/>
              <a:r>
                <a:rPr lang="zh-TW" altLang="en-US" sz="24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開發組</a:t>
              </a:r>
            </a:p>
          </p:txBody>
        </p:sp>
        <p:sp>
          <p:nvSpPr>
            <p:cNvPr id="59" name="矩形 58">
              <a:extLst>
                <a:ext uri="{FF2B5EF4-FFF2-40B4-BE49-F238E27FC236}">
                  <a16:creationId xmlns:a16="http://schemas.microsoft.com/office/drawing/2014/main" xmlns="" id="{8D059A99-E3D6-433B-B35E-C10FA50194A8}"/>
                </a:ext>
              </a:extLst>
            </p:cNvPr>
            <p:cNvSpPr/>
            <p:nvPr/>
          </p:nvSpPr>
          <p:spPr>
            <a:xfrm>
              <a:off x="4481672" y="3043187"/>
              <a:ext cx="1413056" cy="121848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4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行政</a:t>
              </a:r>
              <a:endParaRPr lang="en-US" altLang="zh-TW" sz="24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lgn="ctr"/>
              <a:r>
                <a:rPr lang="zh-TW" altLang="en-US" sz="24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管理組</a:t>
              </a:r>
            </a:p>
          </p:txBody>
        </p:sp>
        <p:sp>
          <p:nvSpPr>
            <p:cNvPr id="60" name="PA_文本框 6">
              <a:extLst>
                <a:ext uri="{FF2B5EF4-FFF2-40B4-BE49-F238E27FC236}">
                  <a16:creationId xmlns:a16="http://schemas.microsoft.com/office/drawing/2014/main" xmlns="" id="{35A6F98D-3238-4091-ADF7-DB0EB0232A8E}"/>
                </a:ext>
              </a:extLst>
            </p:cNvPr>
            <p:cNvSpPr txBox="1"/>
            <p:nvPr>
              <p:custDataLst>
                <p:tags r:id="rId3"/>
              </p:custDataLst>
            </p:nvPr>
          </p:nvSpPr>
          <p:spPr>
            <a:xfrm>
              <a:off x="5954429" y="3438614"/>
              <a:ext cx="2912020" cy="805822"/>
            </a:xfrm>
            <a:prstGeom prst="rect">
              <a:avLst/>
            </a:prstGeom>
            <a:noFill/>
          </p:spPr>
          <p:txBody>
            <a:bodyPr wrap="square" rtlCol="0">
              <a:spAutoFit/>
            </a:bodyPr>
            <a:lstStyle/>
            <a:p>
              <a:pPr marL="171450" indent="-171450" algn="just">
                <a:lnSpc>
                  <a:spcPts val="2000"/>
                </a:lnSpc>
                <a:buFont typeface="Wingdings" panose="05000000000000000000" pitchFamily="2" charset="2"/>
                <a:buChar char="n"/>
              </a:pPr>
              <a:r>
                <a:rPr lang="zh-TW" altLang="en-US" sz="1200" dirty="0">
                  <a:solidFill>
                    <a:schemeClr val="tx1">
                      <a:lumMod val="75000"/>
                      <a:lumOff val="25000"/>
                    </a:schemeClr>
                  </a:solidFill>
                  <a:latin typeface="幼圆" panose="02010509060101010101" pitchFamily="49" charset="-122"/>
                  <a:ea typeface="幼圆" panose="02010509060101010101" pitchFamily="49" charset="-122"/>
                  <a:cs typeface="+mn-ea"/>
                  <a:sym typeface="+mn-lt"/>
                </a:rPr>
                <a:t>分為四組：土木</a:t>
              </a:r>
              <a:r>
                <a:rPr lang="en-US" altLang="zh-TW" sz="1200" dirty="0">
                  <a:solidFill>
                    <a:schemeClr val="tx1">
                      <a:lumMod val="75000"/>
                      <a:lumOff val="25000"/>
                    </a:schemeClr>
                  </a:solidFill>
                  <a:latin typeface="幼圆" panose="02010509060101010101" pitchFamily="49" charset="-122"/>
                  <a:ea typeface="幼圆" panose="02010509060101010101" pitchFamily="49" charset="-122"/>
                  <a:cs typeface="+mn-ea"/>
                  <a:sym typeface="+mn-lt"/>
                </a:rPr>
                <a:t>/</a:t>
              </a:r>
              <a:r>
                <a:rPr lang="zh-TW" altLang="en-US" sz="1200" dirty="0">
                  <a:solidFill>
                    <a:schemeClr val="tx1">
                      <a:lumMod val="75000"/>
                      <a:lumOff val="25000"/>
                    </a:schemeClr>
                  </a:solidFill>
                  <a:latin typeface="幼圆" panose="02010509060101010101" pitchFamily="49" charset="-122"/>
                  <a:ea typeface="幼圆" panose="02010509060101010101" pitchFamily="49" charset="-122"/>
                  <a:cs typeface="+mn-ea"/>
                  <a:sym typeface="+mn-lt"/>
                </a:rPr>
                <a:t>機械工程組、電力規劃組、系統開發組、行政管理組。</a:t>
              </a:r>
              <a:endParaRPr lang="en-US" altLang="zh-TW" sz="1200" dirty="0">
                <a:solidFill>
                  <a:schemeClr val="tx1">
                    <a:lumMod val="75000"/>
                    <a:lumOff val="25000"/>
                  </a:schemeClr>
                </a:solidFill>
                <a:latin typeface="幼圆" panose="02010509060101010101" pitchFamily="49" charset="-122"/>
                <a:ea typeface="幼圆" panose="02010509060101010101" pitchFamily="49" charset="-122"/>
                <a:cs typeface="+mn-ea"/>
                <a:sym typeface="+mn-lt"/>
              </a:endParaRPr>
            </a:p>
          </p:txBody>
        </p:sp>
      </p:grpSp>
      <p:grpSp>
        <p:nvGrpSpPr>
          <p:cNvPr id="13" name="群組 12">
            <a:extLst>
              <a:ext uri="{FF2B5EF4-FFF2-40B4-BE49-F238E27FC236}">
                <a16:creationId xmlns:a16="http://schemas.microsoft.com/office/drawing/2014/main" xmlns="" id="{3154594C-3327-4A44-A18F-A2E8BBD62230}"/>
              </a:ext>
            </a:extLst>
          </p:cNvPr>
          <p:cNvGrpSpPr/>
          <p:nvPr/>
        </p:nvGrpSpPr>
        <p:grpSpPr>
          <a:xfrm>
            <a:off x="44086" y="1396082"/>
            <a:ext cx="4328082" cy="1370854"/>
            <a:chOff x="48663" y="1536646"/>
            <a:chExt cx="4328082" cy="1410646"/>
          </a:xfrm>
        </p:grpSpPr>
        <p:grpSp>
          <p:nvGrpSpPr>
            <p:cNvPr id="27" name="组合 1">
              <a:extLst>
                <a:ext uri="{FF2B5EF4-FFF2-40B4-BE49-F238E27FC236}">
                  <a16:creationId xmlns:a16="http://schemas.microsoft.com/office/drawing/2014/main" xmlns="" id="{6FA76AFA-C348-47D8-9072-4FAAB06D1A58}"/>
                </a:ext>
              </a:extLst>
            </p:cNvPr>
            <p:cNvGrpSpPr/>
            <p:nvPr/>
          </p:nvGrpSpPr>
          <p:grpSpPr>
            <a:xfrm>
              <a:off x="48663" y="1536646"/>
              <a:ext cx="1492105" cy="1410646"/>
              <a:chOff x="4163566" y="2270270"/>
              <a:chExt cx="1608256" cy="1608256"/>
            </a:xfrm>
          </p:grpSpPr>
          <p:sp>
            <p:nvSpPr>
              <p:cNvPr id="28" name="圆角矩形 50">
                <a:extLst>
                  <a:ext uri="{FF2B5EF4-FFF2-40B4-BE49-F238E27FC236}">
                    <a16:creationId xmlns:a16="http://schemas.microsoft.com/office/drawing/2014/main" xmlns="" id="{C50867B8-A98F-4128-BD54-4E8AD574C120}"/>
                  </a:ext>
                </a:extLst>
              </p:cNvPr>
              <p:cNvSpPr/>
              <p:nvPr/>
            </p:nvSpPr>
            <p:spPr>
              <a:xfrm>
                <a:off x="4163566" y="2270270"/>
                <a:ext cx="1608256" cy="1608256"/>
              </a:xfrm>
              <a:prstGeom prst="roundRect">
                <a:avLst>
                  <a:gd name="adj" fmla="val 8216"/>
                </a:avLst>
              </a:prstGeom>
              <a:pattFill prst="wdUpDiag">
                <a:fgClr>
                  <a:srgbClr val="66BFBC"/>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圆角矩形 3">
                <a:extLst>
                  <a:ext uri="{FF2B5EF4-FFF2-40B4-BE49-F238E27FC236}">
                    <a16:creationId xmlns:a16="http://schemas.microsoft.com/office/drawing/2014/main" xmlns="" id="{FDD40763-D1EB-47EA-9A01-48369C99AE6C}"/>
                  </a:ext>
                </a:extLst>
              </p:cNvPr>
              <p:cNvSpPr/>
              <p:nvPr/>
            </p:nvSpPr>
            <p:spPr>
              <a:xfrm>
                <a:off x="4222750" y="2307783"/>
                <a:ext cx="1489890" cy="1489890"/>
              </a:xfrm>
              <a:prstGeom prst="roundRect">
                <a:avLst>
                  <a:gd name="adj" fmla="val 8216"/>
                </a:avLst>
              </a:prstGeom>
              <a:solidFill>
                <a:srgbClr val="66BF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000" dirty="0"/>
              </a:p>
            </p:txBody>
          </p:sp>
          <p:sp>
            <p:nvSpPr>
              <p:cNvPr id="30" name="文本框 4">
                <a:extLst>
                  <a:ext uri="{FF2B5EF4-FFF2-40B4-BE49-F238E27FC236}">
                    <a16:creationId xmlns:a16="http://schemas.microsoft.com/office/drawing/2014/main" xmlns="" id="{D0DAB8A4-7A23-416B-9E76-63D8626B7304}"/>
                  </a:ext>
                </a:extLst>
              </p:cNvPr>
              <p:cNvSpPr txBox="1"/>
              <p:nvPr/>
            </p:nvSpPr>
            <p:spPr>
              <a:xfrm>
                <a:off x="4280638" y="2656854"/>
                <a:ext cx="1262738" cy="739125"/>
              </a:xfrm>
              <a:prstGeom prst="rect">
                <a:avLst/>
              </a:prstGeom>
              <a:noFill/>
            </p:spPr>
            <p:txBody>
              <a:bodyPr wrap="none" rtlCol="0">
                <a:spAutoFit/>
              </a:bodyPr>
              <a:lstStyle/>
              <a:p>
                <a:r>
                  <a:rPr lang="zh-TW" altLang="en-US" sz="4400" b="1" dirty="0">
                    <a:solidFill>
                      <a:schemeClr val="bg1"/>
                    </a:solidFill>
                    <a:effectLst>
                      <a:outerShdw blurRad="38100" dist="38100" dir="2700000" algn="tl">
                        <a:srgbClr val="000000">
                          <a:alpha val="43137"/>
                        </a:srgbClr>
                      </a:outerShdw>
                    </a:effectLst>
                    <a:latin typeface="Adobe 繁黑體 Std B" panose="020B0700000000000000" pitchFamily="34" charset="-120"/>
                    <a:ea typeface="Adobe 繁黑體 Std B" panose="020B0700000000000000" pitchFamily="34" charset="-120"/>
                  </a:rPr>
                  <a:t>照片</a:t>
                </a:r>
                <a:endParaRPr lang="zh-CN" altLang="en-US" sz="4400" b="1" dirty="0">
                  <a:solidFill>
                    <a:schemeClr val="bg1"/>
                  </a:solidFill>
                  <a:effectLst>
                    <a:outerShdw blurRad="38100" dist="38100" dir="2700000" algn="tl">
                      <a:srgbClr val="000000">
                        <a:alpha val="43137"/>
                      </a:srgbClr>
                    </a:outerShdw>
                  </a:effectLst>
                  <a:latin typeface="Adobe 繁黑體 Std B" panose="020B0700000000000000" pitchFamily="34" charset="-120"/>
                  <a:ea typeface="Adobe 繁黑體 Std B" panose="020B0700000000000000" pitchFamily="34" charset="-120"/>
                </a:endParaRPr>
              </a:p>
            </p:txBody>
          </p:sp>
        </p:grpSp>
        <p:sp>
          <p:nvSpPr>
            <p:cNvPr id="37" name="文本框 36">
              <a:extLst>
                <a:ext uri="{FF2B5EF4-FFF2-40B4-BE49-F238E27FC236}">
                  <a16:creationId xmlns:a16="http://schemas.microsoft.com/office/drawing/2014/main" xmlns="" id="{8CF498FE-6ECF-4BA4-9C72-792F856945AF}"/>
                </a:ext>
              </a:extLst>
            </p:cNvPr>
            <p:cNvSpPr txBox="1"/>
            <p:nvPr/>
          </p:nvSpPr>
          <p:spPr>
            <a:xfrm>
              <a:off x="1547407" y="1901042"/>
              <a:ext cx="2763237" cy="975332"/>
            </a:xfrm>
            <a:prstGeom prst="rect">
              <a:avLst/>
            </a:prstGeom>
            <a:noFill/>
          </p:spPr>
          <p:txBody>
            <a:bodyPr wrap="square" rtlCol="0">
              <a:spAutoFit/>
            </a:bodyPr>
            <a:lstStyle/>
            <a:p>
              <a:pPr marL="171450" indent="-171450" algn="just">
                <a:lnSpc>
                  <a:spcPts val="2400"/>
                </a:lnSpc>
                <a:buFont typeface="Wingdings" panose="05000000000000000000" pitchFamily="2" charset="2"/>
                <a:buChar char="p"/>
              </a:pPr>
              <a:r>
                <a:rPr lang="zh-TW" altLang="en-US" sz="1200" dirty="0">
                  <a:solidFill>
                    <a:schemeClr val="bg2">
                      <a:lumMod val="25000"/>
                    </a:schemeClr>
                  </a:solidFill>
                  <a:latin typeface="微软雅黑" pitchFamily="34" charset="-122"/>
                  <a:ea typeface="微软雅黑" pitchFamily="34" charset="-122"/>
                </a:rPr>
                <a:t>職掌：負責綜理督導計畫之成果、進度、品質及各組相關人員之調配。</a:t>
              </a:r>
              <a:endParaRPr lang="en-US" altLang="zh-TW" sz="1200" dirty="0">
                <a:solidFill>
                  <a:schemeClr val="bg2">
                    <a:lumMod val="25000"/>
                  </a:schemeClr>
                </a:solidFill>
                <a:latin typeface="微软雅黑" pitchFamily="34" charset="-122"/>
                <a:ea typeface="微软雅黑" pitchFamily="34" charset="-122"/>
              </a:endParaRPr>
            </a:p>
            <a:p>
              <a:pPr marL="171450" indent="-171450" algn="just">
                <a:lnSpc>
                  <a:spcPts val="2400"/>
                </a:lnSpc>
                <a:buFont typeface="Wingdings" panose="05000000000000000000" pitchFamily="2" charset="2"/>
                <a:buChar char="p"/>
              </a:pPr>
              <a:r>
                <a:rPr lang="zh-TW" altLang="en-US" sz="1200" dirty="0">
                  <a:solidFill>
                    <a:schemeClr val="bg2">
                      <a:lumMod val="25000"/>
                    </a:schemeClr>
                  </a:solidFill>
                  <a:latin typeface="微软雅黑" pitchFamily="34" charset="-122"/>
                  <a:ea typeface="微软雅黑" pitchFamily="34" charset="-122"/>
                </a:rPr>
                <a:t>學歷：逢甲大學 電機工程學系</a:t>
              </a:r>
              <a:endParaRPr lang="zh-CN" altLang="en-US" sz="1200" dirty="0">
                <a:solidFill>
                  <a:schemeClr val="bg2">
                    <a:lumMod val="25000"/>
                  </a:schemeClr>
                </a:solidFill>
                <a:latin typeface="微软雅黑" pitchFamily="34" charset="-122"/>
                <a:ea typeface="微软雅黑" pitchFamily="34" charset="-122"/>
              </a:endParaRPr>
            </a:p>
          </p:txBody>
        </p:sp>
        <p:sp>
          <p:nvSpPr>
            <p:cNvPr id="38" name="矩形 37">
              <a:extLst>
                <a:ext uri="{FF2B5EF4-FFF2-40B4-BE49-F238E27FC236}">
                  <a16:creationId xmlns:a16="http://schemas.microsoft.com/office/drawing/2014/main" xmlns="" id="{614EA522-18F6-49E5-9133-FA1BB3F10879}"/>
                </a:ext>
              </a:extLst>
            </p:cNvPr>
            <p:cNvSpPr/>
            <p:nvPr/>
          </p:nvSpPr>
          <p:spPr>
            <a:xfrm>
              <a:off x="1511858" y="1575553"/>
              <a:ext cx="2864887" cy="384721"/>
            </a:xfrm>
            <a:prstGeom prst="rect">
              <a:avLst/>
            </a:prstGeom>
          </p:spPr>
          <p:txBody>
            <a:bodyPr wrap="none">
              <a:spAutoFit/>
            </a:bodyPr>
            <a:lstStyle/>
            <a:p>
              <a:r>
                <a:rPr lang="zh-TW" altLang="en-US" sz="1900" dirty="0">
                  <a:solidFill>
                    <a:srgbClr val="007D7A"/>
                  </a:solidFill>
                  <a:latin typeface="Adobe 繁黑體 Std B" panose="020B0700000000000000" pitchFamily="34" charset="-120"/>
                  <a:ea typeface="Adobe 繁黑體 Std B" panose="020B0700000000000000" pitchFamily="34" charset="-120"/>
                </a:rPr>
                <a:t>計畫主持人</a:t>
              </a:r>
              <a:r>
                <a:rPr lang="en-US" altLang="zh-TW" sz="1900" dirty="0">
                  <a:solidFill>
                    <a:srgbClr val="007D7A"/>
                  </a:solidFill>
                  <a:latin typeface="Adobe 繁黑體 Std B" panose="020B0700000000000000" pitchFamily="34" charset="-120"/>
                  <a:ea typeface="Adobe 繁黑體 Std B" panose="020B0700000000000000" pitchFamily="34" charset="-120"/>
                </a:rPr>
                <a:t>—</a:t>
              </a:r>
              <a:r>
                <a:rPr lang="zh-TW" altLang="en-US" sz="1900" dirty="0">
                  <a:solidFill>
                    <a:srgbClr val="007D7A"/>
                  </a:solidFill>
                  <a:latin typeface="Adobe 繁黑體 Std B" panose="020B0700000000000000" pitchFamily="34" charset="-120"/>
                  <a:ea typeface="Adobe 繁黑體 Std B" panose="020B0700000000000000" pitchFamily="34" charset="-120"/>
                </a:rPr>
                <a:t>王耀津協理</a:t>
              </a:r>
              <a:endParaRPr lang="zh-CN" altLang="en-US" sz="1900" dirty="0">
                <a:solidFill>
                  <a:srgbClr val="007D7A"/>
                </a:solidFill>
                <a:latin typeface="Adobe 繁黑體 Std B" panose="020B0700000000000000" pitchFamily="34" charset="-120"/>
                <a:ea typeface="Adobe 繁黑體 Std B" panose="020B0700000000000000" pitchFamily="34" charset="-120"/>
              </a:endParaRPr>
            </a:p>
          </p:txBody>
        </p:sp>
      </p:grpSp>
      <p:grpSp>
        <p:nvGrpSpPr>
          <p:cNvPr id="12" name="群組 11">
            <a:extLst>
              <a:ext uri="{FF2B5EF4-FFF2-40B4-BE49-F238E27FC236}">
                <a16:creationId xmlns:a16="http://schemas.microsoft.com/office/drawing/2014/main" xmlns="" id="{0702270A-A527-47C6-973F-36167AC43937}"/>
              </a:ext>
            </a:extLst>
          </p:cNvPr>
          <p:cNvGrpSpPr/>
          <p:nvPr/>
        </p:nvGrpSpPr>
        <p:grpSpPr>
          <a:xfrm>
            <a:off x="75307" y="2893264"/>
            <a:ext cx="4372935" cy="1355908"/>
            <a:chOff x="4592905" y="1570507"/>
            <a:chExt cx="4372935" cy="1585795"/>
          </a:xfrm>
        </p:grpSpPr>
        <p:grpSp>
          <p:nvGrpSpPr>
            <p:cNvPr id="31" name="组合 2">
              <a:extLst>
                <a:ext uri="{FF2B5EF4-FFF2-40B4-BE49-F238E27FC236}">
                  <a16:creationId xmlns:a16="http://schemas.microsoft.com/office/drawing/2014/main" xmlns="" id="{CB7231CA-BABB-4FDB-95F5-B2A370965544}"/>
                </a:ext>
              </a:extLst>
            </p:cNvPr>
            <p:cNvGrpSpPr/>
            <p:nvPr/>
          </p:nvGrpSpPr>
          <p:grpSpPr>
            <a:xfrm>
              <a:off x="4592905" y="1570507"/>
              <a:ext cx="1492105" cy="1585795"/>
              <a:chOff x="6052160" y="2270270"/>
              <a:chExt cx="1434790" cy="1608256"/>
            </a:xfrm>
          </p:grpSpPr>
          <p:sp>
            <p:nvSpPr>
              <p:cNvPr id="32" name="圆角矩形 51">
                <a:extLst>
                  <a:ext uri="{FF2B5EF4-FFF2-40B4-BE49-F238E27FC236}">
                    <a16:creationId xmlns:a16="http://schemas.microsoft.com/office/drawing/2014/main" xmlns="" id="{D2BB6B5C-ABF3-42F6-A47F-BBFE4D41E70D}"/>
                  </a:ext>
                </a:extLst>
              </p:cNvPr>
              <p:cNvSpPr/>
              <p:nvPr/>
            </p:nvSpPr>
            <p:spPr>
              <a:xfrm>
                <a:off x="6052160" y="2270270"/>
                <a:ext cx="1434790" cy="1608256"/>
              </a:xfrm>
              <a:prstGeom prst="roundRect">
                <a:avLst>
                  <a:gd name="adj" fmla="val 8216"/>
                </a:avLst>
              </a:prstGeom>
              <a:pattFill prst="wdUpDiag">
                <a:fgClr>
                  <a:srgbClr val="8CC066"/>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圆角矩形 24">
                <a:extLst>
                  <a:ext uri="{FF2B5EF4-FFF2-40B4-BE49-F238E27FC236}">
                    <a16:creationId xmlns:a16="http://schemas.microsoft.com/office/drawing/2014/main" xmlns="" id="{68B1B650-23F1-4DFA-9683-FE85FF1617C5}"/>
                  </a:ext>
                </a:extLst>
              </p:cNvPr>
              <p:cNvSpPr/>
              <p:nvPr/>
            </p:nvSpPr>
            <p:spPr>
              <a:xfrm>
                <a:off x="6111344" y="2307783"/>
                <a:ext cx="1296594" cy="1489890"/>
              </a:xfrm>
              <a:prstGeom prst="roundRect">
                <a:avLst>
                  <a:gd name="adj" fmla="val 8216"/>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8" name="矩形 47">
              <a:extLst>
                <a:ext uri="{FF2B5EF4-FFF2-40B4-BE49-F238E27FC236}">
                  <a16:creationId xmlns:a16="http://schemas.microsoft.com/office/drawing/2014/main" xmlns="" id="{33BF5EC1-E4F1-4D8E-984D-6CD3AC183B0E}"/>
                </a:ext>
              </a:extLst>
            </p:cNvPr>
            <p:cNvSpPr/>
            <p:nvPr/>
          </p:nvSpPr>
          <p:spPr>
            <a:xfrm>
              <a:off x="6100953" y="1600101"/>
              <a:ext cx="2864887" cy="384721"/>
            </a:xfrm>
            <a:prstGeom prst="rect">
              <a:avLst/>
            </a:prstGeom>
          </p:spPr>
          <p:txBody>
            <a:bodyPr wrap="none">
              <a:spAutoFit/>
            </a:bodyPr>
            <a:lstStyle/>
            <a:p>
              <a:r>
                <a:rPr lang="zh-TW" altLang="en-US" sz="1900" dirty="0">
                  <a:solidFill>
                    <a:srgbClr val="4C732F"/>
                  </a:solidFill>
                  <a:latin typeface="Adobe 繁黑體 Std B" panose="020B0700000000000000" pitchFamily="34" charset="-120"/>
                  <a:ea typeface="Adobe 繁黑體 Std B" panose="020B0700000000000000" pitchFamily="34" charset="-120"/>
                </a:rPr>
                <a:t>協同主持人</a:t>
              </a:r>
              <a:r>
                <a:rPr lang="en-US" altLang="zh-TW" sz="1900" dirty="0">
                  <a:solidFill>
                    <a:srgbClr val="4C732F"/>
                  </a:solidFill>
                  <a:latin typeface="Adobe 繁黑體 Std B" panose="020B0700000000000000" pitchFamily="34" charset="-120"/>
                  <a:ea typeface="Adobe 繁黑體 Std B" panose="020B0700000000000000" pitchFamily="34" charset="-120"/>
                </a:rPr>
                <a:t>—</a:t>
              </a:r>
              <a:r>
                <a:rPr lang="zh-TW" altLang="en-US" sz="1900" dirty="0">
                  <a:solidFill>
                    <a:srgbClr val="4C732F"/>
                  </a:solidFill>
                  <a:latin typeface="Adobe 繁黑體 Std B" panose="020B0700000000000000" pitchFamily="34" charset="-120"/>
                  <a:ea typeface="Adobe 繁黑體 Std B" panose="020B0700000000000000" pitchFamily="34" charset="-120"/>
                </a:rPr>
                <a:t>王群禎協理</a:t>
              </a:r>
              <a:endParaRPr lang="zh-CN" altLang="en-US" sz="1900" dirty="0">
                <a:solidFill>
                  <a:srgbClr val="4C732F"/>
                </a:solidFill>
                <a:latin typeface="Adobe 繁黑體 Std B" panose="020B0700000000000000" pitchFamily="34" charset="-120"/>
                <a:ea typeface="Adobe 繁黑體 Std B" panose="020B0700000000000000" pitchFamily="34" charset="-120"/>
              </a:endParaRPr>
            </a:p>
          </p:txBody>
        </p:sp>
        <p:sp>
          <p:nvSpPr>
            <p:cNvPr id="49" name="文本框 4">
              <a:extLst>
                <a:ext uri="{FF2B5EF4-FFF2-40B4-BE49-F238E27FC236}">
                  <a16:creationId xmlns:a16="http://schemas.microsoft.com/office/drawing/2014/main" xmlns="" id="{7D8D23BD-98E0-415C-A7C7-3B130BCF29F7}"/>
                </a:ext>
              </a:extLst>
            </p:cNvPr>
            <p:cNvSpPr txBox="1"/>
            <p:nvPr/>
          </p:nvSpPr>
          <p:spPr>
            <a:xfrm>
              <a:off x="4653694" y="2015929"/>
              <a:ext cx="1313180" cy="769441"/>
            </a:xfrm>
            <a:prstGeom prst="rect">
              <a:avLst/>
            </a:prstGeom>
            <a:noFill/>
          </p:spPr>
          <p:txBody>
            <a:bodyPr wrap="none" rtlCol="0">
              <a:spAutoFit/>
            </a:bodyPr>
            <a:lstStyle/>
            <a:p>
              <a:r>
                <a:rPr lang="zh-TW" altLang="en-US" sz="4400" b="1" dirty="0">
                  <a:solidFill>
                    <a:schemeClr val="bg1"/>
                  </a:solidFill>
                  <a:effectLst>
                    <a:outerShdw blurRad="38100" dist="38100" dir="2700000" algn="tl">
                      <a:srgbClr val="000000">
                        <a:alpha val="43137"/>
                      </a:srgbClr>
                    </a:outerShdw>
                  </a:effectLst>
                  <a:latin typeface="Adobe 繁黑體 Std B" panose="020B0700000000000000" pitchFamily="34" charset="-120"/>
                  <a:ea typeface="Adobe 繁黑體 Std B" panose="020B0700000000000000" pitchFamily="34" charset="-120"/>
                </a:rPr>
                <a:t>照片</a:t>
              </a:r>
              <a:endParaRPr lang="zh-CN" altLang="en-US" sz="4400" b="1" dirty="0">
                <a:solidFill>
                  <a:schemeClr val="bg1"/>
                </a:solidFill>
                <a:effectLst>
                  <a:outerShdw blurRad="38100" dist="38100" dir="2700000" algn="tl">
                    <a:srgbClr val="000000">
                      <a:alpha val="43137"/>
                    </a:srgbClr>
                  </a:outerShdw>
                </a:effectLst>
                <a:latin typeface="Adobe 繁黑體 Std B" panose="020B0700000000000000" pitchFamily="34" charset="-120"/>
                <a:ea typeface="Adobe 繁黑體 Std B" panose="020B0700000000000000" pitchFamily="34" charset="-120"/>
              </a:endParaRPr>
            </a:p>
          </p:txBody>
        </p:sp>
        <p:sp>
          <p:nvSpPr>
            <p:cNvPr id="50" name="文本框 36">
              <a:extLst>
                <a:ext uri="{FF2B5EF4-FFF2-40B4-BE49-F238E27FC236}">
                  <a16:creationId xmlns:a16="http://schemas.microsoft.com/office/drawing/2014/main" xmlns="" id="{6920BAD6-9B1C-4A6C-B126-AADBA9FC238C}"/>
                </a:ext>
              </a:extLst>
            </p:cNvPr>
            <p:cNvSpPr txBox="1"/>
            <p:nvPr/>
          </p:nvSpPr>
          <p:spPr>
            <a:xfrm>
              <a:off x="6177554" y="2000126"/>
              <a:ext cx="2763237" cy="975332"/>
            </a:xfrm>
            <a:prstGeom prst="rect">
              <a:avLst/>
            </a:prstGeom>
            <a:noFill/>
          </p:spPr>
          <p:txBody>
            <a:bodyPr wrap="square" rtlCol="0">
              <a:spAutoFit/>
            </a:bodyPr>
            <a:lstStyle/>
            <a:p>
              <a:pPr marL="171450" indent="-171450" algn="just">
                <a:lnSpc>
                  <a:spcPts val="2400"/>
                </a:lnSpc>
                <a:buFont typeface="Wingdings" panose="05000000000000000000" pitchFamily="2" charset="2"/>
                <a:buChar char="p"/>
              </a:pPr>
              <a:r>
                <a:rPr lang="zh-TW" altLang="en-US" sz="1200" dirty="0">
                  <a:solidFill>
                    <a:schemeClr val="bg2">
                      <a:lumMod val="25000"/>
                    </a:schemeClr>
                  </a:solidFill>
                  <a:latin typeface="微软雅黑" pitchFamily="34" charset="-122"/>
                  <a:ea typeface="微软雅黑" pitchFamily="34" charset="-122"/>
                </a:rPr>
                <a:t>職掌：負責協助計畫主持人綜理計畫執行各項事務。</a:t>
              </a:r>
              <a:endParaRPr lang="en-US" altLang="zh-TW" sz="1200" dirty="0">
                <a:solidFill>
                  <a:schemeClr val="bg2">
                    <a:lumMod val="25000"/>
                  </a:schemeClr>
                </a:solidFill>
                <a:latin typeface="微软雅黑" pitchFamily="34" charset="-122"/>
                <a:ea typeface="微软雅黑" pitchFamily="34" charset="-122"/>
              </a:endParaRPr>
            </a:p>
            <a:p>
              <a:pPr marL="171450" indent="-171450" algn="just">
                <a:lnSpc>
                  <a:spcPts val="2400"/>
                </a:lnSpc>
                <a:buFont typeface="Wingdings" panose="05000000000000000000" pitchFamily="2" charset="2"/>
                <a:buChar char="p"/>
              </a:pPr>
              <a:r>
                <a:rPr lang="zh-TW" altLang="en-US" sz="1200" dirty="0">
                  <a:solidFill>
                    <a:schemeClr val="bg2">
                      <a:lumMod val="25000"/>
                    </a:schemeClr>
                  </a:solidFill>
                  <a:latin typeface="微软雅黑" pitchFamily="34" charset="-122"/>
                  <a:ea typeface="微软雅黑" pitchFamily="34" charset="-122"/>
                </a:rPr>
                <a:t>學歷：臺灣科技大學 機械工程學系</a:t>
              </a:r>
              <a:endParaRPr lang="zh-CN" altLang="en-US" sz="1200" dirty="0">
                <a:solidFill>
                  <a:schemeClr val="bg2">
                    <a:lumMod val="25000"/>
                  </a:schemeClr>
                </a:solidFill>
                <a:latin typeface="微软雅黑" pitchFamily="34" charset="-122"/>
                <a:ea typeface="微软雅黑" pitchFamily="34" charset="-122"/>
              </a:endParaRPr>
            </a:p>
          </p:txBody>
        </p:sp>
      </p:grpSp>
      <p:grpSp>
        <p:nvGrpSpPr>
          <p:cNvPr id="57" name="群組 56">
            <a:extLst>
              <a:ext uri="{FF2B5EF4-FFF2-40B4-BE49-F238E27FC236}">
                <a16:creationId xmlns:a16="http://schemas.microsoft.com/office/drawing/2014/main" xmlns="" id="{CDE4100F-5284-4A0B-AC37-E0361C4B148D}"/>
              </a:ext>
            </a:extLst>
          </p:cNvPr>
          <p:cNvGrpSpPr/>
          <p:nvPr/>
        </p:nvGrpSpPr>
        <p:grpSpPr>
          <a:xfrm>
            <a:off x="4423193" y="1459190"/>
            <a:ext cx="4809413" cy="1370854"/>
            <a:chOff x="4592907" y="1570508"/>
            <a:chExt cx="4809413" cy="1467566"/>
          </a:xfrm>
        </p:grpSpPr>
        <p:grpSp>
          <p:nvGrpSpPr>
            <p:cNvPr id="62" name="组合 2">
              <a:extLst>
                <a:ext uri="{FF2B5EF4-FFF2-40B4-BE49-F238E27FC236}">
                  <a16:creationId xmlns:a16="http://schemas.microsoft.com/office/drawing/2014/main" xmlns="" id="{70C82720-4F8A-4ECF-9591-B40C2BB85510}"/>
                </a:ext>
              </a:extLst>
            </p:cNvPr>
            <p:cNvGrpSpPr/>
            <p:nvPr/>
          </p:nvGrpSpPr>
          <p:grpSpPr>
            <a:xfrm>
              <a:off x="4592907" y="1570508"/>
              <a:ext cx="1413056" cy="1467566"/>
              <a:chOff x="6052160" y="2270270"/>
              <a:chExt cx="1358777" cy="1488352"/>
            </a:xfrm>
          </p:grpSpPr>
          <p:sp>
            <p:nvSpPr>
              <p:cNvPr id="66" name="圆角矩形 51">
                <a:extLst>
                  <a:ext uri="{FF2B5EF4-FFF2-40B4-BE49-F238E27FC236}">
                    <a16:creationId xmlns:a16="http://schemas.microsoft.com/office/drawing/2014/main" xmlns="" id="{7B9AA828-BB74-4473-B60F-C80070D80BEB}"/>
                  </a:ext>
                </a:extLst>
              </p:cNvPr>
              <p:cNvSpPr/>
              <p:nvPr/>
            </p:nvSpPr>
            <p:spPr>
              <a:xfrm>
                <a:off x="6052160" y="2270270"/>
                <a:ext cx="1358777" cy="1488352"/>
              </a:xfrm>
              <a:prstGeom prst="roundRect">
                <a:avLst>
                  <a:gd name="adj" fmla="val 8216"/>
                </a:avLst>
              </a:prstGeom>
              <a:pattFill prst="wdUpDiag">
                <a:fgClr>
                  <a:schemeClr val="accent5">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7" name="圆角矩形 24">
                <a:extLst>
                  <a:ext uri="{FF2B5EF4-FFF2-40B4-BE49-F238E27FC236}">
                    <a16:creationId xmlns:a16="http://schemas.microsoft.com/office/drawing/2014/main" xmlns="" id="{A386B904-E106-468E-B6FD-1F4B7F9D4BA6}"/>
                  </a:ext>
                </a:extLst>
              </p:cNvPr>
              <p:cNvSpPr/>
              <p:nvPr/>
            </p:nvSpPr>
            <p:spPr>
              <a:xfrm>
                <a:off x="6107537" y="2368278"/>
                <a:ext cx="1223555" cy="1318189"/>
              </a:xfrm>
              <a:prstGeom prst="roundRect">
                <a:avLst>
                  <a:gd name="adj" fmla="val 8216"/>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3" name="矩形 62">
              <a:extLst>
                <a:ext uri="{FF2B5EF4-FFF2-40B4-BE49-F238E27FC236}">
                  <a16:creationId xmlns:a16="http://schemas.microsoft.com/office/drawing/2014/main" xmlns="" id="{B68C0ADA-1AA0-4447-B0C1-E8351FF4DCCF}"/>
                </a:ext>
              </a:extLst>
            </p:cNvPr>
            <p:cNvSpPr/>
            <p:nvPr/>
          </p:nvSpPr>
          <p:spPr>
            <a:xfrm>
              <a:off x="5986000" y="1812435"/>
              <a:ext cx="3416320" cy="431950"/>
            </a:xfrm>
            <a:prstGeom prst="rect">
              <a:avLst/>
            </a:prstGeom>
          </p:spPr>
          <p:txBody>
            <a:bodyPr wrap="none">
              <a:spAutoFit/>
            </a:bodyPr>
            <a:lstStyle/>
            <a:p>
              <a:r>
                <a:rPr lang="zh-TW" altLang="en-US" dirty="0">
                  <a:solidFill>
                    <a:srgbClr val="002060"/>
                  </a:solidFill>
                  <a:latin typeface="Adobe 繁黑體 Std B" panose="020B0700000000000000" pitchFamily="34" charset="-120"/>
                  <a:ea typeface="Adobe 繁黑體 Std B" panose="020B0700000000000000" pitchFamily="34" charset="-120"/>
                </a:rPr>
                <a:t>計畫顧問</a:t>
              </a:r>
              <a:r>
                <a:rPr lang="en-US" altLang="zh-TW" dirty="0">
                  <a:solidFill>
                    <a:srgbClr val="002060"/>
                  </a:solidFill>
                  <a:latin typeface="Adobe 繁黑體 Std B" panose="020B0700000000000000" pitchFamily="34" charset="-120"/>
                  <a:ea typeface="Adobe 繁黑體 Std B" panose="020B0700000000000000" pitchFamily="34" charset="-120"/>
                </a:rPr>
                <a:t>—</a:t>
              </a:r>
              <a:r>
                <a:rPr lang="zh-TW" altLang="en-US" dirty="0">
                  <a:solidFill>
                    <a:srgbClr val="002060"/>
                  </a:solidFill>
                  <a:latin typeface="Adobe 繁黑體 Std B" panose="020B0700000000000000" pitchFamily="34" charset="-120"/>
                  <a:ea typeface="Adobe 繁黑體 Std B" panose="020B0700000000000000" pitchFamily="34" charset="-120"/>
                </a:rPr>
                <a:t>溫志超終身特聘教授</a:t>
              </a:r>
              <a:endParaRPr lang="zh-CN" altLang="en-US" dirty="0">
                <a:solidFill>
                  <a:srgbClr val="002060"/>
                </a:solidFill>
                <a:latin typeface="Adobe 繁黑體 Std B" panose="020B0700000000000000" pitchFamily="34" charset="-120"/>
                <a:ea typeface="Adobe 繁黑體 Std B" panose="020B0700000000000000" pitchFamily="34" charset="-120"/>
              </a:endParaRPr>
            </a:p>
          </p:txBody>
        </p:sp>
        <p:sp>
          <p:nvSpPr>
            <p:cNvPr id="65" name="文本框 36">
              <a:extLst>
                <a:ext uri="{FF2B5EF4-FFF2-40B4-BE49-F238E27FC236}">
                  <a16:creationId xmlns:a16="http://schemas.microsoft.com/office/drawing/2014/main" xmlns="" id="{CC83C3DC-AAD2-4BE9-AF61-B08D2C5B11A8}"/>
                </a:ext>
              </a:extLst>
            </p:cNvPr>
            <p:cNvSpPr txBox="1"/>
            <p:nvPr/>
          </p:nvSpPr>
          <p:spPr>
            <a:xfrm>
              <a:off x="6029956" y="2239348"/>
              <a:ext cx="3256865" cy="780735"/>
            </a:xfrm>
            <a:prstGeom prst="rect">
              <a:avLst/>
            </a:prstGeom>
            <a:noFill/>
          </p:spPr>
          <p:txBody>
            <a:bodyPr wrap="square" rtlCol="0">
              <a:spAutoFit/>
            </a:bodyPr>
            <a:lstStyle/>
            <a:p>
              <a:pPr marL="171450" indent="-171450" algn="just">
                <a:lnSpc>
                  <a:spcPts val="2400"/>
                </a:lnSpc>
                <a:buFont typeface="Wingdings" panose="05000000000000000000" pitchFamily="2" charset="2"/>
                <a:buChar char="p"/>
              </a:pPr>
              <a:r>
                <a:rPr lang="zh-TW" altLang="en-US" sz="1200" dirty="0">
                  <a:solidFill>
                    <a:schemeClr val="bg2">
                      <a:lumMod val="25000"/>
                    </a:schemeClr>
                  </a:solidFill>
                  <a:latin typeface="微软雅黑" pitchFamily="34" charset="-122"/>
                  <a:ea typeface="微软雅黑" pitchFamily="34" charset="-122"/>
                </a:rPr>
                <a:t>職掌：負責計畫相關諮詢工作。</a:t>
              </a:r>
              <a:endParaRPr lang="en-US" altLang="zh-TW" sz="1200" dirty="0">
                <a:solidFill>
                  <a:schemeClr val="bg2">
                    <a:lumMod val="25000"/>
                  </a:schemeClr>
                </a:solidFill>
                <a:latin typeface="微软雅黑" pitchFamily="34" charset="-122"/>
                <a:ea typeface="微软雅黑" pitchFamily="34" charset="-122"/>
              </a:endParaRPr>
            </a:p>
            <a:p>
              <a:pPr marL="171450" indent="-171450" algn="just">
                <a:lnSpc>
                  <a:spcPts val="2400"/>
                </a:lnSpc>
                <a:buFont typeface="Wingdings" panose="05000000000000000000" pitchFamily="2" charset="2"/>
                <a:buChar char="p"/>
              </a:pPr>
              <a:r>
                <a:rPr lang="zh-TW" altLang="en-US" sz="1200" dirty="0">
                  <a:solidFill>
                    <a:schemeClr val="bg2">
                      <a:lumMod val="25000"/>
                    </a:schemeClr>
                  </a:solidFill>
                  <a:latin typeface="微软雅黑" pitchFamily="34" charset="-122"/>
                  <a:ea typeface="微软雅黑" pitchFamily="34" charset="-122"/>
                </a:rPr>
                <a:t>學歷：美國猶他州立大學土木及環境工程系</a:t>
              </a:r>
              <a:endParaRPr lang="en-US" altLang="zh-TW" sz="1200" dirty="0">
                <a:solidFill>
                  <a:schemeClr val="bg2">
                    <a:lumMod val="25000"/>
                  </a:schemeClr>
                </a:solidFill>
                <a:latin typeface="微软雅黑" pitchFamily="34" charset="-122"/>
                <a:ea typeface="微软雅黑" pitchFamily="34" charset="-122"/>
              </a:endParaRPr>
            </a:p>
          </p:txBody>
        </p:sp>
      </p:grpSp>
      <p:grpSp>
        <p:nvGrpSpPr>
          <p:cNvPr id="17" name="群組 16">
            <a:extLst>
              <a:ext uri="{FF2B5EF4-FFF2-40B4-BE49-F238E27FC236}">
                <a16:creationId xmlns:a16="http://schemas.microsoft.com/office/drawing/2014/main" xmlns="" id="{2141187C-EC7A-4E52-AC5D-1D0F9EB293F2}"/>
              </a:ext>
            </a:extLst>
          </p:cNvPr>
          <p:cNvGrpSpPr/>
          <p:nvPr/>
        </p:nvGrpSpPr>
        <p:grpSpPr>
          <a:xfrm>
            <a:off x="4521988" y="3002247"/>
            <a:ext cx="4789855" cy="1212752"/>
            <a:chOff x="4520017" y="3099709"/>
            <a:chExt cx="4789855" cy="1091913"/>
          </a:xfrm>
        </p:grpSpPr>
        <p:grpSp>
          <p:nvGrpSpPr>
            <p:cNvPr id="2" name="群組 1">
              <a:extLst>
                <a:ext uri="{FF2B5EF4-FFF2-40B4-BE49-F238E27FC236}">
                  <a16:creationId xmlns:a16="http://schemas.microsoft.com/office/drawing/2014/main" xmlns="" id="{0099AF56-3CE1-47C0-9CA2-98D10F50B411}"/>
                </a:ext>
              </a:extLst>
            </p:cNvPr>
            <p:cNvGrpSpPr/>
            <p:nvPr/>
          </p:nvGrpSpPr>
          <p:grpSpPr>
            <a:xfrm>
              <a:off x="4520017" y="3099709"/>
              <a:ext cx="4580869" cy="1091913"/>
              <a:chOff x="5011674" y="2434188"/>
              <a:chExt cx="5133834" cy="1229415"/>
            </a:xfrm>
          </p:grpSpPr>
          <p:sp>
            <p:nvSpPr>
              <p:cNvPr id="21" name="矩形: 圓角 20">
                <a:extLst>
                  <a:ext uri="{FF2B5EF4-FFF2-40B4-BE49-F238E27FC236}">
                    <a16:creationId xmlns:a16="http://schemas.microsoft.com/office/drawing/2014/main" xmlns="" id="{71FE816E-1295-411C-943D-9F5D28612C05}"/>
                  </a:ext>
                </a:extLst>
              </p:cNvPr>
              <p:cNvSpPr/>
              <p:nvPr/>
            </p:nvSpPr>
            <p:spPr>
              <a:xfrm>
                <a:off x="5011674" y="2434188"/>
                <a:ext cx="5133834" cy="1229415"/>
              </a:xfrm>
              <a:prstGeom prst="roundRect">
                <a:avLst>
                  <a:gd name="adj" fmla="val 9990"/>
                </a:avLst>
              </a:prstGeom>
              <a:solidFill>
                <a:schemeClr val="accent6">
                  <a:lumMod val="20000"/>
                  <a:lumOff val="80000"/>
                </a:schemeClr>
              </a:solidFill>
              <a:ln w="57150">
                <a:solidFill>
                  <a:srgbClr val="22973C"/>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zh-TW" altLang="en-US">
                  <a:latin typeface="微軟正黑體" panose="020B0604030504040204" pitchFamily="34" charset="-120"/>
                  <a:ea typeface="微軟正黑體" panose="020B0604030504040204" pitchFamily="34" charset="-120"/>
                </a:endParaRPr>
              </a:p>
            </p:txBody>
          </p:sp>
          <p:pic>
            <p:nvPicPr>
              <p:cNvPr id="23" name="圖形 22" descr="一群男人">
                <a:extLst>
                  <a:ext uri="{FF2B5EF4-FFF2-40B4-BE49-F238E27FC236}">
                    <a16:creationId xmlns:a16="http://schemas.microsoft.com/office/drawing/2014/main" xmlns="" id="{65EB1A84-A0A4-4D4A-B4E3-F724921D1EDF}"/>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5061940" y="2487963"/>
                <a:ext cx="1197962" cy="1093983"/>
              </a:xfrm>
              <a:prstGeom prst="rect">
                <a:avLst/>
              </a:prstGeom>
            </p:spPr>
          </p:pic>
          <p:sp>
            <p:nvSpPr>
              <p:cNvPr id="24" name="矩形 23">
                <a:extLst>
                  <a:ext uri="{FF2B5EF4-FFF2-40B4-BE49-F238E27FC236}">
                    <a16:creationId xmlns:a16="http://schemas.microsoft.com/office/drawing/2014/main" xmlns="" id="{49BC9E06-7EB4-429D-AA39-B39CAB797A4F}"/>
                  </a:ext>
                </a:extLst>
              </p:cNvPr>
              <p:cNvSpPr/>
              <p:nvPr/>
            </p:nvSpPr>
            <p:spPr>
              <a:xfrm>
                <a:off x="6185662" y="2434188"/>
                <a:ext cx="3741214" cy="519802"/>
              </a:xfrm>
              <a:prstGeom prst="rect">
                <a:avLst/>
              </a:prstGeom>
            </p:spPr>
            <p:txBody>
              <a:bodyPr wrap="square">
                <a:spAutoFit/>
              </a:bodyPr>
              <a:lstStyle/>
              <a:p>
                <a:pPr algn="ctr"/>
                <a:r>
                  <a:rPr lang="zh-TW" altLang="en-US" sz="2400" dirty="0">
                    <a:solidFill>
                      <a:prstClr val="black">
                        <a:hueOff val="0"/>
                        <a:satOff val="0"/>
                        <a:lumOff val="0"/>
                        <a:alphaOff val="0"/>
                      </a:prstClr>
                    </a:solidFill>
                    <a:latin typeface="微軟正黑體" panose="020B0604030504040204" pitchFamily="34" charset="-120"/>
                    <a:ea typeface="微軟正黑體" panose="020B0604030504040204" pitchFamily="34" charset="-120"/>
                  </a:rPr>
                  <a:t>  </a:t>
                </a:r>
                <a:r>
                  <a:rPr lang="zh-TW" altLang="en-US" sz="2000" b="1" u="sng" dirty="0">
                    <a:solidFill>
                      <a:prstClr val="black">
                        <a:hueOff val="0"/>
                        <a:satOff val="0"/>
                        <a:lumOff val="0"/>
                        <a:alphaOff val="0"/>
                      </a:prstClr>
                    </a:solidFill>
                    <a:latin typeface="微軟正黑體" panose="020B0604030504040204" pitchFamily="34" charset="-120"/>
                    <a:ea typeface="微軟正黑體" panose="020B0604030504040204" pitchFamily="34" charset="-120"/>
                  </a:rPr>
                  <a:t>本計畫團隊人力組成情形</a:t>
                </a:r>
                <a:endParaRPr lang="zh-TW" altLang="en-US" sz="2400" b="1" u="sng" dirty="0">
                  <a:solidFill>
                    <a:prstClr val="black">
                      <a:hueOff val="0"/>
                      <a:satOff val="0"/>
                      <a:lumOff val="0"/>
                      <a:alphaOff val="0"/>
                    </a:prstClr>
                  </a:solidFill>
                  <a:latin typeface="微軟正黑體" panose="020B0604030504040204" pitchFamily="34" charset="-120"/>
                  <a:ea typeface="微軟正黑體" panose="020B0604030504040204" pitchFamily="34" charset="-120"/>
                </a:endParaRPr>
              </a:p>
            </p:txBody>
          </p:sp>
        </p:grpSp>
        <p:sp>
          <p:nvSpPr>
            <p:cNvPr id="16" name="文字方塊 15">
              <a:extLst>
                <a:ext uri="{FF2B5EF4-FFF2-40B4-BE49-F238E27FC236}">
                  <a16:creationId xmlns:a16="http://schemas.microsoft.com/office/drawing/2014/main" xmlns="" id="{56C5F17A-F409-4541-9741-DE0680FFD5EC}"/>
                </a:ext>
              </a:extLst>
            </p:cNvPr>
            <p:cNvSpPr txBox="1"/>
            <p:nvPr/>
          </p:nvSpPr>
          <p:spPr>
            <a:xfrm>
              <a:off x="5633799" y="3623433"/>
              <a:ext cx="3676073" cy="360243"/>
            </a:xfrm>
            <a:prstGeom prst="rect">
              <a:avLst/>
            </a:prstGeom>
            <a:noFill/>
          </p:spPr>
          <p:txBody>
            <a:bodyPr wrap="square" rtlCol="0">
              <a:spAutoFit/>
            </a:bodyPr>
            <a:lstStyle/>
            <a:p>
              <a:r>
                <a:rPr lang="zh-TW" altLang="en-US" sz="2000" dirty="0">
                  <a:latin typeface="Adobe 繁黑體 Std B" panose="020B0700000000000000" pitchFamily="34" charset="-120"/>
                  <a:ea typeface="Adobe 繁黑體 Std B" panose="020B0700000000000000" pitchFamily="34" charset="-120"/>
                </a:rPr>
                <a:t>博士</a:t>
              </a:r>
              <a:r>
                <a:rPr lang="en-US" altLang="zh-TW" sz="2000" dirty="0">
                  <a:latin typeface="Adobe 繁黑體 Std B" panose="020B0700000000000000" pitchFamily="34" charset="-120"/>
                  <a:ea typeface="Adobe 繁黑體 Std B" panose="020B0700000000000000" pitchFamily="34" charset="-120"/>
                </a:rPr>
                <a:t>1</a:t>
              </a:r>
              <a:r>
                <a:rPr lang="zh-TW" altLang="en-US" sz="2000" dirty="0">
                  <a:latin typeface="Adobe 繁黑體 Std B" panose="020B0700000000000000" pitchFamily="34" charset="-120"/>
                  <a:ea typeface="Adobe 繁黑體 Std B" panose="020B0700000000000000" pitchFamily="34" charset="-120"/>
                </a:rPr>
                <a:t>位、碩士</a:t>
              </a:r>
              <a:r>
                <a:rPr lang="en-US" altLang="zh-TW" sz="2000" dirty="0">
                  <a:latin typeface="Adobe 繁黑體 Std B" panose="020B0700000000000000" pitchFamily="34" charset="-120"/>
                  <a:ea typeface="Adobe 繁黑體 Std B" panose="020B0700000000000000" pitchFamily="34" charset="-120"/>
                </a:rPr>
                <a:t>1</a:t>
              </a:r>
              <a:r>
                <a:rPr lang="zh-TW" altLang="en-US" sz="2000" dirty="0">
                  <a:latin typeface="Adobe 繁黑體 Std B" panose="020B0700000000000000" pitchFamily="34" charset="-120"/>
                  <a:ea typeface="Adobe 繁黑體 Std B" panose="020B0700000000000000" pitchFamily="34" charset="-120"/>
                </a:rPr>
                <a:t>位、學士</a:t>
              </a:r>
              <a:r>
                <a:rPr lang="en-US" altLang="zh-TW" sz="2000" dirty="0">
                  <a:latin typeface="Adobe 繁黑體 Std B" panose="020B0700000000000000" pitchFamily="34" charset="-120"/>
                  <a:ea typeface="Adobe 繁黑體 Std B" panose="020B0700000000000000" pitchFamily="34" charset="-120"/>
                </a:rPr>
                <a:t>7</a:t>
              </a:r>
              <a:r>
                <a:rPr lang="zh-TW" altLang="en-US" sz="2000" dirty="0">
                  <a:latin typeface="Adobe 繁黑體 Std B" panose="020B0700000000000000" pitchFamily="34" charset="-120"/>
                  <a:ea typeface="Adobe 繁黑體 Std B" panose="020B0700000000000000" pitchFamily="34" charset="-120"/>
                </a:rPr>
                <a:t>位</a:t>
              </a:r>
            </a:p>
          </p:txBody>
        </p:sp>
      </p:grpSp>
      <p:pic>
        <p:nvPicPr>
          <p:cNvPr id="5" name="圖片 4">
            <a:extLst>
              <a:ext uri="{FF2B5EF4-FFF2-40B4-BE49-F238E27FC236}">
                <a16:creationId xmlns:a16="http://schemas.microsoft.com/office/drawing/2014/main" xmlns="" id="{D39DC859-87AB-41C2-B04B-F1EE29DA76F2}"/>
              </a:ext>
            </a:extLst>
          </p:cNvPr>
          <p:cNvPicPr>
            <a:picLocks noChangeAspect="1"/>
          </p:cNvPicPr>
          <p:nvPr/>
        </p:nvPicPr>
        <p:blipFill>
          <a:blip r:embed="rId11"/>
          <a:stretch>
            <a:fillRect/>
          </a:stretch>
        </p:blipFill>
        <p:spPr>
          <a:xfrm>
            <a:off x="4489293" y="1501749"/>
            <a:ext cx="1302999" cy="1284314"/>
          </a:xfrm>
          <a:prstGeom prst="roundRect">
            <a:avLst>
              <a:gd name="adj" fmla="val 7684"/>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4" name="投影片編號版面配置區 2">
            <a:extLst>
              <a:ext uri="{FF2B5EF4-FFF2-40B4-BE49-F238E27FC236}">
                <a16:creationId xmlns:a16="http://schemas.microsoft.com/office/drawing/2014/main" xmlns="" id="{6A949486-77C6-4B20-8A86-FF30608D2F0C}"/>
              </a:ext>
            </a:extLst>
          </p:cNvPr>
          <p:cNvSpPr txBox="1">
            <a:spLocks/>
          </p:cNvSpPr>
          <p:nvPr/>
        </p:nvSpPr>
        <p:spPr>
          <a:xfrm>
            <a:off x="4614203" y="6492874"/>
            <a:ext cx="475638"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zh-TW" sz="1600" b="1" dirty="0">
                <a:solidFill>
                  <a:schemeClr val="tx1"/>
                </a:solidFill>
                <a:latin typeface="標楷體" panose="03000509000000000000" pitchFamily="65" charset="-120"/>
                <a:ea typeface="標楷體" panose="03000509000000000000" pitchFamily="65" charset="-120"/>
              </a:rPr>
              <a:t>3</a:t>
            </a:r>
            <a:endParaRPr lang="zh-TW" altLang="en-US" sz="1600" b="1" dirty="0">
              <a:solidFill>
                <a:schemeClr val="tx1"/>
              </a:solidFill>
              <a:latin typeface="標楷體" panose="03000509000000000000" pitchFamily="65" charset="-120"/>
              <a:ea typeface="標楷體" panose="03000509000000000000" pitchFamily="65" charset="-120"/>
            </a:endParaRPr>
          </a:p>
        </p:txBody>
      </p:sp>
      <p:pic>
        <p:nvPicPr>
          <p:cNvPr id="6" name="圖片 5"/>
          <p:cNvPicPr>
            <a:picLocks noChangeAspect="1"/>
          </p:cNvPicPr>
          <p:nvPr/>
        </p:nvPicPr>
        <p:blipFill rotWithShape="1">
          <a:blip r:embed="rId12" cstate="print">
            <a:extLst>
              <a:ext uri="{28A0092B-C50C-407E-A947-70E740481C1C}">
                <a14:useLocalDpi xmlns:a14="http://schemas.microsoft.com/office/drawing/2010/main" val="0"/>
              </a:ext>
            </a:extLst>
          </a:blip>
          <a:srcRect l="15004" t="13980" r="27695" b="5544"/>
          <a:stretch/>
        </p:blipFill>
        <p:spPr>
          <a:xfrm rot="5400000">
            <a:off x="163364" y="2892712"/>
            <a:ext cx="1264576" cy="1332000"/>
          </a:xfrm>
          <a:prstGeom prst="rect">
            <a:avLst/>
          </a:prstGeom>
        </p:spPr>
      </p:pic>
      <p:pic>
        <p:nvPicPr>
          <p:cNvPr id="7" name="圖片 6"/>
          <p:cNvPicPr>
            <a:picLocks noChangeAspect="1"/>
          </p:cNvPicPr>
          <p:nvPr/>
        </p:nvPicPr>
        <p:blipFill rotWithShape="1">
          <a:blip r:embed="rId13" cstate="print">
            <a:extLst>
              <a:ext uri="{28A0092B-C50C-407E-A947-70E740481C1C}">
                <a14:useLocalDpi xmlns:a14="http://schemas.microsoft.com/office/drawing/2010/main" val="0"/>
              </a:ext>
            </a:extLst>
          </a:blip>
          <a:srcRect l="16178" t="17886" r="20298" b="36719"/>
          <a:stretch/>
        </p:blipFill>
        <p:spPr>
          <a:xfrm>
            <a:off x="138558" y="1448253"/>
            <a:ext cx="1322365" cy="1260000"/>
          </a:xfrm>
          <a:prstGeom prst="rect">
            <a:avLst/>
          </a:prstGeom>
        </p:spPr>
      </p:pic>
    </p:spTree>
    <p:extLst>
      <p:ext uri="{BB962C8B-B14F-4D97-AF65-F5344CB8AC3E}">
        <p14:creationId xmlns:p14="http://schemas.microsoft.com/office/powerpoint/2010/main" val="31712163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5">
            <a:extLst>
              <a:ext uri="{FF2B5EF4-FFF2-40B4-BE49-F238E27FC236}">
                <a16:creationId xmlns:a16="http://schemas.microsoft.com/office/drawing/2014/main" xmlns="" id="{016F382F-0E42-4B04-A083-F2A3DCF6291A}"/>
              </a:ext>
            </a:extLst>
          </p:cNvPr>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bwMode="auto">
          <a:xfrm>
            <a:off x="0" y="0"/>
            <a:ext cx="3953164"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1">
            <a:extLst>
              <a:ext uri="{FF2B5EF4-FFF2-40B4-BE49-F238E27FC236}">
                <a16:creationId xmlns:a16="http://schemas.microsoft.com/office/drawing/2014/main" xmlns="" id="{3080F81E-4628-426C-823E-512FF004462F}"/>
              </a:ext>
            </a:extLst>
          </p:cNvPr>
          <p:cNvSpPr txBox="1"/>
          <p:nvPr/>
        </p:nvSpPr>
        <p:spPr>
          <a:xfrm>
            <a:off x="887796" y="0"/>
            <a:ext cx="3065368" cy="707886"/>
          </a:xfrm>
          <a:prstGeom prst="rect">
            <a:avLst/>
          </a:prstGeom>
          <a:noFill/>
        </p:spPr>
        <p:txBody>
          <a:bodyPr wrap="square" rtlCol="0">
            <a:spAutoFit/>
          </a:bodyPr>
          <a:lstStyle/>
          <a:p>
            <a:pPr algn="just"/>
            <a:r>
              <a:rPr lang="zh-TW" altLang="en-US" sz="4000" dirty="0">
                <a:solidFill>
                  <a:schemeClr val="tx1">
                    <a:lumMod val="85000"/>
                    <a:lumOff val="15000"/>
                  </a:schemeClr>
                </a:solidFill>
                <a:latin typeface="華康中圓體" panose="020F0509000000000000" pitchFamily="49" charset="-120"/>
                <a:ea typeface="華康中圓體" panose="020F0509000000000000" pitchFamily="49" charset="-120"/>
                <a:cs typeface="Open Sans Extrabold" panose="020B0906030804020204" pitchFamily="34" charset="0"/>
              </a:rPr>
              <a:t>履約能力</a:t>
            </a:r>
            <a:endParaRPr lang="en-US" sz="4000" dirty="0">
              <a:solidFill>
                <a:schemeClr val="tx1">
                  <a:lumMod val="85000"/>
                  <a:lumOff val="15000"/>
                </a:schemeClr>
              </a:solidFill>
              <a:latin typeface="華康中圓體" panose="020F0509000000000000" pitchFamily="49" charset="-120"/>
              <a:ea typeface="華康中圓體" panose="020F0509000000000000" pitchFamily="49" charset="-120"/>
              <a:cs typeface="Open Sans Extrabold" panose="020B0906030804020204" pitchFamily="34" charset="0"/>
            </a:endParaRPr>
          </a:p>
        </p:txBody>
      </p:sp>
      <p:sp>
        <p:nvSpPr>
          <p:cNvPr id="20" name="PA_文本框 6">
            <a:extLst>
              <a:ext uri="{FF2B5EF4-FFF2-40B4-BE49-F238E27FC236}">
                <a16:creationId xmlns:a16="http://schemas.microsoft.com/office/drawing/2014/main" xmlns="" id="{165C67DE-E5CC-4A74-B862-67036929FC6A}"/>
              </a:ext>
            </a:extLst>
          </p:cNvPr>
          <p:cNvSpPr txBox="1"/>
          <p:nvPr>
            <p:custDataLst>
              <p:tags r:id="rId1"/>
            </p:custDataLst>
          </p:nvPr>
        </p:nvSpPr>
        <p:spPr>
          <a:xfrm>
            <a:off x="-5818" y="4830201"/>
            <a:ext cx="2901647" cy="1631216"/>
          </a:xfrm>
          <a:prstGeom prst="rect">
            <a:avLst/>
          </a:prstGeom>
          <a:noFill/>
        </p:spPr>
        <p:txBody>
          <a:bodyPr wrap="square" rtlCol="0">
            <a:spAutoFit/>
          </a:bodyPr>
          <a:lstStyle/>
          <a:p>
            <a:pPr marL="171450" indent="-171450">
              <a:lnSpc>
                <a:spcPts val="2400"/>
              </a:lnSpc>
              <a:buFont typeface="Wingdings" panose="05000000000000000000" pitchFamily="2" charset="2"/>
              <a:buChar char="p"/>
            </a:pPr>
            <a:r>
              <a:rPr lang="zh-TW" altLang="en-US" sz="1400" dirty="0">
                <a:solidFill>
                  <a:schemeClr val="tx1">
                    <a:lumMod val="75000"/>
                    <a:lumOff val="25000"/>
                  </a:schemeClr>
                </a:solidFill>
                <a:latin typeface="Times New Roman" panose="02020603050405020304" pitchFamily="18" charset="0"/>
                <a:ea typeface="幼圆" panose="02010509060101010101" pitchFamily="49" charset="-122"/>
                <a:cs typeface="Times New Roman" panose="02020603050405020304" pitchFamily="18" charset="0"/>
                <a:sym typeface="+mn-lt"/>
              </a:rPr>
              <a:t>發電方式：川流式</a:t>
            </a:r>
            <a:endParaRPr lang="en-US" altLang="zh-TW" sz="1400" dirty="0">
              <a:solidFill>
                <a:schemeClr val="tx1">
                  <a:lumMod val="75000"/>
                  <a:lumOff val="25000"/>
                </a:schemeClr>
              </a:solidFill>
              <a:latin typeface="Times New Roman" panose="02020603050405020304" pitchFamily="18" charset="0"/>
              <a:ea typeface="幼圆" panose="02010509060101010101" pitchFamily="49" charset="-122"/>
              <a:cs typeface="Times New Roman" panose="02020603050405020304" pitchFamily="18" charset="0"/>
              <a:sym typeface="+mn-lt"/>
            </a:endParaRPr>
          </a:p>
          <a:p>
            <a:pPr marL="171450" indent="-171450">
              <a:lnSpc>
                <a:spcPts val="2400"/>
              </a:lnSpc>
              <a:buFont typeface="Wingdings" panose="05000000000000000000" pitchFamily="2" charset="2"/>
              <a:buChar char="p"/>
            </a:pPr>
            <a:r>
              <a:rPr lang="zh-TW" altLang="en-US" sz="1400" dirty="0">
                <a:solidFill>
                  <a:schemeClr val="tx1">
                    <a:lumMod val="75000"/>
                    <a:lumOff val="25000"/>
                  </a:schemeClr>
                </a:solidFill>
                <a:latin typeface="Times New Roman" panose="02020603050405020304" pitchFamily="18" charset="0"/>
                <a:ea typeface="幼圆" panose="02010509060101010101" pitchFamily="49" charset="-122"/>
                <a:cs typeface="Times New Roman" panose="02020603050405020304" pitchFamily="18" charset="0"/>
                <a:sym typeface="+mn-lt"/>
              </a:rPr>
              <a:t>水頭落差：</a:t>
            </a:r>
            <a:r>
              <a:rPr lang="en-US" altLang="zh-TW" sz="1400" dirty="0">
                <a:solidFill>
                  <a:schemeClr val="tx1">
                    <a:lumMod val="75000"/>
                    <a:lumOff val="25000"/>
                  </a:schemeClr>
                </a:solidFill>
                <a:latin typeface="Times New Roman" panose="02020603050405020304" pitchFamily="18" charset="0"/>
                <a:ea typeface="幼圆" panose="02010509060101010101" pitchFamily="49" charset="-122"/>
                <a:cs typeface="Times New Roman" panose="02020603050405020304" pitchFamily="18" charset="0"/>
                <a:sym typeface="+mn-lt"/>
              </a:rPr>
              <a:t>24.1</a:t>
            </a:r>
            <a:r>
              <a:rPr lang="zh-TW" altLang="en-US" sz="1400" dirty="0">
                <a:solidFill>
                  <a:schemeClr val="tx1">
                    <a:lumMod val="75000"/>
                    <a:lumOff val="25000"/>
                  </a:schemeClr>
                </a:solidFill>
                <a:latin typeface="Times New Roman" panose="02020603050405020304" pitchFamily="18" charset="0"/>
                <a:ea typeface="幼圆" panose="02010509060101010101" pitchFamily="49" charset="-122"/>
                <a:cs typeface="Times New Roman" panose="02020603050405020304" pitchFamily="18" charset="0"/>
                <a:sym typeface="+mn-lt"/>
              </a:rPr>
              <a:t> 公尺</a:t>
            </a:r>
            <a:endParaRPr lang="en-US" altLang="zh-TW" sz="1400" dirty="0">
              <a:solidFill>
                <a:schemeClr val="tx1">
                  <a:lumMod val="75000"/>
                  <a:lumOff val="25000"/>
                </a:schemeClr>
              </a:solidFill>
              <a:latin typeface="Times New Roman" panose="02020603050405020304" pitchFamily="18" charset="0"/>
              <a:ea typeface="幼圆" panose="02010509060101010101" pitchFamily="49" charset="-122"/>
              <a:cs typeface="Times New Roman" panose="02020603050405020304" pitchFamily="18" charset="0"/>
              <a:sym typeface="+mn-lt"/>
            </a:endParaRPr>
          </a:p>
          <a:p>
            <a:pPr marL="171450" indent="-171450">
              <a:lnSpc>
                <a:spcPts val="2400"/>
              </a:lnSpc>
              <a:buFont typeface="Wingdings" panose="05000000000000000000" pitchFamily="2" charset="2"/>
              <a:buChar char="p"/>
            </a:pPr>
            <a:r>
              <a:rPr lang="zh-TW" altLang="en-US" sz="1400" dirty="0">
                <a:solidFill>
                  <a:schemeClr val="tx1">
                    <a:lumMod val="75000"/>
                    <a:lumOff val="25000"/>
                  </a:schemeClr>
                </a:solidFill>
                <a:latin typeface="Times New Roman" panose="02020603050405020304" pitchFamily="18" charset="0"/>
                <a:ea typeface="幼圆" panose="02010509060101010101" pitchFamily="49" charset="-122"/>
                <a:cs typeface="Times New Roman" panose="02020603050405020304" pitchFamily="18" charset="0"/>
                <a:sym typeface="+mn-lt"/>
              </a:rPr>
              <a:t>設計流量：</a:t>
            </a:r>
            <a:r>
              <a:rPr lang="en-US" altLang="zh-TW" sz="1400" dirty="0">
                <a:solidFill>
                  <a:schemeClr val="tx1">
                    <a:lumMod val="75000"/>
                    <a:lumOff val="25000"/>
                  </a:schemeClr>
                </a:solidFill>
                <a:latin typeface="Times New Roman" panose="02020603050405020304" pitchFamily="18" charset="0"/>
                <a:ea typeface="幼圆" panose="02010509060101010101" pitchFamily="49" charset="-122"/>
                <a:cs typeface="Times New Roman" panose="02020603050405020304" pitchFamily="18" charset="0"/>
                <a:sym typeface="+mn-lt"/>
              </a:rPr>
              <a:t>41.0CMS</a:t>
            </a:r>
          </a:p>
          <a:p>
            <a:pPr marL="171450" indent="-171450">
              <a:lnSpc>
                <a:spcPts val="2400"/>
              </a:lnSpc>
              <a:buFont typeface="Wingdings" panose="05000000000000000000" pitchFamily="2" charset="2"/>
              <a:buChar char="p"/>
            </a:pPr>
            <a:r>
              <a:rPr lang="zh-TW" altLang="en-US" sz="1400" dirty="0">
                <a:solidFill>
                  <a:schemeClr val="tx1">
                    <a:lumMod val="75000"/>
                    <a:lumOff val="25000"/>
                  </a:schemeClr>
                </a:solidFill>
                <a:latin typeface="Times New Roman" panose="02020603050405020304" pitchFamily="18" charset="0"/>
                <a:ea typeface="幼圆" panose="02010509060101010101" pitchFamily="49" charset="-122"/>
                <a:cs typeface="Times New Roman" panose="02020603050405020304" pitchFamily="18" charset="0"/>
                <a:sym typeface="+mn-lt"/>
              </a:rPr>
              <a:t>裝置容量：</a:t>
            </a:r>
            <a:r>
              <a:rPr lang="en-US" altLang="zh-TW" sz="1400" dirty="0">
                <a:solidFill>
                  <a:schemeClr val="tx1">
                    <a:lumMod val="75000"/>
                    <a:lumOff val="25000"/>
                  </a:schemeClr>
                </a:solidFill>
                <a:latin typeface="Times New Roman" panose="02020603050405020304" pitchFamily="18" charset="0"/>
                <a:ea typeface="幼圆" panose="02010509060101010101" pitchFamily="49" charset="-122"/>
                <a:cs typeface="Times New Roman" panose="02020603050405020304" pitchFamily="18" charset="0"/>
                <a:sym typeface="+mn-lt"/>
              </a:rPr>
              <a:t>8,750kW</a:t>
            </a:r>
          </a:p>
          <a:p>
            <a:pPr marL="171450" indent="-171450">
              <a:lnSpc>
                <a:spcPts val="2400"/>
              </a:lnSpc>
              <a:buFont typeface="Wingdings" panose="05000000000000000000" pitchFamily="2" charset="2"/>
              <a:buChar char="p"/>
            </a:pPr>
            <a:r>
              <a:rPr lang="en-US" altLang="zh-TW" sz="1400" dirty="0">
                <a:solidFill>
                  <a:schemeClr val="tx1">
                    <a:lumMod val="75000"/>
                    <a:lumOff val="25000"/>
                  </a:schemeClr>
                </a:solidFill>
                <a:latin typeface="Times New Roman" panose="02020603050405020304" pitchFamily="18" charset="0"/>
                <a:ea typeface="幼圆" panose="02010509060101010101" pitchFamily="49" charset="-122"/>
                <a:cs typeface="Times New Roman" panose="02020603050405020304" pitchFamily="18" charset="0"/>
                <a:sym typeface="+mn-lt"/>
              </a:rPr>
              <a:t>109</a:t>
            </a:r>
            <a:r>
              <a:rPr lang="zh-TW" altLang="en-US" sz="1400" dirty="0">
                <a:solidFill>
                  <a:schemeClr val="tx1">
                    <a:lumMod val="75000"/>
                    <a:lumOff val="25000"/>
                  </a:schemeClr>
                </a:solidFill>
                <a:latin typeface="Times New Roman" panose="02020603050405020304" pitchFamily="18" charset="0"/>
                <a:ea typeface="幼圆" panose="02010509060101010101" pitchFamily="49" charset="-122"/>
                <a:cs typeface="Times New Roman" panose="02020603050405020304" pitchFamily="18" charset="0"/>
                <a:sym typeface="+mn-lt"/>
              </a:rPr>
              <a:t>年度發電量：</a:t>
            </a:r>
            <a:r>
              <a:rPr lang="en-US" altLang="zh-TW" sz="1400" dirty="0">
                <a:solidFill>
                  <a:schemeClr val="tx1">
                    <a:lumMod val="75000"/>
                    <a:lumOff val="25000"/>
                  </a:schemeClr>
                </a:solidFill>
                <a:latin typeface="Times New Roman" panose="02020603050405020304" pitchFamily="18" charset="0"/>
                <a:ea typeface="幼圆" panose="02010509060101010101" pitchFamily="49" charset="-122"/>
                <a:cs typeface="Times New Roman" panose="02020603050405020304" pitchFamily="18" charset="0"/>
                <a:sym typeface="+mn-lt"/>
              </a:rPr>
              <a:t>2,523.2</a:t>
            </a:r>
            <a:r>
              <a:rPr lang="zh-TW" altLang="en-US" sz="1400" dirty="0">
                <a:solidFill>
                  <a:schemeClr val="tx1">
                    <a:lumMod val="75000"/>
                    <a:lumOff val="25000"/>
                  </a:schemeClr>
                </a:solidFill>
                <a:latin typeface="Times New Roman" panose="02020603050405020304" pitchFamily="18" charset="0"/>
                <a:ea typeface="幼圆" panose="02010509060101010101" pitchFamily="49" charset="-122"/>
                <a:cs typeface="Times New Roman" panose="02020603050405020304" pitchFamily="18" charset="0"/>
                <a:sym typeface="+mn-lt"/>
              </a:rPr>
              <a:t> 萬度</a:t>
            </a:r>
            <a:endParaRPr lang="zh-CN" altLang="en-US" sz="1400" dirty="0">
              <a:solidFill>
                <a:schemeClr val="tx1">
                  <a:lumMod val="75000"/>
                  <a:lumOff val="25000"/>
                </a:schemeClr>
              </a:solidFill>
              <a:latin typeface="Times New Roman" panose="02020603050405020304" pitchFamily="18" charset="0"/>
              <a:ea typeface="幼圆" panose="02010509060101010101" pitchFamily="49" charset="-122"/>
              <a:cs typeface="Times New Roman" panose="02020603050405020304" pitchFamily="18" charset="0"/>
              <a:sym typeface="+mn-lt"/>
            </a:endParaRPr>
          </a:p>
        </p:txBody>
      </p:sp>
      <p:sp>
        <p:nvSpPr>
          <p:cNvPr id="24" name="文字方塊 23">
            <a:extLst>
              <a:ext uri="{FF2B5EF4-FFF2-40B4-BE49-F238E27FC236}">
                <a16:creationId xmlns:a16="http://schemas.microsoft.com/office/drawing/2014/main" xmlns="" id="{24CFDD2F-26B2-45C6-9BF6-606DB9CA4DC3}"/>
              </a:ext>
            </a:extLst>
          </p:cNvPr>
          <p:cNvSpPr txBox="1"/>
          <p:nvPr/>
        </p:nvSpPr>
        <p:spPr>
          <a:xfrm>
            <a:off x="0" y="896542"/>
            <a:ext cx="7213600" cy="523220"/>
          </a:xfrm>
          <a:prstGeom prst="rect">
            <a:avLst/>
          </a:prstGeom>
          <a:noFill/>
        </p:spPr>
        <p:txBody>
          <a:bodyPr wrap="square" rtlCol="0">
            <a:spAutoFit/>
          </a:bodyPr>
          <a:lstStyle/>
          <a:p>
            <a:pPr marL="342900" indent="-342900">
              <a:buFont typeface="Wingdings" panose="05000000000000000000" pitchFamily="2" charset="2"/>
              <a:buChar char="n"/>
            </a:pPr>
            <a:r>
              <a:rPr lang="zh-TW" altLang="en-US" sz="2800" dirty="0">
                <a:latin typeface="微軟正黑體" panose="020B0604030504040204" pitchFamily="34" charset="-120"/>
                <a:ea typeface="微軟正黑體" panose="020B0604030504040204" pitchFamily="34" charset="-120"/>
              </a:rPr>
              <a:t>履約實績</a:t>
            </a:r>
            <a:r>
              <a:rPr lang="en-US" altLang="zh-TW" sz="2800" dirty="0">
                <a:latin typeface="微軟正黑體" panose="020B0604030504040204" pitchFamily="34" charset="-120"/>
                <a:ea typeface="微軟正黑體" panose="020B0604030504040204" pitchFamily="34" charset="-120"/>
              </a:rPr>
              <a:t>—</a:t>
            </a:r>
            <a:r>
              <a:rPr lang="zh-TW" altLang="en-US" sz="2800" dirty="0">
                <a:latin typeface="微軟正黑體" panose="020B0604030504040204" pitchFamily="34" charset="-120"/>
                <a:ea typeface="微軟正黑體" panose="020B0604030504040204" pitchFamily="34" charset="-120"/>
              </a:rPr>
              <a:t>水力案場</a:t>
            </a:r>
            <a:r>
              <a:rPr lang="en-US" altLang="zh-TW" sz="2800" dirty="0">
                <a:latin typeface="微軟正黑體" panose="020B0604030504040204" pitchFamily="34" charset="-120"/>
                <a:ea typeface="微軟正黑體" panose="020B0604030504040204" pitchFamily="34" charset="-120"/>
              </a:rPr>
              <a:t>(</a:t>
            </a:r>
            <a:r>
              <a:rPr lang="zh-TW" altLang="en-US" sz="2800" dirty="0">
                <a:latin typeface="微軟正黑體" panose="020B0604030504040204" pitchFamily="34" charset="-120"/>
                <a:ea typeface="微軟正黑體" panose="020B0604030504040204" pitchFamily="34" charset="-120"/>
              </a:rPr>
              <a:t>目前仍持續運作</a:t>
            </a:r>
            <a:r>
              <a:rPr lang="en-US" altLang="zh-TW" sz="2800" dirty="0">
                <a:latin typeface="微軟正黑體" panose="020B0604030504040204" pitchFamily="34" charset="-120"/>
                <a:ea typeface="微軟正黑體" panose="020B0604030504040204" pitchFamily="34" charset="-120"/>
              </a:rPr>
              <a:t>)</a:t>
            </a:r>
            <a:endParaRPr lang="zh-TW" altLang="en-US" sz="2800" dirty="0">
              <a:latin typeface="微軟正黑體" panose="020B0604030504040204" pitchFamily="34" charset="-120"/>
              <a:ea typeface="微軟正黑體" panose="020B0604030504040204" pitchFamily="34" charset="-120"/>
            </a:endParaRPr>
          </a:p>
        </p:txBody>
      </p:sp>
      <p:sp>
        <p:nvSpPr>
          <p:cNvPr id="27" name="矩形 26">
            <a:extLst>
              <a:ext uri="{FF2B5EF4-FFF2-40B4-BE49-F238E27FC236}">
                <a16:creationId xmlns:a16="http://schemas.microsoft.com/office/drawing/2014/main" xmlns="" id="{126F248C-5C5F-41F7-A9B8-213B014B9677}"/>
              </a:ext>
            </a:extLst>
          </p:cNvPr>
          <p:cNvSpPr/>
          <p:nvPr/>
        </p:nvSpPr>
        <p:spPr>
          <a:xfrm>
            <a:off x="-46180" y="1355110"/>
            <a:ext cx="9144000" cy="1169551"/>
          </a:xfrm>
          <a:prstGeom prst="rect">
            <a:avLst/>
          </a:prstGeom>
        </p:spPr>
        <p:txBody>
          <a:bodyPr wrap="square">
            <a:spAutoFit/>
          </a:bodyPr>
          <a:lstStyle/>
          <a:p>
            <a:pPr marL="268288" indent="-268288" algn="just">
              <a:lnSpc>
                <a:spcPts val="2800"/>
              </a:lnSpc>
              <a:spcBef>
                <a:spcPts val="240"/>
              </a:spcBef>
              <a:spcAft>
                <a:spcPts val="0"/>
              </a:spcAft>
              <a:buFont typeface="Wingdings" panose="05000000000000000000" pitchFamily="2" charset="2"/>
              <a:buChar char="Ø"/>
            </a:pPr>
            <a:r>
              <a:rPr lang="zh-TW" altLang="zh-TW" sz="1600" kern="100" dirty="0">
                <a:latin typeface="微軟正黑體" panose="020B0604030504040204" pitchFamily="34" charset="-120"/>
                <a:ea typeface="微軟正黑體" panose="020B0604030504040204" pitchFamily="34" charset="-120"/>
                <a:cs typeface="Times New Roman" panose="02020603050405020304" pitchFamily="18" charset="0"/>
              </a:rPr>
              <a:t>本公司雖無與小水力發電相關實績資料，因隸屬於台塑集團的公司之一，集團內的關聯企業亦有針對水力電廠進行投資</a:t>
            </a:r>
            <a:r>
              <a:rPr lang="zh-TW" altLang="en-US" sz="1600" kern="100" dirty="0">
                <a:latin typeface="微軟正黑體" panose="020B0604030504040204" pitchFamily="34" charset="-120"/>
                <a:ea typeface="微軟正黑體" panose="020B0604030504040204" pitchFamily="34" charset="-120"/>
                <a:cs typeface="Times New Roman" panose="02020603050405020304" pitchFamily="18" charset="0"/>
              </a:rPr>
              <a:t>，由</a:t>
            </a:r>
            <a:r>
              <a:rPr lang="zh-TW" altLang="zh-TW" sz="1600" b="1" kern="100"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台灣化學纖維股份有限公司</a:t>
            </a:r>
            <a:r>
              <a:rPr lang="zh-TW" altLang="zh-TW" sz="1600" kern="100" dirty="0">
                <a:latin typeface="微軟正黑體" panose="020B0604030504040204" pitchFamily="34" charset="-120"/>
                <a:ea typeface="微軟正黑體" panose="020B0604030504040204" pitchFamily="34" charset="-120"/>
                <a:cs typeface="Times New Roman" panose="02020603050405020304" pitchFamily="18" charset="0"/>
              </a:rPr>
              <a:t>與</a:t>
            </a:r>
            <a:r>
              <a:rPr lang="zh-TW" altLang="zh-TW" sz="1600" b="1" kern="100"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嘉南農田水利會</a:t>
            </a:r>
            <a:r>
              <a:rPr lang="en-US" altLang="zh-TW" sz="1600" b="1" kern="100"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zh-TW" sz="1600" b="1" kern="100"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現為嘉南管理處</a:t>
            </a:r>
            <a:r>
              <a:rPr lang="en-US" altLang="zh-TW" sz="1600" b="1" kern="100"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zh-TW" sz="1600" kern="100" dirty="0">
                <a:latin typeface="微軟正黑體" panose="020B0604030504040204" pitchFamily="34" charset="-120"/>
                <a:ea typeface="微軟正黑體" panose="020B0604030504040204" pitchFamily="34" charset="-120"/>
                <a:cs typeface="Times New Roman" panose="02020603050405020304" pitchFamily="18" charset="0"/>
              </a:rPr>
              <a:t>組成「嘉南實業股份有限公司」負責興建</a:t>
            </a:r>
            <a:r>
              <a:rPr lang="zh-TW" altLang="zh-TW" sz="1600" b="1" kern="1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烏山頭水力電廠</a:t>
            </a:r>
            <a:r>
              <a:rPr lang="zh-TW" altLang="zh-TW" sz="1600" kern="100"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zh-TW" sz="1600" b="1" kern="1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西口水力電廠</a:t>
            </a:r>
            <a:r>
              <a:rPr lang="zh-TW" altLang="zh-TW" sz="1600" kern="100" dirty="0">
                <a:latin typeface="微軟正黑體" panose="020B0604030504040204" pitchFamily="34" charset="-120"/>
                <a:ea typeface="微軟正黑體" panose="020B0604030504040204" pitchFamily="34" charset="-120"/>
                <a:cs typeface="Times New Roman" panose="02020603050405020304" pitchFamily="18" charset="0"/>
              </a:rPr>
              <a:t>及</a:t>
            </a:r>
            <a:r>
              <a:rPr lang="zh-TW" altLang="zh-TW" sz="1600" b="1" kern="1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八田水力電廠</a:t>
            </a:r>
            <a:r>
              <a:rPr lang="zh-TW" altLang="zh-TW" sz="1600" kern="100" dirty="0">
                <a:latin typeface="微軟正黑體" panose="020B0604030504040204" pitchFamily="34" charset="-120"/>
                <a:ea typeface="微軟正黑體" panose="020B0604030504040204" pitchFamily="34" charset="-120"/>
                <a:cs typeface="Times New Roman" panose="02020603050405020304" pitchFamily="18" charset="0"/>
              </a:rPr>
              <a:t>等水力電廠</a:t>
            </a:r>
            <a:r>
              <a:rPr lang="zh-TW" altLang="en-US" sz="1600" kern="100" dirty="0">
                <a:latin typeface="微軟正黑體" panose="020B0604030504040204" pitchFamily="34" charset="-120"/>
                <a:ea typeface="微軟正黑體" panose="020B0604030504040204" pitchFamily="34" charset="-120"/>
                <a:cs typeface="Times New Roman" panose="02020603050405020304" pitchFamily="18" charset="0"/>
              </a:rPr>
              <a:t>。</a:t>
            </a:r>
            <a:endParaRPr lang="zh-TW" altLang="zh-TW" sz="1600" kern="100" dirty="0">
              <a:latin typeface="微軟正黑體" panose="020B0604030504040204" pitchFamily="34" charset="-120"/>
              <a:ea typeface="微軟正黑體" panose="020B0604030504040204" pitchFamily="34" charset="-120"/>
              <a:cs typeface="Times New Roman" panose="02020603050405020304" pitchFamily="18" charset="0"/>
            </a:endParaRPr>
          </a:p>
        </p:txBody>
      </p:sp>
      <p:grpSp>
        <p:nvGrpSpPr>
          <p:cNvPr id="29" name="群組 28">
            <a:extLst>
              <a:ext uri="{FF2B5EF4-FFF2-40B4-BE49-F238E27FC236}">
                <a16:creationId xmlns:a16="http://schemas.microsoft.com/office/drawing/2014/main" xmlns="" id="{D0FB8380-1B73-4FAE-BC7A-0C6A812D268C}"/>
              </a:ext>
            </a:extLst>
          </p:cNvPr>
          <p:cNvGrpSpPr/>
          <p:nvPr/>
        </p:nvGrpSpPr>
        <p:grpSpPr>
          <a:xfrm>
            <a:off x="6188833" y="2583435"/>
            <a:ext cx="2899982" cy="2246766"/>
            <a:chOff x="3122009" y="2987689"/>
            <a:chExt cx="2899982" cy="2346925"/>
          </a:xfrm>
        </p:grpSpPr>
        <p:grpSp>
          <p:nvGrpSpPr>
            <p:cNvPr id="10" name="组合 43">
              <a:extLst>
                <a:ext uri="{FF2B5EF4-FFF2-40B4-BE49-F238E27FC236}">
                  <a16:creationId xmlns:a16="http://schemas.microsoft.com/office/drawing/2014/main" xmlns="" id="{C087FACB-209D-4BB2-BE2C-7F338DEEC2FE}"/>
                </a:ext>
              </a:extLst>
            </p:cNvPr>
            <p:cNvGrpSpPr/>
            <p:nvPr/>
          </p:nvGrpSpPr>
          <p:grpSpPr>
            <a:xfrm>
              <a:off x="3122282" y="4902779"/>
              <a:ext cx="2899709" cy="431835"/>
              <a:chOff x="3384550" y="3529598"/>
              <a:chExt cx="2374900" cy="370635"/>
            </a:xfrm>
          </p:grpSpPr>
          <p:sp>
            <p:nvSpPr>
              <p:cNvPr id="12" name="矩形 16">
                <a:extLst>
                  <a:ext uri="{FF2B5EF4-FFF2-40B4-BE49-F238E27FC236}">
                    <a16:creationId xmlns:a16="http://schemas.microsoft.com/office/drawing/2014/main" xmlns="" id="{9907BE63-6260-43B7-9286-F259E6F3CC10}"/>
                  </a:ext>
                </a:extLst>
              </p:cNvPr>
              <p:cNvSpPr>
                <a:spLocks noChangeArrowheads="1"/>
              </p:cNvSpPr>
              <p:nvPr/>
            </p:nvSpPr>
            <p:spPr bwMode="auto">
              <a:xfrm>
                <a:off x="3384550" y="3541458"/>
                <a:ext cx="2374900" cy="358775"/>
              </a:xfrm>
              <a:prstGeom prst="rect">
                <a:avLst/>
              </a:prstGeom>
              <a:solidFill>
                <a:srgbClr val="FBC65C"/>
              </a:solidFill>
              <a:ln>
                <a:noFill/>
              </a:ln>
            </p:spPr>
            <p:txBody>
              <a:bodyPr anchor="ct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hangingPunct="1">
                  <a:buFont typeface="Arial" pitchFamily="34" charset="0"/>
                  <a:buNone/>
                </a:pPr>
                <a:endParaRPr lang="zh-CN" altLang="zh-CN">
                  <a:solidFill>
                    <a:srgbClr val="FFFFFF"/>
                  </a:solidFill>
                  <a:latin typeface="宋体" pitchFamily="2" charset="-122"/>
                  <a:sym typeface="宋体" pitchFamily="2" charset="-122"/>
                </a:endParaRPr>
              </a:p>
            </p:txBody>
          </p:sp>
          <p:sp>
            <p:nvSpPr>
              <p:cNvPr id="13" name="TextBox 17">
                <a:extLst>
                  <a:ext uri="{FF2B5EF4-FFF2-40B4-BE49-F238E27FC236}">
                    <a16:creationId xmlns:a16="http://schemas.microsoft.com/office/drawing/2014/main" xmlns="" id="{8B9B05F8-4E62-4527-8E2A-72AE8CA3EDDF}"/>
                  </a:ext>
                </a:extLst>
              </p:cNvPr>
              <p:cNvSpPr>
                <a:spLocks noChangeArrowheads="1"/>
              </p:cNvSpPr>
              <p:nvPr/>
            </p:nvSpPr>
            <p:spPr bwMode="auto">
              <a:xfrm>
                <a:off x="3921154" y="3529598"/>
                <a:ext cx="1411609" cy="343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buFont typeface="Arial" pitchFamily="34" charset="0"/>
                  <a:buNone/>
                </a:pPr>
                <a:r>
                  <a:rPr lang="zh-TW"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宋体" pitchFamily="2" charset="-122"/>
                  </a:rPr>
                  <a:t>八田水力電廠</a:t>
                </a:r>
                <a:endParaRPr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宋体" pitchFamily="2" charset="-122"/>
                </a:endParaRPr>
              </a:p>
            </p:txBody>
          </p:sp>
        </p:grpSp>
        <p:pic>
          <p:nvPicPr>
            <p:cNvPr id="3074" name="Picture 2" descr="https://d1j71ui15yt4f9.cloudfront.net/wp-content/uploads/2021/05/03213840/U91021a-20210503130446374-0-1024x576.jpg">
              <a:extLst>
                <a:ext uri="{FF2B5EF4-FFF2-40B4-BE49-F238E27FC236}">
                  <a16:creationId xmlns:a16="http://schemas.microsoft.com/office/drawing/2014/main" xmlns="" id="{9C51ED9A-C2F9-4D1E-A4B5-D87F444619F7}"/>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2494" r="22727" b="25976"/>
            <a:stretch/>
          </p:blipFill>
          <p:spPr bwMode="auto">
            <a:xfrm>
              <a:off x="3122009" y="2987689"/>
              <a:ext cx="2899709" cy="192890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1" name="群組 30">
            <a:extLst>
              <a:ext uri="{FF2B5EF4-FFF2-40B4-BE49-F238E27FC236}">
                <a16:creationId xmlns:a16="http://schemas.microsoft.com/office/drawing/2014/main" xmlns="" id="{92A1A8B7-801E-411A-A727-95382B44C9D9}"/>
              </a:ext>
            </a:extLst>
          </p:cNvPr>
          <p:cNvGrpSpPr/>
          <p:nvPr/>
        </p:nvGrpSpPr>
        <p:grpSpPr>
          <a:xfrm>
            <a:off x="42204" y="2590653"/>
            <a:ext cx="2901648" cy="2239548"/>
            <a:chOff x="0" y="2995229"/>
            <a:chExt cx="2901648" cy="2339385"/>
          </a:xfrm>
        </p:grpSpPr>
        <p:grpSp>
          <p:nvGrpSpPr>
            <p:cNvPr id="5" name="组合 42">
              <a:extLst>
                <a:ext uri="{FF2B5EF4-FFF2-40B4-BE49-F238E27FC236}">
                  <a16:creationId xmlns:a16="http://schemas.microsoft.com/office/drawing/2014/main" xmlns="" id="{9293D8A7-A29C-4536-8428-3F6E8087B48F}"/>
                </a:ext>
              </a:extLst>
            </p:cNvPr>
            <p:cNvGrpSpPr/>
            <p:nvPr/>
          </p:nvGrpSpPr>
          <p:grpSpPr>
            <a:xfrm>
              <a:off x="1" y="4902779"/>
              <a:ext cx="2901647" cy="431835"/>
              <a:chOff x="827361" y="3529598"/>
              <a:chExt cx="2376487" cy="370635"/>
            </a:xfrm>
          </p:grpSpPr>
          <p:sp>
            <p:nvSpPr>
              <p:cNvPr id="7" name="矩形 12">
                <a:extLst>
                  <a:ext uri="{FF2B5EF4-FFF2-40B4-BE49-F238E27FC236}">
                    <a16:creationId xmlns:a16="http://schemas.microsoft.com/office/drawing/2014/main" xmlns="" id="{4452B2B8-2391-4FED-A658-ADEED5F0F7B3}"/>
                  </a:ext>
                </a:extLst>
              </p:cNvPr>
              <p:cNvSpPr>
                <a:spLocks noChangeArrowheads="1"/>
              </p:cNvSpPr>
              <p:nvPr/>
            </p:nvSpPr>
            <p:spPr bwMode="auto">
              <a:xfrm>
                <a:off x="827361" y="3541458"/>
                <a:ext cx="2376487" cy="358775"/>
              </a:xfrm>
              <a:prstGeom prst="rect">
                <a:avLst/>
              </a:prstGeom>
              <a:solidFill>
                <a:srgbClr val="FC6D5C"/>
              </a:solidFill>
              <a:ln>
                <a:noFill/>
              </a:ln>
            </p:spPr>
            <p:txBody>
              <a:bodyPr anchor="ct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hangingPunct="1">
                  <a:buFont typeface="Arial" pitchFamily="34" charset="0"/>
                  <a:buNone/>
                </a:pPr>
                <a:endParaRPr lang="zh-CN" altLang="zh-CN">
                  <a:solidFill>
                    <a:srgbClr val="FFFFFF"/>
                  </a:solidFill>
                  <a:latin typeface="宋体" pitchFamily="2" charset="-122"/>
                  <a:sym typeface="宋体" pitchFamily="2" charset="-122"/>
                </a:endParaRPr>
              </a:p>
            </p:txBody>
          </p:sp>
          <p:sp>
            <p:nvSpPr>
              <p:cNvPr id="8" name="TextBox 13">
                <a:extLst>
                  <a:ext uri="{FF2B5EF4-FFF2-40B4-BE49-F238E27FC236}">
                    <a16:creationId xmlns:a16="http://schemas.microsoft.com/office/drawing/2014/main" xmlns="" id="{063102B0-B583-426D-9EEA-9D70943F055B}"/>
                  </a:ext>
                </a:extLst>
              </p:cNvPr>
              <p:cNvSpPr>
                <a:spLocks noChangeArrowheads="1"/>
              </p:cNvSpPr>
              <p:nvPr/>
            </p:nvSpPr>
            <p:spPr bwMode="auto">
              <a:xfrm>
                <a:off x="1165439" y="3529598"/>
                <a:ext cx="1621670" cy="343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buFont typeface="Arial" pitchFamily="34" charset="0"/>
                  <a:buNone/>
                </a:pPr>
                <a:r>
                  <a:rPr lang="zh-TW"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宋体" pitchFamily="2" charset="-122"/>
                  </a:rPr>
                  <a:t>烏山頭水力電廠</a:t>
                </a:r>
                <a:endParaRPr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宋体" pitchFamily="2" charset="-122"/>
                </a:endParaRPr>
              </a:p>
            </p:txBody>
          </p:sp>
        </p:grpSp>
        <p:pic>
          <p:nvPicPr>
            <p:cNvPr id="30" name="圖片 29">
              <a:extLst>
                <a:ext uri="{FF2B5EF4-FFF2-40B4-BE49-F238E27FC236}">
                  <a16:creationId xmlns:a16="http://schemas.microsoft.com/office/drawing/2014/main" xmlns="" id="{A29C3736-530A-44C8-BE6B-CB73FE872727}"/>
                </a:ext>
              </a:extLst>
            </p:cNvPr>
            <p:cNvPicPr>
              <a:picLocks noChangeAspect="1"/>
            </p:cNvPicPr>
            <p:nvPr/>
          </p:nvPicPr>
          <p:blipFill rotWithShape="1">
            <a:blip r:embed="rId8"/>
            <a:srcRect l="10606" t="7927" r="10505" b="4209"/>
            <a:stretch/>
          </p:blipFill>
          <p:spPr>
            <a:xfrm>
              <a:off x="0" y="2995229"/>
              <a:ext cx="2899709" cy="1928906"/>
            </a:xfrm>
            <a:prstGeom prst="rect">
              <a:avLst/>
            </a:prstGeom>
          </p:spPr>
        </p:pic>
      </p:grpSp>
      <p:grpSp>
        <p:nvGrpSpPr>
          <p:cNvPr id="32" name="群組 31">
            <a:extLst>
              <a:ext uri="{FF2B5EF4-FFF2-40B4-BE49-F238E27FC236}">
                <a16:creationId xmlns:a16="http://schemas.microsoft.com/office/drawing/2014/main" xmlns="" id="{9C51BA11-E871-491C-AF81-593931F45871}"/>
              </a:ext>
            </a:extLst>
          </p:cNvPr>
          <p:cNvGrpSpPr/>
          <p:nvPr/>
        </p:nvGrpSpPr>
        <p:grpSpPr>
          <a:xfrm>
            <a:off x="3118983" y="2571295"/>
            <a:ext cx="2905046" cy="2258906"/>
            <a:chOff x="6242079" y="2975008"/>
            <a:chExt cx="2905046" cy="2359606"/>
          </a:xfrm>
        </p:grpSpPr>
        <p:grpSp>
          <p:nvGrpSpPr>
            <p:cNvPr id="14" name="组合 44">
              <a:extLst>
                <a:ext uri="{FF2B5EF4-FFF2-40B4-BE49-F238E27FC236}">
                  <a16:creationId xmlns:a16="http://schemas.microsoft.com/office/drawing/2014/main" xmlns="" id="{7B49FD95-4DDF-4FA3-8E57-EF62798F317F}"/>
                </a:ext>
              </a:extLst>
            </p:cNvPr>
            <p:cNvGrpSpPr/>
            <p:nvPr/>
          </p:nvGrpSpPr>
          <p:grpSpPr>
            <a:xfrm>
              <a:off x="6242352" y="4902779"/>
              <a:ext cx="2901648" cy="431835"/>
              <a:chOff x="5939928" y="3529598"/>
              <a:chExt cx="2376488" cy="370635"/>
            </a:xfrm>
          </p:grpSpPr>
          <p:sp>
            <p:nvSpPr>
              <p:cNvPr id="17" name="矩形 20">
                <a:extLst>
                  <a:ext uri="{FF2B5EF4-FFF2-40B4-BE49-F238E27FC236}">
                    <a16:creationId xmlns:a16="http://schemas.microsoft.com/office/drawing/2014/main" xmlns="" id="{FE9000B0-DBB8-4511-958E-0342B0042EC1}"/>
                  </a:ext>
                </a:extLst>
              </p:cNvPr>
              <p:cNvSpPr>
                <a:spLocks noChangeArrowheads="1"/>
              </p:cNvSpPr>
              <p:nvPr/>
            </p:nvSpPr>
            <p:spPr bwMode="auto">
              <a:xfrm>
                <a:off x="5939928" y="3541458"/>
                <a:ext cx="2376488" cy="358775"/>
              </a:xfrm>
              <a:prstGeom prst="rect">
                <a:avLst/>
              </a:prstGeom>
              <a:solidFill>
                <a:srgbClr val="8BC066"/>
              </a:solidFill>
              <a:ln>
                <a:noFill/>
              </a:ln>
            </p:spPr>
            <p:txBody>
              <a:bodyPr anchor="ct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hangingPunct="1">
                  <a:buFont typeface="Arial" pitchFamily="34" charset="0"/>
                  <a:buNone/>
                </a:pPr>
                <a:endParaRPr lang="zh-CN" altLang="zh-CN">
                  <a:solidFill>
                    <a:srgbClr val="FFFFFF"/>
                  </a:solidFill>
                  <a:latin typeface="宋体" pitchFamily="2" charset="-122"/>
                  <a:sym typeface="宋体" pitchFamily="2" charset="-122"/>
                </a:endParaRPr>
              </a:p>
            </p:txBody>
          </p:sp>
          <p:sp>
            <p:nvSpPr>
              <p:cNvPr id="18" name="TextBox 21">
                <a:extLst>
                  <a:ext uri="{FF2B5EF4-FFF2-40B4-BE49-F238E27FC236}">
                    <a16:creationId xmlns:a16="http://schemas.microsoft.com/office/drawing/2014/main" xmlns="" id="{4D68747C-DC04-4027-87D7-757B4999C294}"/>
                  </a:ext>
                </a:extLst>
              </p:cNvPr>
              <p:cNvSpPr>
                <a:spLocks noChangeArrowheads="1"/>
              </p:cNvSpPr>
              <p:nvPr/>
            </p:nvSpPr>
            <p:spPr bwMode="auto">
              <a:xfrm>
                <a:off x="6497793" y="3529598"/>
                <a:ext cx="1411609" cy="343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buFont typeface="Arial" pitchFamily="34" charset="0"/>
                  <a:buNone/>
                </a:pPr>
                <a:r>
                  <a:rPr lang="zh-TW"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宋体" pitchFamily="2" charset="-122"/>
                  </a:rPr>
                  <a:t>西口水力電廠</a:t>
                </a:r>
                <a:endParaRPr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宋体" pitchFamily="2" charset="-122"/>
                </a:endParaRPr>
              </a:p>
            </p:txBody>
          </p:sp>
        </p:grpSp>
        <p:pic>
          <p:nvPicPr>
            <p:cNvPr id="3076" name="Picture 4" descr="https://upload.wikimedia.org/wikipedia/commons/thumb/2/2a/Xi-Co_Hydropower_Plant%28Tainan%2917.jpg/1280px-Xi-Co_Hydropower_Plant%28Tainan%2917.jpg">
              <a:extLst>
                <a:ext uri="{FF2B5EF4-FFF2-40B4-BE49-F238E27FC236}">
                  <a16:creationId xmlns:a16="http://schemas.microsoft.com/office/drawing/2014/main" xmlns="" id="{94113BC1-B289-45C2-BB95-57F3EC7A65B0}"/>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5435" t="14200" r="3333" b="13072"/>
            <a:stretch/>
          </p:blipFill>
          <p:spPr bwMode="auto">
            <a:xfrm>
              <a:off x="6242079" y="2975008"/>
              <a:ext cx="2905046" cy="1950052"/>
            </a:xfrm>
            <a:prstGeom prst="rect">
              <a:avLst/>
            </a:prstGeom>
            <a:noFill/>
            <a:extLst>
              <a:ext uri="{909E8E84-426E-40DD-AFC4-6F175D3DCCD1}">
                <a14:hiddenFill xmlns:a14="http://schemas.microsoft.com/office/drawing/2010/main">
                  <a:solidFill>
                    <a:srgbClr val="FFFFFF"/>
                  </a:solidFill>
                </a14:hiddenFill>
              </a:ext>
            </a:extLst>
          </p:spPr>
        </p:pic>
      </p:grpSp>
      <p:sp>
        <p:nvSpPr>
          <p:cNvPr id="36" name="PA_文本框 6">
            <a:extLst>
              <a:ext uri="{FF2B5EF4-FFF2-40B4-BE49-F238E27FC236}">
                <a16:creationId xmlns:a16="http://schemas.microsoft.com/office/drawing/2014/main" xmlns="" id="{14127161-8B91-4CE8-84F2-D0A2A8ADFB84}"/>
              </a:ext>
            </a:extLst>
          </p:cNvPr>
          <p:cNvSpPr txBox="1"/>
          <p:nvPr>
            <p:custDataLst>
              <p:tags r:id="rId2"/>
            </p:custDataLst>
          </p:nvPr>
        </p:nvSpPr>
        <p:spPr>
          <a:xfrm>
            <a:off x="6112674" y="4825615"/>
            <a:ext cx="2901647" cy="1631216"/>
          </a:xfrm>
          <a:prstGeom prst="rect">
            <a:avLst/>
          </a:prstGeom>
          <a:noFill/>
        </p:spPr>
        <p:txBody>
          <a:bodyPr wrap="square" rtlCol="0">
            <a:spAutoFit/>
          </a:bodyPr>
          <a:lstStyle/>
          <a:p>
            <a:pPr marL="171450" indent="-171450">
              <a:lnSpc>
                <a:spcPts val="2400"/>
              </a:lnSpc>
              <a:buFont typeface="Wingdings" panose="05000000000000000000" pitchFamily="2" charset="2"/>
              <a:buChar char="p"/>
            </a:pPr>
            <a:r>
              <a:rPr lang="zh-TW" altLang="en-US" sz="1400" dirty="0">
                <a:solidFill>
                  <a:schemeClr val="tx1">
                    <a:lumMod val="75000"/>
                    <a:lumOff val="25000"/>
                  </a:schemeClr>
                </a:solidFill>
                <a:latin typeface="Times New Roman" panose="02020603050405020304" pitchFamily="18" charset="0"/>
                <a:ea typeface="幼圆" panose="02010509060101010101" pitchFamily="49" charset="-122"/>
                <a:cs typeface="Times New Roman" panose="02020603050405020304" pitchFamily="18" charset="0"/>
                <a:sym typeface="+mn-lt"/>
              </a:rPr>
              <a:t>發電方式：水庫式</a:t>
            </a:r>
            <a:endParaRPr lang="en-US" altLang="zh-TW" sz="1400" dirty="0">
              <a:solidFill>
                <a:schemeClr val="tx1">
                  <a:lumMod val="75000"/>
                  <a:lumOff val="25000"/>
                </a:schemeClr>
              </a:solidFill>
              <a:latin typeface="Times New Roman" panose="02020603050405020304" pitchFamily="18" charset="0"/>
              <a:ea typeface="幼圆" panose="02010509060101010101" pitchFamily="49" charset="-122"/>
              <a:cs typeface="Times New Roman" panose="02020603050405020304" pitchFamily="18" charset="0"/>
              <a:sym typeface="+mn-lt"/>
            </a:endParaRPr>
          </a:p>
          <a:p>
            <a:pPr marL="171450" indent="-171450">
              <a:lnSpc>
                <a:spcPts val="2400"/>
              </a:lnSpc>
              <a:buFont typeface="Wingdings" panose="05000000000000000000" pitchFamily="2" charset="2"/>
              <a:buChar char="p"/>
            </a:pPr>
            <a:r>
              <a:rPr lang="zh-TW" altLang="en-US" sz="1400" dirty="0">
                <a:solidFill>
                  <a:schemeClr val="tx1">
                    <a:lumMod val="75000"/>
                    <a:lumOff val="25000"/>
                  </a:schemeClr>
                </a:solidFill>
                <a:latin typeface="Times New Roman" panose="02020603050405020304" pitchFamily="18" charset="0"/>
                <a:ea typeface="幼圆" panose="02010509060101010101" pitchFamily="49" charset="-122"/>
                <a:cs typeface="Times New Roman" panose="02020603050405020304" pitchFamily="18" charset="0"/>
                <a:sym typeface="+mn-lt"/>
              </a:rPr>
              <a:t>水頭落差：</a:t>
            </a:r>
            <a:r>
              <a:rPr lang="en-US" altLang="zh-TW" sz="1400" dirty="0">
                <a:solidFill>
                  <a:schemeClr val="tx1">
                    <a:lumMod val="75000"/>
                    <a:lumOff val="25000"/>
                  </a:schemeClr>
                </a:solidFill>
                <a:latin typeface="Times New Roman" panose="02020603050405020304" pitchFamily="18" charset="0"/>
                <a:ea typeface="幼圆" panose="02010509060101010101" pitchFamily="49" charset="-122"/>
                <a:cs typeface="Times New Roman" panose="02020603050405020304" pitchFamily="18" charset="0"/>
                <a:sym typeface="+mn-lt"/>
              </a:rPr>
              <a:t>24.0</a:t>
            </a:r>
            <a:r>
              <a:rPr lang="zh-TW" altLang="en-US" sz="1400" dirty="0">
                <a:solidFill>
                  <a:schemeClr val="tx1">
                    <a:lumMod val="75000"/>
                    <a:lumOff val="25000"/>
                  </a:schemeClr>
                </a:solidFill>
                <a:latin typeface="Times New Roman" panose="02020603050405020304" pitchFamily="18" charset="0"/>
                <a:ea typeface="幼圆" panose="02010509060101010101" pitchFamily="49" charset="-122"/>
                <a:cs typeface="Times New Roman" panose="02020603050405020304" pitchFamily="18" charset="0"/>
                <a:sym typeface="+mn-lt"/>
              </a:rPr>
              <a:t> 公尺</a:t>
            </a:r>
            <a:endParaRPr lang="en-US" altLang="zh-TW" sz="1400" dirty="0">
              <a:solidFill>
                <a:schemeClr val="tx1">
                  <a:lumMod val="75000"/>
                  <a:lumOff val="25000"/>
                </a:schemeClr>
              </a:solidFill>
              <a:latin typeface="Times New Roman" panose="02020603050405020304" pitchFamily="18" charset="0"/>
              <a:ea typeface="幼圆" panose="02010509060101010101" pitchFamily="49" charset="-122"/>
              <a:cs typeface="Times New Roman" panose="02020603050405020304" pitchFamily="18" charset="0"/>
              <a:sym typeface="+mn-lt"/>
            </a:endParaRPr>
          </a:p>
          <a:p>
            <a:pPr marL="171450" indent="-171450">
              <a:lnSpc>
                <a:spcPts val="2400"/>
              </a:lnSpc>
              <a:buFont typeface="Wingdings" panose="05000000000000000000" pitchFamily="2" charset="2"/>
              <a:buChar char="p"/>
            </a:pPr>
            <a:r>
              <a:rPr lang="zh-TW" altLang="en-US" sz="1400" dirty="0">
                <a:solidFill>
                  <a:schemeClr val="tx1">
                    <a:lumMod val="75000"/>
                    <a:lumOff val="25000"/>
                  </a:schemeClr>
                </a:solidFill>
                <a:latin typeface="Times New Roman" panose="02020603050405020304" pitchFamily="18" charset="0"/>
                <a:ea typeface="幼圆" panose="02010509060101010101" pitchFamily="49" charset="-122"/>
                <a:cs typeface="Times New Roman" panose="02020603050405020304" pitchFamily="18" charset="0"/>
                <a:sym typeface="+mn-lt"/>
              </a:rPr>
              <a:t>設計流量：</a:t>
            </a:r>
            <a:r>
              <a:rPr lang="en-US" altLang="zh-TW" sz="1400" dirty="0">
                <a:solidFill>
                  <a:schemeClr val="tx1">
                    <a:lumMod val="75000"/>
                    <a:lumOff val="25000"/>
                  </a:schemeClr>
                </a:solidFill>
                <a:latin typeface="Times New Roman" panose="02020603050405020304" pitchFamily="18" charset="0"/>
                <a:ea typeface="幼圆" panose="02010509060101010101" pitchFamily="49" charset="-122"/>
                <a:cs typeface="Times New Roman" panose="02020603050405020304" pitchFamily="18" charset="0"/>
                <a:sym typeface="+mn-lt"/>
              </a:rPr>
              <a:t>9.2CMS</a:t>
            </a:r>
          </a:p>
          <a:p>
            <a:pPr marL="171450" indent="-171450">
              <a:lnSpc>
                <a:spcPts val="2400"/>
              </a:lnSpc>
              <a:buFont typeface="Wingdings" panose="05000000000000000000" pitchFamily="2" charset="2"/>
              <a:buChar char="p"/>
            </a:pPr>
            <a:r>
              <a:rPr lang="zh-TW" altLang="en-US" sz="1400" dirty="0">
                <a:solidFill>
                  <a:schemeClr val="tx1">
                    <a:lumMod val="75000"/>
                    <a:lumOff val="25000"/>
                  </a:schemeClr>
                </a:solidFill>
                <a:latin typeface="Times New Roman" panose="02020603050405020304" pitchFamily="18" charset="0"/>
                <a:ea typeface="幼圆" panose="02010509060101010101" pitchFamily="49" charset="-122"/>
                <a:cs typeface="Times New Roman" panose="02020603050405020304" pitchFamily="18" charset="0"/>
                <a:sym typeface="+mn-lt"/>
              </a:rPr>
              <a:t>裝置容量：</a:t>
            </a:r>
            <a:r>
              <a:rPr lang="en-US" altLang="zh-TW" sz="1400" dirty="0">
                <a:solidFill>
                  <a:schemeClr val="tx1">
                    <a:lumMod val="75000"/>
                    <a:lumOff val="25000"/>
                  </a:schemeClr>
                </a:solidFill>
                <a:latin typeface="Times New Roman" panose="02020603050405020304" pitchFamily="18" charset="0"/>
                <a:ea typeface="幼圆" panose="02010509060101010101" pitchFamily="49" charset="-122"/>
                <a:cs typeface="Times New Roman" panose="02020603050405020304" pitchFamily="18" charset="0"/>
                <a:sym typeface="+mn-lt"/>
              </a:rPr>
              <a:t>2,200kW</a:t>
            </a:r>
          </a:p>
          <a:p>
            <a:pPr marL="171450" indent="-171450">
              <a:lnSpc>
                <a:spcPts val="2400"/>
              </a:lnSpc>
              <a:buFont typeface="Wingdings" panose="05000000000000000000" pitchFamily="2" charset="2"/>
              <a:buChar char="p"/>
            </a:pPr>
            <a:r>
              <a:rPr lang="en-US" altLang="zh-TW" sz="1400" dirty="0">
                <a:solidFill>
                  <a:schemeClr val="tx1">
                    <a:lumMod val="75000"/>
                    <a:lumOff val="25000"/>
                  </a:schemeClr>
                </a:solidFill>
                <a:latin typeface="Times New Roman" panose="02020603050405020304" pitchFamily="18" charset="0"/>
                <a:ea typeface="幼圆" panose="02010509060101010101" pitchFamily="49" charset="-122"/>
                <a:cs typeface="Times New Roman" panose="02020603050405020304" pitchFamily="18" charset="0"/>
                <a:sym typeface="+mn-lt"/>
              </a:rPr>
              <a:t>109</a:t>
            </a:r>
            <a:r>
              <a:rPr lang="zh-TW" altLang="en-US" sz="1400" dirty="0">
                <a:solidFill>
                  <a:schemeClr val="tx1">
                    <a:lumMod val="75000"/>
                    <a:lumOff val="25000"/>
                  </a:schemeClr>
                </a:solidFill>
                <a:latin typeface="Times New Roman" panose="02020603050405020304" pitchFamily="18" charset="0"/>
                <a:ea typeface="幼圆" panose="02010509060101010101" pitchFamily="49" charset="-122"/>
                <a:cs typeface="Times New Roman" panose="02020603050405020304" pitchFamily="18" charset="0"/>
                <a:sym typeface="+mn-lt"/>
              </a:rPr>
              <a:t>年度發電量：</a:t>
            </a:r>
            <a:r>
              <a:rPr lang="en-US" altLang="zh-TW" sz="1400" dirty="0">
                <a:solidFill>
                  <a:schemeClr val="tx1">
                    <a:lumMod val="75000"/>
                    <a:lumOff val="25000"/>
                  </a:schemeClr>
                </a:solidFill>
                <a:latin typeface="Times New Roman" panose="02020603050405020304" pitchFamily="18" charset="0"/>
                <a:ea typeface="幼圆" panose="02010509060101010101" pitchFamily="49" charset="-122"/>
                <a:cs typeface="Times New Roman" panose="02020603050405020304" pitchFamily="18" charset="0"/>
                <a:sym typeface="+mn-lt"/>
              </a:rPr>
              <a:t>985.6</a:t>
            </a:r>
            <a:r>
              <a:rPr lang="zh-TW" altLang="en-US" sz="1400" dirty="0">
                <a:solidFill>
                  <a:schemeClr val="tx1">
                    <a:lumMod val="75000"/>
                    <a:lumOff val="25000"/>
                  </a:schemeClr>
                </a:solidFill>
                <a:latin typeface="Times New Roman" panose="02020603050405020304" pitchFamily="18" charset="0"/>
                <a:ea typeface="幼圆" panose="02010509060101010101" pitchFamily="49" charset="-122"/>
                <a:cs typeface="Times New Roman" panose="02020603050405020304" pitchFamily="18" charset="0"/>
                <a:sym typeface="+mn-lt"/>
              </a:rPr>
              <a:t> 萬度</a:t>
            </a:r>
            <a:endParaRPr lang="zh-CN" altLang="en-US" sz="1400" dirty="0">
              <a:solidFill>
                <a:schemeClr val="tx1">
                  <a:lumMod val="75000"/>
                  <a:lumOff val="25000"/>
                </a:schemeClr>
              </a:solidFill>
              <a:latin typeface="Times New Roman" panose="02020603050405020304" pitchFamily="18" charset="0"/>
              <a:ea typeface="幼圆" panose="02010509060101010101" pitchFamily="49" charset="-122"/>
              <a:cs typeface="Times New Roman" panose="02020603050405020304" pitchFamily="18" charset="0"/>
              <a:sym typeface="+mn-lt"/>
            </a:endParaRPr>
          </a:p>
        </p:txBody>
      </p:sp>
      <p:sp>
        <p:nvSpPr>
          <p:cNvPr id="37" name="PA_文本框 6">
            <a:extLst>
              <a:ext uri="{FF2B5EF4-FFF2-40B4-BE49-F238E27FC236}">
                <a16:creationId xmlns:a16="http://schemas.microsoft.com/office/drawing/2014/main" xmlns="" id="{FD969855-9D03-44C6-A30E-102E1D5F5A81}"/>
              </a:ext>
            </a:extLst>
          </p:cNvPr>
          <p:cNvSpPr txBox="1"/>
          <p:nvPr>
            <p:custDataLst>
              <p:tags r:id="rId3"/>
            </p:custDataLst>
          </p:nvPr>
        </p:nvSpPr>
        <p:spPr>
          <a:xfrm>
            <a:off x="3017655" y="4799830"/>
            <a:ext cx="2901647" cy="1631216"/>
          </a:xfrm>
          <a:prstGeom prst="rect">
            <a:avLst/>
          </a:prstGeom>
          <a:noFill/>
        </p:spPr>
        <p:txBody>
          <a:bodyPr wrap="square" rtlCol="0">
            <a:spAutoFit/>
          </a:bodyPr>
          <a:lstStyle/>
          <a:p>
            <a:pPr marL="171450" indent="-171450">
              <a:lnSpc>
                <a:spcPts val="2400"/>
              </a:lnSpc>
              <a:buFont typeface="Wingdings" panose="05000000000000000000" pitchFamily="2" charset="2"/>
              <a:buChar char="p"/>
            </a:pPr>
            <a:r>
              <a:rPr lang="zh-TW" altLang="en-US" sz="1400" dirty="0">
                <a:solidFill>
                  <a:schemeClr val="tx1">
                    <a:lumMod val="75000"/>
                    <a:lumOff val="25000"/>
                  </a:schemeClr>
                </a:solidFill>
                <a:latin typeface="Times New Roman" panose="02020603050405020304" pitchFamily="18" charset="0"/>
                <a:ea typeface="幼圆" panose="02010509060101010101" pitchFamily="49" charset="-122"/>
                <a:cs typeface="Times New Roman" panose="02020603050405020304" pitchFamily="18" charset="0"/>
                <a:sym typeface="+mn-lt"/>
              </a:rPr>
              <a:t>發電方式：川流式</a:t>
            </a:r>
            <a:endParaRPr lang="en-US" altLang="zh-TW" sz="1400" dirty="0">
              <a:solidFill>
                <a:schemeClr val="tx1">
                  <a:lumMod val="75000"/>
                  <a:lumOff val="25000"/>
                </a:schemeClr>
              </a:solidFill>
              <a:latin typeface="Times New Roman" panose="02020603050405020304" pitchFamily="18" charset="0"/>
              <a:ea typeface="幼圆" panose="02010509060101010101" pitchFamily="49" charset="-122"/>
              <a:cs typeface="Times New Roman" panose="02020603050405020304" pitchFamily="18" charset="0"/>
              <a:sym typeface="+mn-lt"/>
            </a:endParaRPr>
          </a:p>
          <a:p>
            <a:pPr marL="171450" indent="-171450">
              <a:lnSpc>
                <a:spcPts val="2400"/>
              </a:lnSpc>
              <a:buFont typeface="Wingdings" panose="05000000000000000000" pitchFamily="2" charset="2"/>
              <a:buChar char="p"/>
            </a:pPr>
            <a:r>
              <a:rPr lang="zh-TW" altLang="en-US" sz="1400" dirty="0">
                <a:solidFill>
                  <a:schemeClr val="tx1">
                    <a:lumMod val="75000"/>
                    <a:lumOff val="25000"/>
                  </a:schemeClr>
                </a:solidFill>
                <a:latin typeface="Times New Roman" panose="02020603050405020304" pitchFamily="18" charset="0"/>
                <a:ea typeface="幼圆" panose="02010509060101010101" pitchFamily="49" charset="-122"/>
                <a:cs typeface="Times New Roman" panose="02020603050405020304" pitchFamily="18" charset="0"/>
                <a:sym typeface="+mn-lt"/>
              </a:rPr>
              <a:t>水頭落差：</a:t>
            </a:r>
            <a:r>
              <a:rPr lang="en-US" altLang="zh-TW" sz="1400" dirty="0">
                <a:solidFill>
                  <a:schemeClr val="tx1">
                    <a:lumMod val="75000"/>
                    <a:lumOff val="25000"/>
                  </a:schemeClr>
                </a:solidFill>
                <a:latin typeface="Times New Roman" panose="02020603050405020304" pitchFamily="18" charset="0"/>
                <a:ea typeface="幼圆" panose="02010509060101010101" pitchFamily="49" charset="-122"/>
                <a:cs typeface="Times New Roman" panose="02020603050405020304" pitchFamily="18" charset="0"/>
                <a:sym typeface="+mn-lt"/>
              </a:rPr>
              <a:t>24.5</a:t>
            </a:r>
            <a:r>
              <a:rPr lang="zh-TW" altLang="en-US" sz="1400" dirty="0">
                <a:solidFill>
                  <a:schemeClr val="tx1">
                    <a:lumMod val="75000"/>
                    <a:lumOff val="25000"/>
                  </a:schemeClr>
                </a:solidFill>
                <a:latin typeface="Times New Roman" panose="02020603050405020304" pitchFamily="18" charset="0"/>
                <a:ea typeface="幼圆" panose="02010509060101010101" pitchFamily="49" charset="-122"/>
                <a:cs typeface="Times New Roman" panose="02020603050405020304" pitchFamily="18" charset="0"/>
                <a:sym typeface="+mn-lt"/>
              </a:rPr>
              <a:t> 公尺</a:t>
            </a:r>
            <a:endParaRPr lang="en-US" altLang="zh-TW" sz="1400" dirty="0">
              <a:solidFill>
                <a:schemeClr val="tx1">
                  <a:lumMod val="75000"/>
                  <a:lumOff val="25000"/>
                </a:schemeClr>
              </a:solidFill>
              <a:latin typeface="Times New Roman" panose="02020603050405020304" pitchFamily="18" charset="0"/>
              <a:ea typeface="幼圆" panose="02010509060101010101" pitchFamily="49" charset="-122"/>
              <a:cs typeface="Times New Roman" panose="02020603050405020304" pitchFamily="18" charset="0"/>
              <a:sym typeface="+mn-lt"/>
            </a:endParaRPr>
          </a:p>
          <a:p>
            <a:pPr marL="171450" indent="-171450">
              <a:lnSpc>
                <a:spcPts val="2400"/>
              </a:lnSpc>
              <a:buFont typeface="Wingdings" panose="05000000000000000000" pitchFamily="2" charset="2"/>
              <a:buChar char="p"/>
            </a:pPr>
            <a:r>
              <a:rPr lang="zh-TW" altLang="en-US" sz="1400" dirty="0">
                <a:solidFill>
                  <a:schemeClr val="tx1">
                    <a:lumMod val="75000"/>
                    <a:lumOff val="25000"/>
                  </a:schemeClr>
                </a:solidFill>
                <a:latin typeface="Times New Roman" panose="02020603050405020304" pitchFamily="18" charset="0"/>
                <a:ea typeface="幼圆" panose="02010509060101010101" pitchFamily="49" charset="-122"/>
                <a:cs typeface="Times New Roman" panose="02020603050405020304" pitchFamily="18" charset="0"/>
                <a:sym typeface="+mn-lt"/>
              </a:rPr>
              <a:t>設計流量：</a:t>
            </a:r>
            <a:r>
              <a:rPr lang="en-US" altLang="zh-TW" sz="1400" dirty="0">
                <a:solidFill>
                  <a:schemeClr val="tx1">
                    <a:lumMod val="75000"/>
                    <a:lumOff val="25000"/>
                  </a:schemeClr>
                </a:solidFill>
                <a:latin typeface="Times New Roman" panose="02020603050405020304" pitchFamily="18" charset="0"/>
                <a:ea typeface="幼圆" panose="02010509060101010101" pitchFamily="49" charset="-122"/>
                <a:cs typeface="Times New Roman" panose="02020603050405020304" pitchFamily="18" charset="0"/>
                <a:sym typeface="+mn-lt"/>
              </a:rPr>
              <a:t>27.8CMS</a:t>
            </a:r>
          </a:p>
          <a:p>
            <a:pPr marL="171450" indent="-171450">
              <a:lnSpc>
                <a:spcPts val="2400"/>
              </a:lnSpc>
              <a:buFont typeface="Wingdings" panose="05000000000000000000" pitchFamily="2" charset="2"/>
              <a:buChar char="p"/>
            </a:pPr>
            <a:r>
              <a:rPr lang="zh-TW" altLang="en-US" sz="1400" dirty="0">
                <a:solidFill>
                  <a:schemeClr val="tx1">
                    <a:lumMod val="75000"/>
                    <a:lumOff val="25000"/>
                  </a:schemeClr>
                </a:solidFill>
                <a:latin typeface="Times New Roman" panose="02020603050405020304" pitchFamily="18" charset="0"/>
                <a:ea typeface="幼圆" panose="02010509060101010101" pitchFamily="49" charset="-122"/>
                <a:cs typeface="Times New Roman" panose="02020603050405020304" pitchFamily="18" charset="0"/>
                <a:sym typeface="+mn-lt"/>
              </a:rPr>
              <a:t>裝置容量：</a:t>
            </a:r>
            <a:r>
              <a:rPr lang="en-US" altLang="zh-TW" sz="1400" dirty="0">
                <a:solidFill>
                  <a:schemeClr val="tx1">
                    <a:lumMod val="75000"/>
                    <a:lumOff val="25000"/>
                  </a:schemeClr>
                </a:solidFill>
                <a:latin typeface="Times New Roman" panose="02020603050405020304" pitchFamily="18" charset="0"/>
                <a:ea typeface="幼圆" panose="02010509060101010101" pitchFamily="49" charset="-122"/>
                <a:cs typeface="Times New Roman" panose="02020603050405020304" pitchFamily="18" charset="0"/>
                <a:sym typeface="+mn-lt"/>
              </a:rPr>
              <a:t>11,520kW</a:t>
            </a:r>
          </a:p>
          <a:p>
            <a:pPr marL="171450" indent="-171450">
              <a:lnSpc>
                <a:spcPts val="2400"/>
              </a:lnSpc>
              <a:buFont typeface="Wingdings" panose="05000000000000000000" pitchFamily="2" charset="2"/>
              <a:buChar char="p"/>
            </a:pPr>
            <a:r>
              <a:rPr lang="en-US" altLang="zh-TW" sz="1400" dirty="0">
                <a:solidFill>
                  <a:schemeClr val="tx1">
                    <a:lumMod val="75000"/>
                    <a:lumOff val="25000"/>
                  </a:schemeClr>
                </a:solidFill>
                <a:latin typeface="Times New Roman" panose="02020603050405020304" pitchFamily="18" charset="0"/>
                <a:ea typeface="幼圆" panose="02010509060101010101" pitchFamily="49" charset="-122"/>
                <a:cs typeface="Times New Roman" panose="02020603050405020304" pitchFamily="18" charset="0"/>
                <a:sym typeface="+mn-lt"/>
              </a:rPr>
              <a:t>109</a:t>
            </a:r>
            <a:r>
              <a:rPr lang="zh-TW" altLang="en-US" sz="1400" dirty="0">
                <a:solidFill>
                  <a:schemeClr val="tx1">
                    <a:lumMod val="75000"/>
                    <a:lumOff val="25000"/>
                  </a:schemeClr>
                </a:solidFill>
                <a:latin typeface="Times New Roman" panose="02020603050405020304" pitchFamily="18" charset="0"/>
                <a:ea typeface="幼圆" panose="02010509060101010101" pitchFamily="49" charset="-122"/>
                <a:cs typeface="Times New Roman" panose="02020603050405020304" pitchFamily="18" charset="0"/>
                <a:sym typeface="+mn-lt"/>
              </a:rPr>
              <a:t>年度發電量：</a:t>
            </a:r>
            <a:r>
              <a:rPr lang="en-US" altLang="zh-TW" sz="1400" dirty="0">
                <a:solidFill>
                  <a:schemeClr val="tx1">
                    <a:lumMod val="75000"/>
                    <a:lumOff val="25000"/>
                  </a:schemeClr>
                </a:solidFill>
                <a:latin typeface="Times New Roman" panose="02020603050405020304" pitchFamily="18" charset="0"/>
                <a:ea typeface="幼圆" panose="02010509060101010101" pitchFamily="49" charset="-122"/>
                <a:cs typeface="Times New Roman" panose="02020603050405020304" pitchFamily="18" charset="0"/>
                <a:sym typeface="+mn-lt"/>
              </a:rPr>
              <a:t>2,839.5 </a:t>
            </a:r>
            <a:r>
              <a:rPr lang="zh-TW" altLang="en-US" sz="1400" dirty="0">
                <a:solidFill>
                  <a:schemeClr val="tx1">
                    <a:lumMod val="75000"/>
                    <a:lumOff val="25000"/>
                  </a:schemeClr>
                </a:solidFill>
                <a:latin typeface="Times New Roman" panose="02020603050405020304" pitchFamily="18" charset="0"/>
                <a:ea typeface="幼圆" panose="02010509060101010101" pitchFamily="49" charset="-122"/>
                <a:cs typeface="Times New Roman" panose="02020603050405020304" pitchFamily="18" charset="0"/>
                <a:sym typeface="+mn-lt"/>
              </a:rPr>
              <a:t>萬度</a:t>
            </a:r>
            <a:endParaRPr lang="zh-CN" altLang="en-US" sz="1400" dirty="0">
              <a:solidFill>
                <a:schemeClr val="tx1">
                  <a:lumMod val="75000"/>
                  <a:lumOff val="25000"/>
                </a:schemeClr>
              </a:solidFill>
              <a:latin typeface="Times New Roman" panose="02020603050405020304" pitchFamily="18" charset="0"/>
              <a:ea typeface="幼圆" panose="02010509060101010101" pitchFamily="49" charset="-122"/>
              <a:cs typeface="Times New Roman" panose="02020603050405020304" pitchFamily="18" charset="0"/>
              <a:sym typeface="+mn-lt"/>
            </a:endParaRPr>
          </a:p>
        </p:txBody>
      </p:sp>
      <p:sp>
        <p:nvSpPr>
          <p:cNvPr id="34" name="文字方塊 33">
            <a:extLst>
              <a:ext uri="{FF2B5EF4-FFF2-40B4-BE49-F238E27FC236}">
                <a16:creationId xmlns:a16="http://schemas.microsoft.com/office/drawing/2014/main" xmlns="" id="{AD49E4D7-D617-42CD-ABAD-EE212E8409DC}"/>
              </a:ext>
            </a:extLst>
          </p:cNvPr>
          <p:cNvSpPr txBox="1"/>
          <p:nvPr/>
        </p:nvSpPr>
        <p:spPr>
          <a:xfrm>
            <a:off x="1617086" y="4182571"/>
            <a:ext cx="1382110" cy="276999"/>
          </a:xfrm>
          <a:prstGeom prst="rect">
            <a:avLst/>
          </a:prstGeom>
          <a:noFill/>
        </p:spPr>
        <p:txBody>
          <a:bodyPr wrap="none" rtlCol="0">
            <a:spAutoFit/>
          </a:bodyPr>
          <a:lstStyle/>
          <a:p>
            <a:r>
              <a:rPr lang="zh-TW" altLang="en-US" sz="12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商轉日：</a:t>
            </a:r>
            <a:r>
              <a:rPr lang="en-US" altLang="zh-TW" sz="12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91</a:t>
            </a:r>
            <a:r>
              <a:rPr lang="zh-TW" altLang="en-US" sz="12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年</a:t>
            </a:r>
            <a:r>
              <a:rPr lang="en-US" altLang="zh-TW" sz="12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9</a:t>
            </a:r>
            <a:r>
              <a:rPr lang="zh-TW" altLang="en-US" sz="12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月</a:t>
            </a:r>
          </a:p>
        </p:txBody>
      </p:sp>
      <p:sp>
        <p:nvSpPr>
          <p:cNvPr id="39" name="文字方塊 38">
            <a:extLst>
              <a:ext uri="{FF2B5EF4-FFF2-40B4-BE49-F238E27FC236}">
                <a16:creationId xmlns:a16="http://schemas.microsoft.com/office/drawing/2014/main" xmlns="" id="{49118ECB-1B70-4884-A7D1-E8BF4D8DF43A}"/>
              </a:ext>
            </a:extLst>
          </p:cNvPr>
          <p:cNvSpPr txBox="1"/>
          <p:nvPr/>
        </p:nvSpPr>
        <p:spPr>
          <a:xfrm>
            <a:off x="7667825" y="4140132"/>
            <a:ext cx="1473480" cy="276999"/>
          </a:xfrm>
          <a:prstGeom prst="rect">
            <a:avLst/>
          </a:prstGeom>
          <a:noFill/>
        </p:spPr>
        <p:txBody>
          <a:bodyPr wrap="none" rtlCol="0">
            <a:spAutoFit/>
          </a:bodyPr>
          <a:lstStyle/>
          <a:p>
            <a:r>
              <a:rPr lang="zh-TW" altLang="en-US" sz="12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商轉日：</a:t>
            </a:r>
            <a:r>
              <a:rPr lang="en-US" altLang="zh-TW" sz="12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106</a:t>
            </a:r>
            <a:r>
              <a:rPr lang="zh-TW" altLang="en-US" sz="12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年</a:t>
            </a:r>
            <a:r>
              <a:rPr lang="en-US" altLang="zh-TW" sz="12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1</a:t>
            </a:r>
            <a:r>
              <a:rPr lang="zh-TW" altLang="en-US" sz="12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月</a:t>
            </a:r>
          </a:p>
        </p:txBody>
      </p:sp>
      <p:sp>
        <p:nvSpPr>
          <p:cNvPr id="40" name="文字方塊 39">
            <a:extLst>
              <a:ext uri="{FF2B5EF4-FFF2-40B4-BE49-F238E27FC236}">
                <a16:creationId xmlns:a16="http://schemas.microsoft.com/office/drawing/2014/main" xmlns="" id="{78C4C1E0-67E1-43D4-B5C2-1BB770DC7346}"/>
              </a:ext>
            </a:extLst>
          </p:cNvPr>
          <p:cNvSpPr txBox="1"/>
          <p:nvPr/>
        </p:nvSpPr>
        <p:spPr>
          <a:xfrm>
            <a:off x="4663999" y="4180789"/>
            <a:ext cx="1382110" cy="276999"/>
          </a:xfrm>
          <a:prstGeom prst="rect">
            <a:avLst/>
          </a:prstGeom>
          <a:noFill/>
        </p:spPr>
        <p:txBody>
          <a:bodyPr wrap="none" rtlCol="0">
            <a:spAutoFit/>
          </a:bodyPr>
          <a:lstStyle/>
          <a:p>
            <a:r>
              <a:rPr lang="zh-TW" altLang="en-US" sz="12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商轉日：</a:t>
            </a:r>
            <a:r>
              <a:rPr lang="en-US" altLang="zh-TW" sz="12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96</a:t>
            </a:r>
            <a:r>
              <a:rPr lang="zh-TW" altLang="en-US" sz="12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年</a:t>
            </a:r>
            <a:r>
              <a:rPr lang="en-US" altLang="zh-TW" sz="12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4</a:t>
            </a:r>
            <a:r>
              <a:rPr lang="zh-TW" altLang="en-US" sz="12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月</a:t>
            </a:r>
          </a:p>
        </p:txBody>
      </p:sp>
      <p:sp>
        <p:nvSpPr>
          <p:cNvPr id="35" name="投影片編號版面配置區 2">
            <a:extLst>
              <a:ext uri="{FF2B5EF4-FFF2-40B4-BE49-F238E27FC236}">
                <a16:creationId xmlns:a16="http://schemas.microsoft.com/office/drawing/2014/main" xmlns="" id="{6A949486-77C6-4B20-8A86-FF30608D2F0C}"/>
              </a:ext>
            </a:extLst>
          </p:cNvPr>
          <p:cNvSpPr txBox="1">
            <a:spLocks/>
          </p:cNvSpPr>
          <p:nvPr/>
        </p:nvSpPr>
        <p:spPr>
          <a:xfrm>
            <a:off x="4614203" y="6492874"/>
            <a:ext cx="475638"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zh-TW" sz="1600" b="1" dirty="0">
                <a:solidFill>
                  <a:schemeClr val="tx1"/>
                </a:solidFill>
                <a:latin typeface="標楷體" panose="03000509000000000000" pitchFamily="65" charset="-120"/>
                <a:ea typeface="標楷體" panose="03000509000000000000" pitchFamily="65" charset="-120"/>
              </a:rPr>
              <a:t>4</a:t>
            </a:r>
            <a:endParaRPr lang="zh-TW" altLang="en-US" sz="1600" b="1" dirty="0">
              <a:solidFill>
                <a:schemeClr val="tx1"/>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97013154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5">
            <a:extLst>
              <a:ext uri="{FF2B5EF4-FFF2-40B4-BE49-F238E27FC236}">
                <a16:creationId xmlns:a16="http://schemas.microsoft.com/office/drawing/2014/main" xmlns="" id="{016F382F-0E42-4B04-A083-F2A3DCF6291A}"/>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3953164"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1">
            <a:extLst>
              <a:ext uri="{FF2B5EF4-FFF2-40B4-BE49-F238E27FC236}">
                <a16:creationId xmlns:a16="http://schemas.microsoft.com/office/drawing/2014/main" xmlns="" id="{3080F81E-4628-426C-823E-512FF004462F}"/>
              </a:ext>
            </a:extLst>
          </p:cNvPr>
          <p:cNvSpPr txBox="1"/>
          <p:nvPr/>
        </p:nvSpPr>
        <p:spPr>
          <a:xfrm>
            <a:off x="887796" y="0"/>
            <a:ext cx="3065368" cy="707886"/>
          </a:xfrm>
          <a:prstGeom prst="rect">
            <a:avLst/>
          </a:prstGeom>
          <a:noFill/>
        </p:spPr>
        <p:txBody>
          <a:bodyPr wrap="square" rtlCol="0">
            <a:spAutoFit/>
          </a:bodyPr>
          <a:lstStyle/>
          <a:p>
            <a:pPr algn="just"/>
            <a:r>
              <a:rPr lang="zh-TW" altLang="en-US" sz="4000" dirty="0">
                <a:solidFill>
                  <a:schemeClr val="tx1">
                    <a:lumMod val="85000"/>
                    <a:lumOff val="15000"/>
                  </a:schemeClr>
                </a:solidFill>
                <a:latin typeface="華康中圓體" panose="020F0509000000000000" pitchFamily="49" charset="-120"/>
                <a:ea typeface="華康中圓體" panose="020F0509000000000000" pitchFamily="49" charset="-120"/>
                <a:cs typeface="Open Sans Extrabold" panose="020B0906030804020204" pitchFamily="34" charset="0"/>
              </a:rPr>
              <a:t>興建計畫</a:t>
            </a:r>
            <a:endParaRPr lang="en-US" sz="4000" dirty="0">
              <a:solidFill>
                <a:schemeClr val="tx1">
                  <a:lumMod val="85000"/>
                  <a:lumOff val="15000"/>
                </a:schemeClr>
              </a:solidFill>
              <a:latin typeface="華康中圓體" panose="020F0509000000000000" pitchFamily="49" charset="-120"/>
              <a:ea typeface="華康中圓體" panose="020F0509000000000000" pitchFamily="49" charset="-120"/>
              <a:cs typeface="Open Sans Extrabold" panose="020B0906030804020204" pitchFamily="34" charset="0"/>
            </a:endParaRPr>
          </a:p>
        </p:txBody>
      </p:sp>
      <p:sp>
        <p:nvSpPr>
          <p:cNvPr id="11" name="文字方塊 10">
            <a:extLst>
              <a:ext uri="{FF2B5EF4-FFF2-40B4-BE49-F238E27FC236}">
                <a16:creationId xmlns:a16="http://schemas.microsoft.com/office/drawing/2014/main" xmlns="" id="{6447AF2A-9339-4F80-B809-F87456BDFBB5}"/>
              </a:ext>
            </a:extLst>
          </p:cNvPr>
          <p:cNvSpPr txBox="1"/>
          <p:nvPr/>
        </p:nvSpPr>
        <p:spPr>
          <a:xfrm>
            <a:off x="44086" y="867667"/>
            <a:ext cx="5146751" cy="523220"/>
          </a:xfrm>
          <a:prstGeom prst="rect">
            <a:avLst/>
          </a:prstGeom>
          <a:noFill/>
        </p:spPr>
        <p:txBody>
          <a:bodyPr wrap="square" rtlCol="0">
            <a:spAutoFit/>
          </a:bodyPr>
          <a:lstStyle/>
          <a:p>
            <a:pPr marL="342900" indent="-342900">
              <a:buFont typeface="Wingdings" panose="05000000000000000000" pitchFamily="2" charset="2"/>
              <a:buChar char="n"/>
            </a:pPr>
            <a:r>
              <a:rPr lang="zh-TW" altLang="en-US" sz="2800" dirty="0">
                <a:latin typeface="微軟正黑體" panose="020B0604030504040204" pitchFamily="34" charset="-120"/>
                <a:ea typeface="微軟正黑體" panose="020B0604030504040204" pitchFamily="34" charset="-120"/>
              </a:rPr>
              <a:t>環境背景與現地勘查結果</a:t>
            </a:r>
          </a:p>
        </p:txBody>
      </p:sp>
      <p:pic>
        <p:nvPicPr>
          <p:cNvPr id="8" name="圖片 7">
            <a:extLst>
              <a:ext uri="{FF2B5EF4-FFF2-40B4-BE49-F238E27FC236}">
                <a16:creationId xmlns:a16="http://schemas.microsoft.com/office/drawing/2014/main" xmlns="" id="{FD67AA67-D50D-44D7-977E-5D6712C4CE85}"/>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5165737" y="621988"/>
            <a:ext cx="3881752" cy="2771272"/>
          </a:xfrm>
          <a:prstGeom prst="rect">
            <a:avLst/>
          </a:prstGeom>
          <a:ln>
            <a:solidFill>
              <a:schemeClr val="tx1">
                <a:lumMod val="65000"/>
                <a:lumOff val="35000"/>
              </a:schemeClr>
            </a:solidFill>
          </a:ln>
        </p:spPr>
      </p:pic>
      <p:pic>
        <p:nvPicPr>
          <p:cNvPr id="10" name="圖片 9">
            <a:extLst>
              <a:ext uri="{FF2B5EF4-FFF2-40B4-BE49-F238E27FC236}">
                <a16:creationId xmlns:a16="http://schemas.microsoft.com/office/drawing/2014/main" xmlns="" id="{6FE2056E-8CD0-4132-8B0D-7A89B766C07A}"/>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5165738" y="3844212"/>
            <a:ext cx="3881752" cy="2608445"/>
          </a:xfrm>
          <a:prstGeom prst="rect">
            <a:avLst/>
          </a:prstGeom>
          <a:ln>
            <a:solidFill>
              <a:schemeClr val="tx1">
                <a:lumMod val="65000"/>
                <a:lumOff val="35000"/>
              </a:schemeClr>
            </a:solidFill>
          </a:ln>
        </p:spPr>
      </p:pic>
      <p:sp>
        <p:nvSpPr>
          <p:cNvPr id="6" name="矩形 5">
            <a:extLst>
              <a:ext uri="{FF2B5EF4-FFF2-40B4-BE49-F238E27FC236}">
                <a16:creationId xmlns:a16="http://schemas.microsoft.com/office/drawing/2014/main" xmlns="" id="{C9ACCC1C-3610-4D5F-A1E8-F353821D1AC3}"/>
              </a:ext>
            </a:extLst>
          </p:cNvPr>
          <p:cNvSpPr/>
          <p:nvPr/>
        </p:nvSpPr>
        <p:spPr>
          <a:xfrm>
            <a:off x="74781" y="4808074"/>
            <a:ext cx="5090956" cy="2092881"/>
          </a:xfrm>
          <a:prstGeom prst="rect">
            <a:avLst/>
          </a:prstGeom>
        </p:spPr>
        <p:txBody>
          <a:bodyPr wrap="square">
            <a:spAutoFit/>
          </a:bodyPr>
          <a:lstStyle/>
          <a:p>
            <a:pPr marL="285750" indent="-285750" algn="just">
              <a:lnSpc>
                <a:spcPts val="2200"/>
              </a:lnSpc>
              <a:spcBef>
                <a:spcPts val="240"/>
              </a:spcBef>
              <a:spcAft>
                <a:spcPts val="0"/>
              </a:spcAft>
              <a:buFont typeface="Wingdings" panose="05000000000000000000" pitchFamily="2" charset="2"/>
              <a:buChar char="Ø"/>
            </a:pPr>
            <a:r>
              <a:rPr lang="zh-TW" altLang="zh-TW" sz="1500" kern="100" dirty="0">
                <a:latin typeface="Times New Roman" panose="02020603050405020304" pitchFamily="18" charset="0"/>
                <a:ea typeface="微軟正黑體" panose="020B0604030504040204" pitchFamily="34" charset="-120"/>
                <a:cs typeface="Times New Roman" panose="02020603050405020304" pitchFamily="18" charset="0"/>
              </a:rPr>
              <a:t>併聯點規劃於芎蕉分水工西側與鹿場課圳起點南側之停車場</a:t>
            </a:r>
            <a:r>
              <a:rPr lang="zh-TW" altLang="en-US" sz="1500" kern="100" dirty="0">
                <a:latin typeface="Times New Roman" panose="02020603050405020304" pitchFamily="18" charset="0"/>
                <a:ea typeface="微軟正黑體" panose="020B0604030504040204" pitchFamily="34" charset="-120"/>
                <a:cs typeface="Times New Roman" panose="02020603050405020304" pitchFamily="18" charset="0"/>
              </a:rPr>
              <a:t>範圍</a:t>
            </a:r>
            <a:r>
              <a:rPr lang="zh-TW" altLang="en-US" sz="1500" kern="1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，由小水力發電機組發電後，經</a:t>
            </a:r>
            <a:r>
              <a:rPr lang="en-US" altLang="zh-TW" sz="1500" kern="1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380</a:t>
            </a:r>
            <a:r>
              <a:rPr lang="zh-TW" altLang="en-US" sz="1500" kern="1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伏特的電源線接引至併聯點</a:t>
            </a:r>
            <a:r>
              <a:rPr lang="en-US" altLang="zh-TW" sz="1500" kern="1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1500" kern="1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饋線代碼</a:t>
            </a:r>
            <a:r>
              <a:rPr lang="en-US" altLang="zh-TW" sz="1500" kern="1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XM23)</a:t>
            </a:r>
            <a:r>
              <a:rPr lang="zh-TW" altLang="en-US" sz="1500" kern="1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，可併容量尚餘</a:t>
            </a:r>
            <a:r>
              <a:rPr lang="en-US" altLang="zh-TW" sz="1500" kern="1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500 kW</a:t>
            </a:r>
            <a:r>
              <a:rPr lang="zh-TW" altLang="zh-TW" sz="1500" kern="100" dirty="0">
                <a:latin typeface="Times New Roman" panose="02020603050405020304" pitchFamily="18" charset="0"/>
                <a:ea typeface="微軟正黑體" panose="020B0604030504040204" pitchFamily="34" charset="-120"/>
                <a:cs typeface="Times New Roman" panose="02020603050405020304" pitchFamily="18" charset="0"/>
              </a:rPr>
              <a:t>；於</a:t>
            </a:r>
            <a:r>
              <a:rPr lang="en-US" altLang="zh-TW" sz="1500" kern="100" dirty="0">
                <a:latin typeface="Times New Roman" panose="02020603050405020304" pitchFamily="18" charset="0"/>
                <a:ea typeface="微軟正黑體" panose="020B0604030504040204" pitchFamily="34" charset="-120"/>
                <a:cs typeface="Times New Roman" panose="02020603050405020304" pitchFamily="18" charset="0"/>
              </a:rPr>
              <a:t>1</a:t>
            </a:r>
            <a:r>
              <a:rPr lang="zh-TW" altLang="zh-TW" sz="1500" kern="100" dirty="0">
                <a:latin typeface="Times New Roman" panose="02020603050405020304" pitchFamily="18" charset="0"/>
                <a:ea typeface="微軟正黑體" panose="020B0604030504040204" pitchFamily="34" charset="-120"/>
                <a:cs typeface="Times New Roman" panose="02020603050405020304" pitchFamily="18" charset="0"/>
              </a:rPr>
              <a:t>號與</a:t>
            </a:r>
            <a:r>
              <a:rPr lang="en-US" altLang="zh-TW" sz="1500" kern="100" dirty="0">
                <a:latin typeface="Times New Roman" panose="02020603050405020304" pitchFamily="18" charset="0"/>
                <a:ea typeface="微軟正黑體" panose="020B0604030504040204" pitchFamily="34" charset="-120"/>
                <a:cs typeface="Times New Roman" panose="02020603050405020304" pitchFamily="18" charset="0"/>
              </a:rPr>
              <a:t>2</a:t>
            </a:r>
            <a:r>
              <a:rPr lang="zh-TW" altLang="zh-TW" sz="1500" kern="100" dirty="0">
                <a:latin typeface="Times New Roman" panose="02020603050405020304" pitchFamily="18" charset="0"/>
                <a:ea typeface="微軟正黑體" panose="020B0604030504040204" pitchFamily="34" charset="-120"/>
                <a:cs typeface="Times New Roman" panose="02020603050405020304" pitchFamily="18" charset="0"/>
              </a:rPr>
              <a:t>號跌水工間設有上新支線退水路與退水閘門，將上新支線多餘水量輸送至鹿場課圳</a:t>
            </a:r>
            <a:r>
              <a:rPr lang="zh-TW" altLang="en-US" sz="1500" kern="100" dirty="0">
                <a:latin typeface="Times New Roman" panose="02020603050405020304" pitchFamily="18" charset="0"/>
                <a:ea typeface="微軟正黑體" panose="020B0604030504040204" pitchFamily="34" charset="-120"/>
                <a:cs typeface="Times New Roman" panose="02020603050405020304" pitchFamily="18" charset="0"/>
              </a:rPr>
              <a:t>。</a:t>
            </a:r>
            <a:endParaRPr lang="en-US" altLang="zh-TW" sz="1500" kern="100" dirty="0">
              <a:latin typeface="Times New Roman" panose="02020603050405020304" pitchFamily="18" charset="0"/>
              <a:ea typeface="微軟正黑體" panose="020B0604030504040204" pitchFamily="34" charset="-120"/>
              <a:cs typeface="Times New Roman" panose="02020603050405020304" pitchFamily="18" charset="0"/>
            </a:endParaRPr>
          </a:p>
          <a:p>
            <a:pPr marL="285750" indent="-285750" algn="just">
              <a:lnSpc>
                <a:spcPts val="2200"/>
              </a:lnSpc>
              <a:spcBef>
                <a:spcPts val="240"/>
              </a:spcBef>
              <a:spcAft>
                <a:spcPts val="0"/>
              </a:spcAft>
              <a:buFont typeface="Wingdings" panose="05000000000000000000" pitchFamily="2" charset="2"/>
              <a:buChar char="Ø"/>
            </a:pPr>
            <a:r>
              <a:rPr lang="zh-TW" altLang="en-US" sz="1500" kern="100" dirty="0">
                <a:latin typeface="Times New Roman" panose="02020603050405020304" pitchFamily="18" charset="0"/>
                <a:ea typeface="微軟正黑體" panose="020B0604030504040204" pitchFamily="34" charset="-120"/>
                <a:cs typeface="Times New Roman" panose="02020603050405020304" pitchFamily="18" charset="0"/>
              </a:rPr>
              <a:t>規劃之</a:t>
            </a:r>
            <a:r>
              <a:rPr lang="zh-TW" altLang="en-US" sz="1500" kern="1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電廠預定</a:t>
            </a:r>
            <a:r>
              <a:rPr lang="zh-TW" altLang="zh-TW" sz="1500" kern="1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位置</a:t>
            </a:r>
            <a:r>
              <a:rPr lang="zh-TW" altLang="en-US" sz="1500" kern="1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為</a:t>
            </a:r>
            <a:r>
              <a:rPr lang="en-US" altLang="zh-TW" sz="1500" kern="1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3</a:t>
            </a:r>
            <a:r>
              <a:rPr lang="zh-TW" altLang="zh-TW" sz="1500" kern="1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號跌水工上游約</a:t>
            </a:r>
            <a:r>
              <a:rPr lang="en-US" altLang="zh-TW" sz="1500" kern="1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30m</a:t>
            </a:r>
            <a:r>
              <a:rPr lang="zh-TW" altLang="zh-TW" sz="1500" kern="1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處</a:t>
            </a:r>
            <a:r>
              <a:rPr lang="zh-TW" altLang="zh-TW" sz="1500" kern="100" dirty="0">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1500" kern="100" dirty="0">
                <a:latin typeface="Times New Roman" panose="02020603050405020304" pitchFamily="18" charset="0"/>
                <a:ea typeface="微軟正黑體" panose="020B0604030504040204" pitchFamily="34" charset="-120"/>
                <a:cs typeface="Times New Roman" panose="02020603050405020304" pitchFamily="18" charset="0"/>
              </a:rPr>
              <a:t>其現況</a:t>
            </a:r>
            <a:r>
              <a:rPr lang="zh-TW" altLang="zh-TW" sz="1500" kern="100" dirty="0">
                <a:latin typeface="Times New Roman" panose="02020603050405020304" pitchFamily="18" charset="0"/>
                <a:ea typeface="微軟正黑體" panose="020B0604030504040204" pitchFamily="34" charset="-120"/>
                <a:cs typeface="Times New Roman" panose="02020603050405020304" pitchFamily="18" charset="0"/>
              </a:rPr>
              <a:t>地面上種有油菜等農作物。</a:t>
            </a:r>
            <a:endParaRPr lang="zh-TW" altLang="zh-TW" sz="1500" kern="100" dirty="0">
              <a:effectLst/>
              <a:latin typeface="Times New Roman" panose="02020603050405020304" pitchFamily="18" charset="0"/>
              <a:ea typeface="微軟正黑體" panose="020B0604030504040204" pitchFamily="34" charset="-120"/>
              <a:cs typeface="Times New Roman" panose="02020603050405020304" pitchFamily="18" charset="0"/>
            </a:endParaRPr>
          </a:p>
        </p:txBody>
      </p:sp>
      <p:grpSp>
        <p:nvGrpSpPr>
          <p:cNvPr id="14" name="群組 13">
            <a:extLst>
              <a:ext uri="{FF2B5EF4-FFF2-40B4-BE49-F238E27FC236}">
                <a16:creationId xmlns:a16="http://schemas.microsoft.com/office/drawing/2014/main" xmlns="" id="{4FD88F13-0024-4D04-A14B-771696CBC752}"/>
              </a:ext>
            </a:extLst>
          </p:cNvPr>
          <p:cNvGrpSpPr/>
          <p:nvPr/>
        </p:nvGrpSpPr>
        <p:grpSpPr>
          <a:xfrm>
            <a:off x="57485" y="3056571"/>
            <a:ext cx="4948802" cy="1756746"/>
            <a:chOff x="3920313" y="886874"/>
            <a:chExt cx="5215793" cy="1933496"/>
          </a:xfrm>
        </p:grpSpPr>
        <p:pic>
          <p:nvPicPr>
            <p:cNvPr id="12" name="圖片 11">
              <a:extLst>
                <a:ext uri="{FF2B5EF4-FFF2-40B4-BE49-F238E27FC236}">
                  <a16:creationId xmlns:a16="http://schemas.microsoft.com/office/drawing/2014/main" xmlns="" id="{3D560FC0-F53A-41FD-B4D3-F202FAA84E95}"/>
                </a:ext>
              </a:extLst>
            </p:cNvPr>
            <p:cNvPicPr/>
            <p:nvPr/>
          </p:nvPicPr>
          <p:blipFill>
            <a:blip r:embed="rId6" cstate="print">
              <a:extLst>
                <a:ext uri="{28A0092B-C50C-407E-A947-70E740481C1C}">
                  <a14:useLocalDpi xmlns:a14="http://schemas.microsoft.com/office/drawing/2010/main" val="0"/>
                </a:ext>
              </a:extLst>
            </a:blip>
            <a:stretch>
              <a:fillRect/>
            </a:stretch>
          </p:blipFill>
          <p:spPr>
            <a:xfrm>
              <a:off x="3920313" y="886874"/>
              <a:ext cx="5215793" cy="1927725"/>
            </a:xfrm>
            <a:prstGeom prst="rect">
              <a:avLst/>
            </a:prstGeom>
          </p:spPr>
        </p:pic>
        <p:sp>
          <p:nvSpPr>
            <p:cNvPr id="13" name="矩形 12">
              <a:extLst>
                <a:ext uri="{FF2B5EF4-FFF2-40B4-BE49-F238E27FC236}">
                  <a16:creationId xmlns:a16="http://schemas.microsoft.com/office/drawing/2014/main" xmlns="" id="{583DF5B9-CCB2-4C16-82BE-155FCE2D87FD}"/>
                </a:ext>
              </a:extLst>
            </p:cNvPr>
            <p:cNvSpPr/>
            <p:nvPr/>
          </p:nvSpPr>
          <p:spPr>
            <a:xfrm>
              <a:off x="3967411" y="2447753"/>
              <a:ext cx="5168695" cy="372617"/>
            </a:xfrm>
            <a:prstGeom prst="rect">
              <a:avLst/>
            </a:prstGeom>
          </p:spPr>
          <p:txBody>
            <a:bodyPr wrap="square">
              <a:spAutoFit/>
            </a:bodyPr>
            <a:lstStyle/>
            <a:p>
              <a:pPr algn="just"/>
              <a:r>
                <a:rPr lang="zh-TW" altLang="zh-TW" sz="1600" b="1" kern="1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華康中圓體" panose="020F0509000000000000" pitchFamily="49" charset="-120"/>
                  <a:ea typeface="華康中圓體" panose="020F0509000000000000" pitchFamily="49" charset="-120"/>
                  <a:cs typeface="Times New Roman" panose="02020603050405020304" pitchFamily="18" charset="0"/>
                </a:rPr>
                <a:t>破堤處於鹿場課圳起點南側與上新支線取水口北側</a:t>
              </a:r>
              <a:r>
                <a:rPr lang="zh-TW" altLang="en-US" sz="1600" b="1" kern="1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華康中圓體" panose="020F0509000000000000" pitchFamily="49" charset="-120"/>
                  <a:ea typeface="華康中圓體" panose="020F0509000000000000" pitchFamily="49" charset="-120"/>
                  <a:cs typeface="Times New Roman" panose="02020603050405020304" pitchFamily="18" charset="0"/>
                </a:rPr>
                <a:t>間</a:t>
              </a:r>
              <a:endParaRPr lang="zh-TW" altLang="en-US" sz="16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華康中圓體" panose="020F0509000000000000" pitchFamily="49" charset="-120"/>
                <a:ea typeface="華康中圓體" panose="020F0509000000000000" pitchFamily="49" charset="-120"/>
              </a:endParaRPr>
            </a:p>
          </p:txBody>
        </p:sp>
      </p:grpSp>
      <p:sp>
        <p:nvSpPr>
          <p:cNvPr id="15" name="矩形 14">
            <a:extLst>
              <a:ext uri="{FF2B5EF4-FFF2-40B4-BE49-F238E27FC236}">
                <a16:creationId xmlns:a16="http://schemas.microsoft.com/office/drawing/2014/main" xmlns="" id="{6928C965-D05B-47B7-B5C3-EBC534406FAB}"/>
              </a:ext>
            </a:extLst>
          </p:cNvPr>
          <p:cNvSpPr/>
          <p:nvPr/>
        </p:nvSpPr>
        <p:spPr>
          <a:xfrm>
            <a:off x="5165738" y="3461791"/>
            <a:ext cx="3881751" cy="307777"/>
          </a:xfrm>
          <a:prstGeom prst="rect">
            <a:avLst/>
          </a:prstGeom>
          <a:gradFill rotWithShape="1">
            <a:gsLst>
              <a:gs pos="99115">
                <a:schemeClr val="tx1">
                  <a:lumMod val="50000"/>
                  <a:lumOff val="50000"/>
                </a:schemeClr>
              </a:gs>
              <a:gs pos="7000">
                <a:schemeClr val="tx1">
                  <a:lumMod val="50000"/>
                  <a:lumOff val="50000"/>
                </a:schemeClr>
              </a:gs>
              <a:gs pos="52000">
                <a:schemeClr val="tx1">
                  <a:lumMod val="85000"/>
                  <a:lumOff val="15000"/>
                </a:schemeClr>
              </a:gs>
            </a:gsLst>
            <a:lin ang="5400000" scaled="1"/>
          </a:gradFill>
          <a:ln>
            <a:noFill/>
          </a:ln>
        </p:spPr>
        <p:txBody>
          <a:bodyPr wrap="none" anchor="ctr"/>
          <a:lstStyle/>
          <a:p>
            <a:pPr algn="ctr" defTabSz="914400" eaLnBrk="0" hangingPunct="0">
              <a:spcBef>
                <a:spcPct val="20000"/>
              </a:spcBef>
            </a:pPr>
            <a:r>
              <a:rPr lang="zh-TW" altLang="zh-TW" sz="2400" b="1" dirty="0">
                <a:solidFill>
                  <a:schemeClr val="bg1"/>
                </a:solidFill>
                <a:effectLst>
                  <a:outerShdw blurRad="38100" dist="38100" dir="2700000" algn="tl">
                    <a:srgbClr val="000000">
                      <a:alpha val="43137"/>
                    </a:srgbClr>
                  </a:outerShdw>
                </a:effectLst>
                <a:latin typeface="Times New Roman" panose="02020603050405020304" pitchFamily="18" charset="0"/>
                <a:ea typeface="微軟正黑體" panose="020B0604030504040204" pitchFamily="34" charset="-120"/>
                <a:cs typeface="Times New Roman" panose="02020603050405020304" pitchFamily="18" charset="0"/>
              </a:rPr>
              <a:t>鹿場課圳沿線現場勘查成果</a:t>
            </a:r>
            <a:endParaRPr lang="zh-TW" altLang="en-US" sz="2400" b="1" dirty="0">
              <a:solidFill>
                <a:schemeClr val="bg1"/>
              </a:solidFill>
              <a:effectLst>
                <a:outerShdw blurRad="38100" dist="38100" dir="2700000" algn="tl">
                  <a:srgbClr val="000000">
                    <a:alpha val="43137"/>
                  </a:srgbClr>
                </a:outerShdw>
              </a:effectLst>
              <a:latin typeface="Times New Roman" panose="02020603050405020304" pitchFamily="18" charset="0"/>
              <a:ea typeface="微軟正黑體" panose="020B0604030504040204" pitchFamily="34" charset="-120"/>
              <a:cs typeface="Times New Roman" panose="02020603050405020304" pitchFamily="18" charset="0"/>
            </a:endParaRPr>
          </a:p>
        </p:txBody>
      </p:sp>
      <p:grpSp>
        <p:nvGrpSpPr>
          <p:cNvPr id="17" name="群組 16">
            <a:extLst>
              <a:ext uri="{FF2B5EF4-FFF2-40B4-BE49-F238E27FC236}">
                <a16:creationId xmlns:a16="http://schemas.microsoft.com/office/drawing/2014/main" xmlns="" id="{F25554FD-13AE-4293-B955-CD3A539C47F7}"/>
              </a:ext>
            </a:extLst>
          </p:cNvPr>
          <p:cNvGrpSpPr/>
          <p:nvPr/>
        </p:nvGrpSpPr>
        <p:grpSpPr>
          <a:xfrm>
            <a:off x="57485" y="1417175"/>
            <a:ext cx="4948802" cy="1594787"/>
            <a:chOff x="4363655" y="1188418"/>
            <a:chExt cx="5550149" cy="1784753"/>
          </a:xfrm>
        </p:grpSpPr>
        <p:grpSp>
          <p:nvGrpSpPr>
            <p:cNvPr id="18" name="群組 17">
              <a:extLst>
                <a:ext uri="{FF2B5EF4-FFF2-40B4-BE49-F238E27FC236}">
                  <a16:creationId xmlns:a16="http://schemas.microsoft.com/office/drawing/2014/main" xmlns="" id="{DA35A342-32D4-4246-ADD9-697244468A34}"/>
                </a:ext>
              </a:extLst>
            </p:cNvPr>
            <p:cNvGrpSpPr/>
            <p:nvPr/>
          </p:nvGrpSpPr>
          <p:grpSpPr>
            <a:xfrm>
              <a:off x="4363655" y="1188418"/>
              <a:ext cx="739280" cy="1784752"/>
              <a:chOff x="-101482" y="1967185"/>
              <a:chExt cx="649586" cy="1797532"/>
            </a:xfrm>
          </p:grpSpPr>
          <p:sp>
            <p:nvSpPr>
              <p:cNvPr id="20" name="矩形: 圓角 19">
                <a:extLst>
                  <a:ext uri="{FF2B5EF4-FFF2-40B4-BE49-F238E27FC236}">
                    <a16:creationId xmlns:a16="http://schemas.microsoft.com/office/drawing/2014/main" xmlns="" id="{2ACA7C8C-06F5-4FF3-ABB9-EF9007DC06BF}"/>
                  </a:ext>
                </a:extLst>
              </p:cNvPr>
              <p:cNvSpPr/>
              <p:nvPr/>
            </p:nvSpPr>
            <p:spPr>
              <a:xfrm>
                <a:off x="-101482" y="1967185"/>
                <a:ext cx="649586" cy="1797532"/>
              </a:xfrm>
              <a:prstGeom prst="roundRect">
                <a:avLst>
                  <a:gd name="adj" fmla="val 10000"/>
                </a:avLst>
              </a:prstGeom>
              <a:scene3d>
                <a:camera prst="orthographicFront">
                  <a:rot lat="0" lon="0" rev="0"/>
                </a:camera>
                <a:lightRig rig="contrasting" dir="t">
                  <a:rot lat="0" lon="0" rev="1200000"/>
                </a:lightRig>
              </a:scene3d>
              <a:sp3d contourW="19050" prstMaterial="metal">
                <a:bevelT w="88900" h="203200"/>
                <a:bevelB w="165100" h="254000"/>
              </a:sp3d>
            </p:spPr>
            <p:style>
              <a:lnRef idx="0">
                <a:schemeClr val="accent2">
                  <a:shade val="80000"/>
                  <a:hueOff val="0"/>
                  <a:satOff val="0"/>
                  <a:lumOff val="0"/>
                  <a:alphaOff val="0"/>
                </a:schemeClr>
              </a:lnRef>
              <a:fillRef idx="1">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sp>
          <p:sp>
            <p:nvSpPr>
              <p:cNvPr id="21" name="矩形: 圓角 4">
                <a:extLst>
                  <a:ext uri="{FF2B5EF4-FFF2-40B4-BE49-F238E27FC236}">
                    <a16:creationId xmlns:a16="http://schemas.microsoft.com/office/drawing/2014/main" xmlns="" id="{34C1ABE8-CCDB-40DF-8280-CE8120093C0D}"/>
                  </a:ext>
                </a:extLst>
              </p:cNvPr>
              <p:cNvSpPr txBox="1"/>
              <p:nvPr/>
            </p:nvSpPr>
            <p:spPr>
              <a:xfrm>
                <a:off x="-101482" y="2117649"/>
                <a:ext cx="436232" cy="1393653"/>
              </a:xfrm>
              <a:prstGeom prst="rect">
                <a:avLst/>
              </a:prstGeom>
              <a:scene3d>
                <a:camera prst="orthographicFront">
                  <a:rot lat="0" lon="0" rev="0"/>
                </a:camera>
                <a:lightRig rig="contrasting" dir="t">
                  <a:rot lat="0" lon="0" rev="1200000"/>
                </a:lightRig>
              </a:scene3d>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6680" tIns="106680" rIns="106680" bIns="57150" numCol="1" spcCol="1270" anchor="t" anchorCtr="0">
                <a:noAutofit/>
              </a:bodyPr>
              <a:lstStyle/>
              <a:p>
                <a:pPr marL="0" lvl="0" indent="0" algn="l" defTabSz="666750">
                  <a:lnSpc>
                    <a:spcPct val="90000"/>
                  </a:lnSpc>
                  <a:spcBef>
                    <a:spcPct val="0"/>
                  </a:spcBef>
                  <a:spcAft>
                    <a:spcPct val="35000"/>
                  </a:spcAft>
                  <a:buNone/>
                </a:pPr>
                <a:r>
                  <a:rPr lang="zh-TW" altLang="en-US" sz="2000" b="1" dirty="0">
                    <a:latin typeface="微軟正黑體" panose="020B0604030504040204" pitchFamily="34" charset="-120"/>
                    <a:ea typeface="微軟正黑體" panose="020B0604030504040204" pitchFamily="34" charset="-120"/>
                  </a:rPr>
                  <a:t>環境背景</a:t>
                </a:r>
                <a:endParaRPr lang="zh-TW" altLang="en-US" sz="2000" b="1" kern="1200" dirty="0">
                  <a:latin typeface="微軟正黑體" panose="020B0604030504040204" pitchFamily="34" charset="-120"/>
                  <a:ea typeface="微軟正黑體" panose="020B0604030504040204" pitchFamily="34" charset="-120"/>
                </a:endParaRPr>
              </a:p>
            </p:txBody>
          </p:sp>
        </p:grpSp>
        <p:sp>
          <p:nvSpPr>
            <p:cNvPr id="19" name="矩形: 圓角 18">
              <a:extLst>
                <a:ext uri="{FF2B5EF4-FFF2-40B4-BE49-F238E27FC236}">
                  <a16:creationId xmlns:a16="http://schemas.microsoft.com/office/drawing/2014/main" xmlns="" id="{849B9851-77A8-498C-9ED6-B434ED1F05CF}"/>
                </a:ext>
              </a:extLst>
            </p:cNvPr>
            <p:cNvSpPr/>
            <p:nvPr/>
          </p:nvSpPr>
          <p:spPr>
            <a:xfrm>
              <a:off x="4852050" y="1188419"/>
              <a:ext cx="5061754" cy="1784752"/>
            </a:xfrm>
            <a:prstGeom prst="roundRect">
              <a:avLst>
                <a:gd name="adj" fmla="val 3358"/>
              </a:avLst>
            </a:prstGeom>
            <a:solidFill>
              <a:schemeClr val="accent5">
                <a:lumMod val="20000"/>
                <a:lumOff val="80000"/>
              </a:schemeClr>
            </a:solidFill>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accent2">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sp>
      </p:grpSp>
      <p:sp>
        <p:nvSpPr>
          <p:cNvPr id="22" name="矩形 21">
            <a:extLst>
              <a:ext uri="{FF2B5EF4-FFF2-40B4-BE49-F238E27FC236}">
                <a16:creationId xmlns:a16="http://schemas.microsoft.com/office/drawing/2014/main" xmlns="" id="{A6F7688B-6231-48C6-847F-93788B95500A}"/>
              </a:ext>
            </a:extLst>
          </p:cNvPr>
          <p:cNvSpPr/>
          <p:nvPr/>
        </p:nvSpPr>
        <p:spPr>
          <a:xfrm>
            <a:off x="500161" y="1415756"/>
            <a:ext cx="4506126" cy="1596206"/>
          </a:xfrm>
          <a:prstGeom prst="rect">
            <a:avLst/>
          </a:prstGeom>
        </p:spPr>
        <p:txBody>
          <a:bodyPr wrap="square">
            <a:spAutoFit/>
          </a:bodyPr>
          <a:lstStyle/>
          <a:p>
            <a:pPr marL="180975" indent="-180975" algn="just">
              <a:lnSpc>
                <a:spcPts val="2400"/>
              </a:lnSpc>
              <a:buFont typeface="Wingdings" panose="05000000000000000000" pitchFamily="2" charset="2"/>
              <a:buChar char="l"/>
            </a:pPr>
            <a:r>
              <a:rPr lang="zh-TW" altLang="zh-TW" sz="1400" dirty="0">
                <a:latin typeface="Times New Roman" panose="02020603050405020304" pitchFamily="18" charset="0"/>
                <a:ea typeface="微軟正黑體" panose="020B0604030504040204" pitchFamily="34" charset="-120"/>
                <a:cs typeface="Times New Roman" panose="02020603050405020304" pitchFamily="18" charset="0"/>
              </a:rPr>
              <a:t>鹿場課圳水源係由集集攔河堰以下，沿著濁水溪南岸聯絡渠道經由林內分水工將水源輸送至</a:t>
            </a:r>
            <a:r>
              <a:rPr lang="zh-TW" altLang="en-US" sz="1400" dirty="0">
                <a:latin typeface="Times New Roman" panose="02020603050405020304" pitchFamily="18" charset="0"/>
                <a:ea typeface="微軟正黑體" panose="020B0604030504040204" pitchFamily="34" charset="-120"/>
                <a:cs typeface="Times New Roman" panose="02020603050405020304" pitchFamily="18" charset="0"/>
              </a:rPr>
              <a:t>渠道內</a:t>
            </a:r>
            <a:r>
              <a:rPr lang="zh-TW" altLang="zh-TW" sz="1400" dirty="0">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1400" dirty="0">
                <a:latin typeface="Times New Roman" panose="02020603050405020304" pitchFamily="18" charset="0"/>
                <a:ea typeface="微軟正黑體" panose="020B0604030504040204" pitchFamily="34" charset="-120"/>
                <a:cs typeface="Times New Roman" panose="02020603050405020304" pitchFamily="18" charset="0"/>
              </a:rPr>
              <a:t>其</a:t>
            </a:r>
            <a:r>
              <a:rPr lang="zh-TW" altLang="zh-TW" sz="1400" dirty="0">
                <a:latin typeface="Times New Roman" panose="02020603050405020304" pitchFamily="18" charset="0"/>
                <a:ea typeface="微軟正黑體" panose="020B0604030504040204" pitchFamily="34" charset="-120"/>
                <a:cs typeface="Times New Roman" panose="02020603050405020304" pitchFamily="18" charset="0"/>
              </a:rPr>
              <a:t>灌溉圳路面積約為</a:t>
            </a:r>
            <a:r>
              <a:rPr lang="en-US" altLang="zh-TW" sz="1400" dirty="0">
                <a:latin typeface="Times New Roman" panose="02020603050405020304" pitchFamily="18" charset="0"/>
                <a:ea typeface="微軟正黑體" panose="020B0604030504040204" pitchFamily="34" charset="-120"/>
                <a:cs typeface="Times New Roman" panose="02020603050405020304" pitchFamily="18" charset="0"/>
              </a:rPr>
              <a:t>4,371</a:t>
            </a:r>
            <a:r>
              <a:rPr lang="zh-TW" altLang="zh-TW" sz="1400" dirty="0">
                <a:latin typeface="Times New Roman" panose="02020603050405020304" pitchFamily="18" charset="0"/>
                <a:ea typeface="微軟正黑體" panose="020B0604030504040204" pitchFamily="34" charset="-120"/>
                <a:cs typeface="Times New Roman" panose="02020603050405020304" pitchFamily="18" charset="0"/>
              </a:rPr>
              <a:t>公頃。</a:t>
            </a:r>
            <a:endParaRPr lang="en-US" altLang="zh-TW" sz="1400" dirty="0">
              <a:latin typeface="Times New Roman" panose="02020603050405020304" pitchFamily="18" charset="0"/>
              <a:ea typeface="微軟正黑體" panose="020B0604030504040204" pitchFamily="34" charset="-120"/>
              <a:cs typeface="Times New Roman" panose="02020603050405020304" pitchFamily="18" charset="0"/>
            </a:endParaRPr>
          </a:p>
          <a:p>
            <a:pPr marL="180975" indent="-180975" algn="just">
              <a:lnSpc>
                <a:spcPts val="2400"/>
              </a:lnSpc>
              <a:buFont typeface="Wingdings" panose="05000000000000000000" pitchFamily="2" charset="2"/>
              <a:buChar char="l"/>
            </a:pPr>
            <a:r>
              <a:rPr lang="zh-TW" altLang="zh-TW" sz="1400" dirty="0">
                <a:latin typeface="Times New Roman" panose="02020603050405020304" pitchFamily="18" charset="0"/>
                <a:ea typeface="微軟正黑體" panose="020B0604030504040204" pitchFamily="34" charset="-120"/>
                <a:cs typeface="Times New Roman" panose="02020603050405020304" pitchFamily="18" charset="0"/>
              </a:rPr>
              <a:t>規劃利用渠道跌水工高程落差特性，</a:t>
            </a:r>
            <a:r>
              <a:rPr lang="zh-TW" altLang="en-US" sz="1400" dirty="0">
                <a:latin typeface="Times New Roman" panose="02020603050405020304" pitchFamily="18" charset="0"/>
                <a:ea typeface="微軟正黑體" panose="020B0604030504040204" pitchFamily="34" charset="-120"/>
                <a:cs typeface="Times New Roman" panose="02020603050405020304" pitchFamily="18" charset="0"/>
              </a:rPr>
              <a:t>並</a:t>
            </a:r>
            <a:r>
              <a:rPr lang="zh-TW" altLang="zh-TW" sz="1400" dirty="0">
                <a:latin typeface="Times New Roman" panose="02020603050405020304" pitchFamily="18" charset="0"/>
                <a:ea typeface="微軟正黑體" panose="020B0604030504040204" pitchFamily="34" charset="-120"/>
                <a:cs typeface="Times New Roman" panose="02020603050405020304" pitchFamily="18" charset="0"/>
              </a:rPr>
              <a:t>透過鹿場課圳渠道與一旁水利用地，進行小水力發電案場建置。</a:t>
            </a:r>
            <a:endParaRPr lang="zh-TW" altLang="en-US" sz="1400" dirty="0">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24" name="投影片編號版面配置區 2">
            <a:extLst>
              <a:ext uri="{FF2B5EF4-FFF2-40B4-BE49-F238E27FC236}">
                <a16:creationId xmlns:a16="http://schemas.microsoft.com/office/drawing/2014/main" xmlns="" id="{6A949486-77C6-4B20-8A86-FF30608D2F0C}"/>
              </a:ext>
            </a:extLst>
          </p:cNvPr>
          <p:cNvSpPr txBox="1">
            <a:spLocks/>
          </p:cNvSpPr>
          <p:nvPr/>
        </p:nvSpPr>
        <p:spPr>
          <a:xfrm>
            <a:off x="4614203" y="6492874"/>
            <a:ext cx="475638"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zh-TW" sz="1600" b="1" dirty="0">
                <a:solidFill>
                  <a:schemeClr val="tx1"/>
                </a:solidFill>
                <a:latin typeface="標楷體" panose="03000509000000000000" pitchFamily="65" charset="-120"/>
                <a:ea typeface="標楷體" panose="03000509000000000000" pitchFamily="65" charset="-120"/>
              </a:rPr>
              <a:t>5</a:t>
            </a:r>
            <a:endParaRPr lang="zh-TW" altLang="en-US" sz="1600" b="1" dirty="0">
              <a:solidFill>
                <a:schemeClr val="tx1"/>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194475734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5">
            <a:extLst>
              <a:ext uri="{FF2B5EF4-FFF2-40B4-BE49-F238E27FC236}">
                <a16:creationId xmlns:a16="http://schemas.microsoft.com/office/drawing/2014/main" xmlns="" id="{016F382F-0E42-4B04-A083-F2A3DCF6291A}"/>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3953164"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1">
            <a:extLst>
              <a:ext uri="{FF2B5EF4-FFF2-40B4-BE49-F238E27FC236}">
                <a16:creationId xmlns:a16="http://schemas.microsoft.com/office/drawing/2014/main" xmlns="" id="{3080F81E-4628-426C-823E-512FF004462F}"/>
              </a:ext>
            </a:extLst>
          </p:cNvPr>
          <p:cNvSpPr txBox="1"/>
          <p:nvPr/>
        </p:nvSpPr>
        <p:spPr>
          <a:xfrm>
            <a:off x="887796" y="0"/>
            <a:ext cx="3065368" cy="707886"/>
          </a:xfrm>
          <a:prstGeom prst="rect">
            <a:avLst/>
          </a:prstGeom>
          <a:noFill/>
        </p:spPr>
        <p:txBody>
          <a:bodyPr wrap="square" rtlCol="0">
            <a:spAutoFit/>
          </a:bodyPr>
          <a:lstStyle/>
          <a:p>
            <a:pPr algn="just"/>
            <a:r>
              <a:rPr lang="zh-TW" altLang="en-US" sz="4000" dirty="0">
                <a:solidFill>
                  <a:schemeClr val="tx1">
                    <a:lumMod val="85000"/>
                    <a:lumOff val="15000"/>
                  </a:schemeClr>
                </a:solidFill>
                <a:latin typeface="華康中圓體" panose="020F0509000000000000" pitchFamily="49" charset="-120"/>
                <a:ea typeface="華康中圓體" panose="020F0509000000000000" pitchFamily="49" charset="-120"/>
                <a:cs typeface="Open Sans Extrabold" panose="020B0906030804020204" pitchFamily="34" charset="0"/>
              </a:rPr>
              <a:t>興建計畫</a:t>
            </a:r>
            <a:endParaRPr lang="en-US" sz="4000" dirty="0">
              <a:solidFill>
                <a:schemeClr val="tx1">
                  <a:lumMod val="85000"/>
                  <a:lumOff val="15000"/>
                </a:schemeClr>
              </a:solidFill>
              <a:latin typeface="華康中圓體" panose="020F0509000000000000" pitchFamily="49" charset="-120"/>
              <a:ea typeface="華康中圓體" panose="020F0509000000000000" pitchFamily="49" charset="-120"/>
              <a:cs typeface="Open Sans Extrabold" panose="020B0906030804020204" pitchFamily="34" charset="0"/>
            </a:endParaRPr>
          </a:p>
        </p:txBody>
      </p:sp>
      <p:sp>
        <p:nvSpPr>
          <p:cNvPr id="11" name="文字方塊 10">
            <a:extLst>
              <a:ext uri="{FF2B5EF4-FFF2-40B4-BE49-F238E27FC236}">
                <a16:creationId xmlns:a16="http://schemas.microsoft.com/office/drawing/2014/main" xmlns="" id="{6447AF2A-9339-4F80-B809-F87456BDFBB5}"/>
              </a:ext>
            </a:extLst>
          </p:cNvPr>
          <p:cNvSpPr txBox="1"/>
          <p:nvPr/>
        </p:nvSpPr>
        <p:spPr>
          <a:xfrm>
            <a:off x="44086" y="867667"/>
            <a:ext cx="4400407" cy="523220"/>
          </a:xfrm>
          <a:prstGeom prst="rect">
            <a:avLst/>
          </a:prstGeom>
          <a:noFill/>
        </p:spPr>
        <p:txBody>
          <a:bodyPr wrap="square" rtlCol="0">
            <a:spAutoFit/>
          </a:bodyPr>
          <a:lstStyle/>
          <a:p>
            <a:pPr marL="342900" indent="-342900">
              <a:buFont typeface="Wingdings" panose="05000000000000000000" pitchFamily="2" charset="2"/>
              <a:buChar char="n"/>
            </a:pPr>
            <a:r>
              <a:rPr lang="zh-TW" altLang="en-US" sz="2800" dirty="0">
                <a:latin typeface="微軟正黑體" panose="020B0604030504040204" pitchFamily="34" charset="-120"/>
                <a:ea typeface="微軟正黑體" panose="020B0604030504040204" pitchFamily="34" charset="-120"/>
              </a:rPr>
              <a:t>鹿場課圳流量分析結果</a:t>
            </a:r>
          </a:p>
        </p:txBody>
      </p:sp>
      <p:pic>
        <p:nvPicPr>
          <p:cNvPr id="22" name="圖片 21">
            <a:extLst>
              <a:ext uri="{FF2B5EF4-FFF2-40B4-BE49-F238E27FC236}">
                <a16:creationId xmlns:a16="http://schemas.microsoft.com/office/drawing/2014/main" xmlns="" id="{B37699A0-E4C7-4544-BE37-5A86D986FD2E}"/>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238" y="1746258"/>
            <a:ext cx="4518079" cy="1611785"/>
          </a:xfrm>
          <a:prstGeom prst="rect">
            <a:avLst/>
          </a:prstGeom>
          <a:noFill/>
          <a:ln>
            <a:solidFill>
              <a:schemeClr val="bg1">
                <a:lumMod val="50000"/>
              </a:schemeClr>
            </a:solidFill>
          </a:ln>
        </p:spPr>
      </p:pic>
      <p:pic>
        <p:nvPicPr>
          <p:cNvPr id="23" name="圖片 22">
            <a:extLst>
              <a:ext uri="{FF2B5EF4-FFF2-40B4-BE49-F238E27FC236}">
                <a16:creationId xmlns:a16="http://schemas.microsoft.com/office/drawing/2014/main" xmlns="" id="{07B2CE3B-6DCF-4160-B89E-6C5B883CED72}"/>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63" y="3409807"/>
            <a:ext cx="4530880" cy="1424523"/>
          </a:xfrm>
          <a:prstGeom prst="rect">
            <a:avLst/>
          </a:prstGeom>
          <a:noFill/>
          <a:ln>
            <a:solidFill>
              <a:schemeClr val="bg1">
                <a:lumMod val="50000"/>
              </a:schemeClr>
            </a:solidFill>
          </a:ln>
        </p:spPr>
      </p:pic>
      <p:sp>
        <p:nvSpPr>
          <p:cNvPr id="26" name="矩形 25">
            <a:extLst>
              <a:ext uri="{FF2B5EF4-FFF2-40B4-BE49-F238E27FC236}">
                <a16:creationId xmlns:a16="http://schemas.microsoft.com/office/drawing/2014/main" xmlns="" id="{D0D1F027-40EE-41AF-B4DA-04688DD77F35}"/>
              </a:ext>
            </a:extLst>
          </p:cNvPr>
          <p:cNvSpPr/>
          <p:nvPr/>
        </p:nvSpPr>
        <p:spPr>
          <a:xfrm>
            <a:off x="-3563" y="4886094"/>
            <a:ext cx="4530879" cy="1810752"/>
          </a:xfrm>
          <a:prstGeom prst="rect">
            <a:avLst/>
          </a:prstGeom>
          <a:solidFill>
            <a:schemeClr val="accent5">
              <a:alpha val="20000"/>
            </a:schemeClr>
          </a:solidFill>
        </p:spPr>
        <p:txBody>
          <a:bodyPr wrap="square">
            <a:spAutoFit/>
          </a:bodyPr>
          <a:lstStyle/>
          <a:p>
            <a:pPr marL="285750" indent="-285750" algn="just">
              <a:lnSpc>
                <a:spcPts val="2200"/>
              </a:lnSpc>
              <a:spcBef>
                <a:spcPts val="240"/>
              </a:spcBef>
              <a:buFont typeface="Wingdings" panose="05000000000000000000" pitchFamily="2" charset="2"/>
              <a:buChar char="Ø"/>
            </a:pPr>
            <a:r>
              <a:rPr lang="zh-TW" altLang="en-US" sz="1500" b="1" kern="100" dirty="0">
                <a:latin typeface="Times New Roman" panose="02020603050405020304" pitchFamily="18" charset="0"/>
                <a:ea typeface="微軟正黑體" panose="020B0604030504040204" pitchFamily="34" charset="-120"/>
                <a:cs typeface="Times New Roman" panose="02020603050405020304" pitchFamily="18" charset="0"/>
              </a:rPr>
              <a:t>年</a:t>
            </a:r>
            <a:r>
              <a:rPr lang="zh-TW" altLang="zh-TW" sz="1500" b="1" kern="100" dirty="0">
                <a:latin typeface="Times New Roman" panose="02020603050405020304" pitchFamily="18" charset="0"/>
                <a:ea typeface="微軟正黑體" panose="020B0604030504040204" pitchFamily="34" charset="-120"/>
                <a:cs typeface="Times New Roman" panose="02020603050405020304" pitchFamily="18" charset="0"/>
              </a:rPr>
              <a:t>引水量</a:t>
            </a:r>
            <a:r>
              <a:rPr lang="zh-TW" altLang="en-US" sz="1500" b="1" kern="100" dirty="0">
                <a:latin typeface="Times New Roman" panose="02020603050405020304" pitchFamily="18" charset="0"/>
                <a:ea typeface="微軟正黑體" panose="020B0604030504040204" pitchFamily="34" charset="-120"/>
                <a:cs typeface="Times New Roman" panose="02020603050405020304" pitchFamily="18" charset="0"/>
              </a:rPr>
              <a:t>約</a:t>
            </a:r>
            <a:r>
              <a:rPr lang="zh-TW" altLang="zh-TW" sz="1500" b="1" kern="100" dirty="0">
                <a:latin typeface="Times New Roman" panose="02020603050405020304" pitchFamily="18" charset="0"/>
                <a:ea typeface="微軟正黑體" panose="020B0604030504040204" pitchFamily="34" charset="-120"/>
                <a:cs typeface="Times New Roman" panose="02020603050405020304" pitchFamily="18" charset="0"/>
              </a:rPr>
              <a:t>介於</a:t>
            </a:r>
            <a:r>
              <a:rPr lang="en-US" altLang="zh-TW" sz="1500" b="1" kern="100" dirty="0">
                <a:latin typeface="Times New Roman" panose="02020603050405020304" pitchFamily="18" charset="0"/>
                <a:ea typeface="微軟正黑體" panose="020B0604030504040204" pitchFamily="34" charset="-120"/>
                <a:cs typeface="Times New Roman" panose="02020603050405020304" pitchFamily="18" charset="0"/>
              </a:rPr>
              <a:t>1,980~2,800</a:t>
            </a:r>
            <a:r>
              <a:rPr lang="zh-TW" altLang="zh-TW" sz="1500" b="1" kern="100" dirty="0">
                <a:latin typeface="Times New Roman" panose="02020603050405020304" pitchFamily="18" charset="0"/>
                <a:ea typeface="微軟正黑體" panose="020B0604030504040204" pitchFamily="34" charset="-120"/>
                <a:cs typeface="Times New Roman" panose="02020603050405020304" pitchFamily="18" charset="0"/>
              </a:rPr>
              <a:t>萬噸，其年平均引水量約</a:t>
            </a:r>
            <a:r>
              <a:rPr lang="en-US" altLang="zh-TW" sz="1500" b="1" kern="100" dirty="0">
                <a:latin typeface="Times New Roman" panose="02020603050405020304" pitchFamily="18" charset="0"/>
                <a:ea typeface="微軟正黑體" panose="020B0604030504040204" pitchFamily="34" charset="-120"/>
                <a:cs typeface="Times New Roman" panose="02020603050405020304" pitchFamily="18" charset="0"/>
              </a:rPr>
              <a:t>2,502.91</a:t>
            </a:r>
            <a:r>
              <a:rPr lang="zh-TW" altLang="zh-TW" sz="1500" b="1" kern="100" dirty="0">
                <a:latin typeface="Times New Roman" panose="02020603050405020304" pitchFamily="18" charset="0"/>
                <a:ea typeface="微軟正黑體" panose="020B0604030504040204" pitchFamily="34" charset="-120"/>
                <a:cs typeface="Times New Roman" panose="02020603050405020304" pitchFamily="18" charset="0"/>
              </a:rPr>
              <a:t>萬噸</a:t>
            </a:r>
            <a:r>
              <a:rPr lang="zh-TW" altLang="en-US" sz="1500" b="1" kern="100" dirty="0">
                <a:latin typeface="Times New Roman" panose="02020603050405020304" pitchFamily="18" charset="0"/>
                <a:ea typeface="微軟正黑體" panose="020B0604030504040204" pitchFamily="34" charset="-120"/>
                <a:cs typeface="Times New Roman" panose="02020603050405020304" pitchFamily="18" charset="0"/>
              </a:rPr>
              <a:t>；</a:t>
            </a:r>
            <a:r>
              <a:rPr lang="zh-TW" altLang="zh-TW" sz="1500" b="1" kern="100" dirty="0">
                <a:latin typeface="Times New Roman" panose="02020603050405020304" pitchFamily="18" charset="0"/>
                <a:ea typeface="微軟正黑體" panose="020B0604030504040204" pitchFamily="34" charset="-120"/>
                <a:cs typeface="Times New Roman" panose="02020603050405020304" pitchFamily="18" charset="0"/>
              </a:rPr>
              <a:t>各月平均引水量約介於</a:t>
            </a:r>
            <a:r>
              <a:rPr lang="en-US" altLang="zh-TW" sz="1500" b="1" kern="100" dirty="0">
                <a:latin typeface="Times New Roman" panose="02020603050405020304" pitchFamily="18" charset="0"/>
                <a:ea typeface="微軟正黑體" panose="020B0604030504040204" pitchFamily="34" charset="-120"/>
                <a:cs typeface="Times New Roman" panose="02020603050405020304" pitchFamily="18" charset="0"/>
              </a:rPr>
              <a:t>1.56~9.08CMS</a:t>
            </a:r>
            <a:r>
              <a:rPr lang="zh-TW" altLang="zh-TW" sz="1500" b="1" kern="100" dirty="0">
                <a:latin typeface="Times New Roman" panose="02020603050405020304" pitchFamily="18" charset="0"/>
                <a:ea typeface="微軟正黑體" panose="020B0604030504040204" pitchFamily="34" charset="-120"/>
                <a:cs typeface="Times New Roman" panose="02020603050405020304" pitchFamily="18" charset="0"/>
              </a:rPr>
              <a:t>，豐水期</a:t>
            </a:r>
            <a:r>
              <a:rPr lang="zh-TW" altLang="en-US" sz="1500" b="1" kern="100" dirty="0">
                <a:latin typeface="Times New Roman" panose="02020603050405020304" pitchFamily="18" charset="0"/>
                <a:ea typeface="微軟正黑體" panose="020B0604030504040204" pitchFamily="34" charset="-120"/>
                <a:cs typeface="Times New Roman" panose="02020603050405020304" pitchFamily="18" charset="0"/>
              </a:rPr>
              <a:t>平均</a:t>
            </a:r>
            <a:r>
              <a:rPr lang="zh-TW" altLang="zh-TW" sz="1500" b="1" kern="100" dirty="0">
                <a:latin typeface="Times New Roman" panose="02020603050405020304" pitchFamily="18" charset="0"/>
                <a:ea typeface="微軟正黑體" panose="020B0604030504040204" pitchFamily="34" charset="-120"/>
                <a:cs typeface="Times New Roman" panose="02020603050405020304" pitchFamily="18" charset="0"/>
              </a:rPr>
              <a:t>為</a:t>
            </a:r>
            <a:r>
              <a:rPr lang="en-US" altLang="zh-TW" sz="1500" b="1" kern="100" dirty="0">
                <a:latin typeface="Times New Roman" panose="02020603050405020304" pitchFamily="18" charset="0"/>
                <a:ea typeface="微軟正黑體" panose="020B0604030504040204" pitchFamily="34" charset="-120"/>
                <a:cs typeface="Times New Roman" panose="02020603050405020304" pitchFamily="18" charset="0"/>
              </a:rPr>
              <a:t>8.58CMS</a:t>
            </a:r>
            <a:r>
              <a:rPr lang="zh-TW" altLang="zh-TW" sz="1500" b="1" kern="100" dirty="0">
                <a:latin typeface="Times New Roman" panose="02020603050405020304" pitchFamily="18" charset="0"/>
                <a:ea typeface="微軟正黑體" panose="020B0604030504040204" pitchFamily="34" charset="-120"/>
                <a:cs typeface="Times New Roman" panose="02020603050405020304" pitchFamily="18" charset="0"/>
              </a:rPr>
              <a:t>、枯水期</a:t>
            </a:r>
            <a:r>
              <a:rPr lang="zh-TW" altLang="en-US" sz="1500" b="1" kern="100" dirty="0">
                <a:latin typeface="Times New Roman" panose="02020603050405020304" pitchFamily="18" charset="0"/>
                <a:ea typeface="微軟正黑體" panose="020B0604030504040204" pitchFamily="34" charset="-120"/>
                <a:cs typeface="Times New Roman" panose="02020603050405020304" pitchFamily="18" charset="0"/>
              </a:rPr>
              <a:t>平均</a:t>
            </a:r>
            <a:r>
              <a:rPr lang="zh-TW" altLang="zh-TW" sz="1500" b="1" kern="100" dirty="0">
                <a:latin typeface="Times New Roman" panose="02020603050405020304" pitchFamily="18" charset="0"/>
                <a:ea typeface="微軟正黑體" panose="020B0604030504040204" pitchFamily="34" charset="-120"/>
                <a:cs typeface="Times New Roman" panose="02020603050405020304" pitchFamily="18" charset="0"/>
              </a:rPr>
              <a:t>為</a:t>
            </a:r>
            <a:r>
              <a:rPr lang="en-US" altLang="zh-TW" sz="1500" b="1" kern="100" dirty="0">
                <a:latin typeface="Times New Roman" panose="02020603050405020304" pitchFamily="18" charset="0"/>
                <a:ea typeface="微軟正黑體" panose="020B0604030504040204" pitchFamily="34" charset="-120"/>
                <a:cs typeface="Times New Roman" panose="02020603050405020304" pitchFamily="18" charset="0"/>
              </a:rPr>
              <a:t>6.33CMS</a:t>
            </a:r>
            <a:r>
              <a:rPr lang="zh-TW" altLang="en-US" sz="1500" b="1" kern="100" dirty="0">
                <a:latin typeface="Times New Roman" panose="02020603050405020304" pitchFamily="18" charset="0"/>
                <a:ea typeface="微軟正黑體" panose="020B0604030504040204" pitchFamily="34" charset="-120"/>
                <a:cs typeface="Times New Roman" panose="02020603050405020304" pitchFamily="18" charset="0"/>
              </a:rPr>
              <a:t>。</a:t>
            </a:r>
            <a:endParaRPr lang="en-US" altLang="zh-TW" sz="1500" b="1" kern="100" dirty="0">
              <a:latin typeface="Times New Roman" panose="02020603050405020304" pitchFamily="18" charset="0"/>
              <a:ea typeface="微軟正黑體" panose="020B0604030504040204" pitchFamily="34" charset="-120"/>
              <a:cs typeface="Times New Roman" panose="02020603050405020304" pitchFamily="18" charset="0"/>
            </a:endParaRPr>
          </a:p>
          <a:p>
            <a:pPr marL="285750" indent="-285750" algn="just">
              <a:lnSpc>
                <a:spcPts val="2200"/>
              </a:lnSpc>
              <a:spcBef>
                <a:spcPts val="240"/>
              </a:spcBef>
              <a:buFont typeface="Wingdings" panose="05000000000000000000" pitchFamily="2" charset="2"/>
              <a:buChar char="Ø"/>
            </a:pPr>
            <a:r>
              <a:rPr lang="zh-TW" altLang="en-US" sz="1600" b="1" kern="100" dirty="0">
                <a:latin typeface="Times New Roman" panose="02020603050405020304" pitchFamily="18" charset="0"/>
                <a:ea typeface="微軟正黑體" panose="020B0604030504040204" pitchFamily="34" charset="-120"/>
                <a:cs typeface="Times New Roman" panose="02020603050405020304" pitchFamily="18" charset="0"/>
              </a:rPr>
              <a:t>鹿場課圳大多數的</a:t>
            </a:r>
            <a:r>
              <a:rPr lang="zh-TW" altLang="en-US" sz="1600" b="1" kern="1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流量穩定且通水時間長</a:t>
            </a:r>
            <a:r>
              <a:rPr lang="zh-TW" altLang="en-US" sz="1600" b="1" kern="100" dirty="0">
                <a:latin typeface="Times New Roman" panose="02020603050405020304" pitchFamily="18" charset="0"/>
                <a:ea typeface="微軟正黑體" panose="020B0604030504040204" pitchFamily="34" charset="-120"/>
                <a:cs typeface="Times New Roman" panose="02020603050405020304" pitchFamily="18" charset="0"/>
              </a:rPr>
              <a:t>，適合於該灌溉渠道設置小水力發電案場。</a:t>
            </a:r>
            <a:endParaRPr lang="en-US" altLang="zh-TW" sz="1500" b="1" kern="100" dirty="0">
              <a:latin typeface="Times New Roman" panose="02020603050405020304" pitchFamily="18" charset="0"/>
              <a:ea typeface="微軟正黑體" panose="020B0604030504040204" pitchFamily="34" charset="-120"/>
              <a:cs typeface="Times New Roman" panose="02020603050405020304" pitchFamily="18" charset="0"/>
            </a:endParaRPr>
          </a:p>
        </p:txBody>
      </p:sp>
      <p:grpSp>
        <p:nvGrpSpPr>
          <p:cNvPr id="36" name="群組 35">
            <a:extLst>
              <a:ext uri="{FF2B5EF4-FFF2-40B4-BE49-F238E27FC236}">
                <a16:creationId xmlns:a16="http://schemas.microsoft.com/office/drawing/2014/main" xmlns="" id="{0A2589FF-2476-4694-AB37-6B78261F6120}"/>
              </a:ext>
            </a:extLst>
          </p:cNvPr>
          <p:cNvGrpSpPr/>
          <p:nvPr/>
        </p:nvGrpSpPr>
        <p:grpSpPr>
          <a:xfrm>
            <a:off x="4591078" y="4395179"/>
            <a:ext cx="4543684" cy="2091346"/>
            <a:chOff x="4578062" y="889782"/>
            <a:chExt cx="4543684" cy="1881559"/>
          </a:xfrm>
        </p:grpSpPr>
        <p:grpSp>
          <p:nvGrpSpPr>
            <p:cNvPr id="30" name="群組 29">
              <a:extLst>
                <a:ext uri="{FF2B5EF4-FFF2-40B4-BE49-F238E27FC236}">
                  <a16:creationId xmlns:a16="http://schemas.microsoft.com/office/drawing/2014/main" xmlns="" id="{9CE6457F-CB41-4684-B62B-B4C3BFBBB702}"/>
                </a:ext>
              </a:extLst>
            </p:cNvPr>
            <p:cNvGrpSpPr/>
            <p:nvPr/>
          </p:nvGrpSpPr>
          <p:grpSpPr>
            <a:xfrm>
              <a:off x="4578062" y="889782"/>
              <a:ext cx="4543684" cy="1881559"/>
              <a:chOff x="2693430" y="2790452"/>
              <a:chExt cx="6451356" cy="1566729"/>
            </a:xfrm>
          </p:grpSpPr>
          <p:pic>
            <p:nvPicPr>
              <p:cNvPr id="31" name="图片 13">
                <a:extLst>
                  <a:ext uri="{FF2B5EF4-FFF2-40B4-BE49-F238E27FC236}">
                    <a16:creationId xmlns:a16="http://schemas.microsoft.com/office/drawing/2014/main" xmlns="" id="{8B1A4E93-CBAC-4460-A1BE-E0BB18A230C4}"/>
                  </a:ext>
                </a:extLst>
              </p:cNvPr>
              <p:cNvPicPr>
                <a:picLocks noChangeAspect="1"/>
              </p:cNvPicPr>
              <p:nvPr/>
            </p:nvPicPr>
            <p:blipFill>
              <a:blip r:embed="rId6">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2693430" y="2790452"/>
                <a:ext cx="6451356" cy="1566729"/>
              </a:xfrm>
              <a:prstGeom prst="rect">
                <a:avLst/>
              </a:prstGeom>
            </p:spPr>
          </p:pic>
          <p:sp>
            <p:nvSpPr>
              <p:cNvPr id="32" name="矩形: 圓角 31">
                <a:extLst>
                  <a:ext uri="{FF2B5EF4-FFF2-40B4-BE49-F238E27FC236}">
                    <a16:creationId xmlns:a16="http://schemas.microsoft.com/office/drawing/2014/main" xmlns="" id="{A5A65EFC-0A54-4729-BC30-CCA8122B515B}"/>
                  </a:ext>
                </a:extLst>
              </p:cNvPr>
              <p:cNvSpPr/>
              <p:nvPr/>
            </p:nvSpPr>
            <p:spPr>
              <a:xfrm>
                <a:off x="4144102" y="2950026"/>
                <a:ext cx="4912178" cy="1247580"/>
              </a:xfrm>
              <a:prstGeom prst="roundRect">
                <a:avLst>
                  <a:gd name="adj" fmla="val 28695"/>
                </a:avLst>
              </a:prstGeom>
              <a:solidFill>
                <a:schemeClr val="bg1"/>
              </a:solidFill>
              <a:ln w="76200">
                <a:solidFill>
                  <a:srgbClr val="F87E3A"/>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3" name="矩形 32">
                <a:extLst>
                  <a:ext uri="{FF2B5EF4-FFF2-40B4-BE49-F238E27FC236}">
                    <a16:creationId xmlns:a16="http://schemas.microsoft.com/office/drawing/2014/main" xmlns="" id="{99BEBFF3-1F1D-4560-83ED-E5A416FB46F6}"/>
                  </a:ext>
                </a:extLst>
              </p:cNvPr>
              <p:cNvSpPr/>
              <p:nvPr/>
            </p:nvSpPr>
            <p:spPr>
              <a:xfrm>
                <a:off x="2729788" y="3171188"/>
                <a:ext cx="1506678" cy="845718"/>
              </a:xfrm>
              <a:prstGeom prst="rect">
                <a:avLst/>
              </a:prstGeom>
            </p:spPr>
            <p:txBody>
              <a:bodyPr wrap="square">
                <a:spAutoFit/>
              </a:bodyPr>
              <a:lstStyle/>
              <a:p>
                <a:pPr algn="ctr"/>
                <a:r>
                  <a:rPr lang="zh-TW" altLang="en-US" sz="2000" b="1" dirty="0">
                    <a:latin typeface="微軟正黑體" panose="020B0604030504040204" pitchFamily="34" charset="-120"/>
                    <a:ea typeface="微軟正黑體" panose="020B0604030504040204" pitchFamily="34" charset="-120"/>
                  </a:rPr>
                  <a:t>渠道</a:t>
                </a:r>
                <a:endParaRPr lang="en-US" altLang="zh-TW" sz="2000" b="1" dirty="0">
                  <a:latin typeface="微軟正黑體" panose="020B0604030504040204" pitchFamily="34" charset="-120"/>
                  <a:ea typeface="微軟正黑體" panose="020B0604030504040204" pitchFamily="34" charset="-120"/>
                </a:endParaRPr>
              </a:p>
              <a:p>
                <a:pPr algn="ctr"/>
                <a:r>
                  <a:rPr lang="zh-TW" altLang="en-US" sz="2000" b="1" dirty="0">
                    <a:latin typeface="微軟正黑體" panose="020B0604030504040204" pitchFamily="34" charset="-120"/>
                    <a:ea typeface="微軟正黑體" panose="020B0604030504040204" pitchFamily="34" charset="-120"/>
                  </a:rPr>
                  <a:t>流量</a:t>
                </a:r>
                <a:endParaRPr lang="en-US" altLang="zh-TW" sz="2000" b="1" dirty="0">
                  <a:latin typeface="微軟正黑體" panose="020B0604030504040204" pitchFamily="34" charset="-120"/>
                  <a:ea typeface="微軟正黑體" panose="020B0604030504040204" pitchFamily="34" charset="-120"/>
                </a:endParaRPr>
              </a:p>
              <a:p>
                <a:pPr algn="ctr"/>
                <a:r>
                  <a:rPr lang="zh-TW" altLang="en-US" sz="2000" b="1" dirty="0">
                    <a:latin typeface="微軟正黑體" panose="020B0604030504040204" pitchFamily="34" charset="-120"/>
                    <a:ea typeface="微軟正黑體" panose="020B0604030504040204" pitchFamily="34" charset="-120"/>
                  </a:rPr>
                  <a:t>狀態</a:t>
                </a:r>
                <a:endParaRPr lang="en-US" altLang="zh-TW" sz="2000" b="1" dirty="0">
                  <a:latin typeface="微軟正黑體" panose="020B0604030504040204" pitchFamily="34" charset="-120"/>
                  <a:ea typeface="微軟正黑體" panose="020B0604030504040204" pitchFamily="34" charset="-120"/>
                </a:endParaRPr>
              </a:p>
            </p:txBody>
          </p:sp>
        </p:grpSp>
        <p:sp>
          <p:nvSpPr>
            <p:cNvPr id="27" name="矩形 26">
              <a:extLst>
                <a:ext uri="{FF2B5EF4-FFF2-40B4-BE49-F238E27FC236}">
                  <a16:creationId xmlns:a16="http://schemas.microsoft.com/office/drawing/2014/main" xmlns="" id="{785EF157-2EC9-4169-98A7-1C8000B50372}"/>
                </a:ext>
              </a:extLst>
            </p:cNvPr>
            <p:cNvSpPr/>
            <p:nvPr/>
          </p:nvSpPr>
          <p:spPr>
            <a:xfrm>
              <a:off x="5708324" y="1203638"/>
              <a:ext cx="3307584" cy="1329134"/>
            </a:xfrm>
            <a:prstGeom prst="rect">
              <a:avLst/>
            </a:prstGeom>
          </p:spPr>
          <p:txBody>
            <a:bodyPr wrap="square">
              <a:spAutoFit/>
            </a:bodyPr>
            <a:lstStyle/>
            <a:p>
              <a:pPr algn="just"/>
              <a:r>
                <a:rPr lang="zh-TW" altLang="zh-TW" sz="1500" b="1" kern="100" dirty="0">
                  <a:solidFill>
                    <a:schemeClr val="accent2">
                      <a:lumMod val="50000"/>
                    </a:schemeClr>
                  </a:solidFill>
                  <a:latin typeface="Times New Roman" panose="02020603050405020304" pitchFamily="18" charset="0"/>
                  <a:ea typeface="微軟正黑體" panose="020B0604030504040204" pitchFamily="34" charset="-120"/>
                  <a:cs typeface="Times New Roman" panose="02020603050405020304" pitchFamily="18" charset="0"/>
                </a:rPr>
                <a:t>參考</a:t>
              </a:r>
              <a:r>
                <a:rPr lang="zh-TW" altLang="en-US" sz="1500" b="1" kern="100" dirty="0">
                  <a:solidFill>
                    <a:schemeClr val="accent2">
                      <a:lumMod val="50000"/>
                    </a:schemeClr>
                  </a:solidFill>
                  <a:latin typeface="Times New Roman" panose="02020603050405020304" pitchFamily="18" charset="0"/>
                  <a:ea typeface="微軟正黑體" panose="020B0604030504040204" pitchFamily="34" charset="-120"/>
                  <a:cs typeface="Times New Roman" panose="02020603050405020304" pitchFamily="18" charset="0"/>
                </a:rPr>
                <a:t>近</a:t>
              </a:r>
              <a:r>
                <a:rPr lang="en-US" altLang="zh-TW" sz="1500" b="1" kern="100" dirty="0">
                  <a:solidFill>
                    <a:schemeClr val="accent2">
                      <a:lumMod val="50000"/>
                    </a:schemeClr>
                  </a:solidFill>
                  <a:latin typeface="Times New Roman" panose="02020603050405020304" pitchFamily="18" charset="0"/>
                  <a:ea typeface="微軟正黑體" panose="020B0604030504040204" pitchFamily="34" charset="-120"/>
                  <a:cs typeface="Times New Roman" panose="02020603050405020304" pitchFamily="18" charset="0"/>
                </a:rPr>
                <a:t>5</a:t>
              </a:r>
              <a:r>
                <a:rPr lang="zh-TW" altLang="en-US" sz="1500" b="1" kern="100" dirty="0">
                  <a:solidFill>
                    <a:schemeClr val="accent2">
                      <a:lumMod val="50000"/>
                    </a:schemeClr>
                  </a:solidFill>
                  <a:latin typeface="Times New Roman" panose="02020603050405020304" pitchFamily="18" charset="0"/>
                  <a:ea typeface="微軟正黑體" panose="020B0604030504040204" pitchFamily="34" charset="-120"/>
                  <a:cs typeface="Times New Roman" panose="02020603050405020304" pitchFamily="18" charset="0"/>
                </a:rPr>
                <a:t>年</a:t>
              </a:r>
              <a:r>
                <a:rPr lang="zh-TW" altLang="zh-TW" sz="1500" b="1" kern="100" dirty="0">
                  <a:solidFill>
                    <a:schemeClr val="accent2">
                      <a:lumMod val="50000"/>
                    </a:schemeClr>
                  </a:solidFill>
                  <a:latin typeface="Times New Roman" panose="02020603050405020304" pitchFamily="18" charset="0"/>
                  <a:ea typeface="微軟正黑體" panose="020B0604030504040204" pitchFamily="34" charset="-120"/>
                  <a:cs typeface="Times New Roman" panose="02020603050405020304" pitchFamily="18" charset="0"/>
                </a:rPr>
                <a:t>流量資料，渠道停水期間約每年</a:t>
              </a:r>
              <a:r>
                <a:rPr lang="en-US" altLang="zh-TW" sz="1500" b="1" kern="100" dirty="0">
                  <a:solidFill>
                    <a:schemeClr val="accent2">
                      <a:lumMod val="50000"/>
                    </a:schemeClr>
                  </a:solidFill>
                  <a:latin typeface="Times New Roman" panose="02020603050405020304" pitchFamily="18" charset="0"/>
                  <a:ea typeface="微軟正黑體" panose="020B0604030504040204" pitchFamily="34" charset="-120"/>
                  <a:cs typeface="Times New Roman" panose="02020603050405020304" pitchFamily="18" charset="0"/>
                </a:rPr>
                <a:t>11</a:t>
              </a:r>
              <a:r>
                <a:rPr lang="zh-TW" altLang="zh-TW" sz="1500" b="1" kern="100" dirty="0">
                  <a:solidFill>
                    <a:schemeClr val="accent2">
                      <a:lumMod val="50000"/>
                    </a:schemeClr>
                  </a:solidFill>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1500" b="1" kern="100" dirty="0">
                  <a:solidFill>
                    <a:schemeClr val="accent2">
                      <a:lumMod val="50000"/>
                    </a:schemeClr>
                  </a:solidFill>
                  <a:latin typeface="Times New Roman" panose="02020603050405020304" pitchFamily="18" charset="0"/>
                  <a:ea typeface="微軟正黑體" panose="020B0604030504040204" pitchFamily="34" charset="-120"/>
                  <a:cs typeface="Times New Roman" panose="02020603050405020304" pitchFamily="18" charset="0"/>
                </a:rPr>
                <a:t>11</a:t>
              </a:r>
              <a:r>
                <a:rPr lang="zh-TW" altLang="zh-TW" sz="1500" b="1" kern="100" dirty="0">
                  <a:solidFill>
                    <a:schemeClr val="accent2">
                      <a:lumMod val="50000"/>
                    </a:schemeClr>
                  </a:solidFill>
                  <a:latin typeface="Times New Roman" panose="02020603050405020304" pitchFamily="18" charset="0"/>
                  <a:ea typeface="微軟正黑體" panose="020B0604030504040204" pitchFamily="34" charset="-120"/>
                  <a:cs typeface="Times New Roman" panose="02020603050405020304" pitchFamily="18" charset="0"/>
                </a:rPr>
                <a:t>日至</a:t>
              </a:r>
              <a:r>
                <a:rPr lang="en-US" altLang="zh-TW" sz="1500" b="1" kern="100" dirty="0">
                  <a:solidFill>
                    <a:schemeClr val="accent2">
                      <a:lumMod val="50000"/>
                    </a:schemeClr>
                  </a:solidFill>
                  <a:latin typeface="Times New Roman" panose="02020603050405020304" pitchFamily="18" charset="0"/>
                  <a:ea typeface="微軟正黑體" panose="020B0604030504040204" pitchFamily="34" charset="-120"/>
                  <a:cs typeface="Times New Roman" panose="02020603050405020304" pitchFamily="18" charset="0"/>
                </a:rPr>
                <a:t>12</a:t>
              </a:r>
              <a:r>
                <a:rPr lang="zh-TW" altLang="zh-TW" sz="1500" b="1" kern="100" dirty="0">
                  <a:solidFill>
                    <a:schemeClr val="accent2">
                      <a:lumMod val="50000"/>
                    </a:schemeClr>
                  </a:solidFill>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1500" b="1" kern="100" dirty="0">
                  <a:solidFill>
                    <a:schemeClr val="accent2">
                      <a:lumMod val="50000"/>
                    </a:schemeClr>
                  </a:solidFill>
                  <a:latin typeface="Times New Roman" panose="02020603050405020304" pitchFamily="18" charset="0"/>
                  <a:ea typeface="微軟正黑體" panose="020B0604030504040204" pitchFamily="34" charset="-120"/>
                  <a:cs typeface="Times New Roman" panose="02020603050405020304" pitchFamily="18" charset="0"/>
                </a:rPr>
                <a:t>31</a:t>
              </a:r>
              <a:r>
                <a:rPr lang="zh-TW" altLang="zh-TW" sz="1500" b="1" kern="100" dirty="0">
                  <a:solidFill>
                    <a:schemeClr val="accent2">
                      <a:lumMod val="50000"/>
                    </a:schemeClr>
                  </a:solidFill>
                  <a:latin typeface="Times New Roman" panose="02020603050405020304" pitchFamily="18" charset="0"/>
                  <a:ea typeface="微軟正黑體" panose="020B0604030504040204" pitchFamily="34" charset="-120"/>
                  <a:cs typeface="Times New Roman" panose="02020603050405020304" pitchFamily="18" charset="0"/>
                </a:rPr>
                <a:t>日</a:t>
              </a:r>
              <a:r>
                <a:rPr lang="zh-TW" altLang="zh-TW" sz="1500" kern="100" dirty="0">
                  <a:latin typeface="Times New Roman" panose="02020603050405020304" pitchFamily="18" charset="0"/>
                  <a:ea typeface="微軟正黑體" panose="020B0604030504040204" pitchFamily="34" charset="-120"/>
                  <a:cs typeface="Times New Roman" panose="02020603050405020304" pitchFamily="18" charset="0"/>
                </a:rPr>
                <a:t>，通水時間長達</a:t>
              </a:r>
              <a:r>
                <a:rPr lang="en-US" altLang="zh-TW" sz="1500" kern="100" dirty="0">
                  <a:latin typeface="Times New Roman" panose="02020603050405020304" pitchFamily="18" charset="0"/>
                  <a:ea typeface="微軟正黑體" panose="020B0604030504040204" pitchFamily="34" charset="-120"/>
                  <a:cs typeface="Times New Roman" panose="02020603050405020304" pitchFamily="18" charset="0"/>
                </a:rPr>
                <a:t>10</a:t>
              </a:r>
              <a:r>
                <a:rPr lang="zh-TW" altLang="zh-TW" sz="1500" kern="100" dirty="0">
                  <a:latin typeface="Times New Roman" panose="02020603050405020304" pitchFamily="18" charset="0"/>
                  <a:ea typeface="微軟正黑體" panose="020B0604030504040204" pitchFamily="34" charset="-120"/>
                  <a:cs typeface="Times New Roman" panose="02020603050405020304" pitchFamily="18" charset="0"/>
                </a:rPr>
                <a:t>個月以上，後續規劃配合渠道停水期間，當渠道無水進行水力發電時，藉以</a:t>
              </a:r>
              <a:r>
                <a:rPr lang="zh-TW" altLang="zh-TW" sz="1500" b="1" kern="100" dirty="0">
                  <a:solidFill>
                    <a:schemeClr val="accent2">
                      <a:lumMod val="50000"/>
                    </a:schemeClr>
                  </a:solidFill>
                  <a:latin typeface="Times New Roman" panose="02020603050405020304" pitchFamily="18" charset="0"/>
                  <a:ea typeface="微軟正黑體" panose="020B0604030504040204" pitchFamily="34" charset="-120"/>
                  <a:cs typeface="Times New Roman" panose="02020603050405020304" pitchFamily="18" charset="0"/>
                </a:rPr>
                <a:t>做為每年例行性之小水力發電案場之維護、保養時間</a:t>
              </a:r>
              <a:r>
                <a:rPr lang="zh-TW" altLang="en-US" sz="1500" kern="100" dirty="0">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en-US" sz="1500" dirty="0">
                <a:latin typeface="Times New Roman" panose="02020603050405020304" pitchFamily="18" charset="0"/>
                <a:ea typeface="微軟正黑體" panose="020B0604030504040204" pitchFamily="34" charset="-120"/>
                <a:cs typeface="Times New Roman" panose="02020603050405020304" pitchFamily="18" charset="0"/>
              </a:endParaRPr>
            </a:p>
          </p:txBody>
        </p:sp>
      </p:grpSp>
      <p:grpSp>
        <p:nvGrpSpPr>
          <p:cNvPr id="40" name="群組 39">
            <a:extLst>
              <a:ext uri="{FF2B5EF4-FFF2-40B4-BE49-F238E27FC236}">
                <a16:creationId xmlns:a16="http://schemas.microsoft.com/office/drawing/2014/main" xmlns="" id="{B2CBE57B-A9D0-4347-A4AA-9DE5EC46D518}"/>
              </a:ext>
            </a:extLst>
          </p:cNvPr>
          <p:cNvGrpSpPr/>
          <p:nvPr/>
        </p:nvGrpSpPr>
        <p:grpSpPr>
          <a:xfrm>
            <a:off x="4616685" y="656686"/>
            <a:ext cx="4530283" cy="3756040"/>
            <a:chOff x="4616685" y="656686"/>
            <a:chExt cx="4530283" cy="3756040"/>
          </a:xfrm>
        </p:grpSpPr>
        <p:sp>
          <p:nvSpPr>
            <p:cNvPr id="3" name="矩形 2">
              <a:extLst>
                <a:ext uri="{FF2B5EF4-FFF2-40B4-BE49-F238E27FC236}">
                  <a16:creationId xmlns:a16="http://schemas.microsoft.com/office/drawing/2014/main" xmlns="" id="{DEE28B0C-EEFB-4368-9F48-AA49C46278CC}"/>
                </a:ext>
              </a:extLst>
            </p:cNvPr>
            <p:cNvSpPr/>
            <p:nvPr/>
          </p:nvSpPr>
          <p:spPr>
            <a:xfrm>
              <a:off x="4627932" y="3089287"/>
              <a:ext cx="4506829" cy="1323439"/>
            </a:xfrm>
            <a:prstGeom prst="rect">
              <a:avLst/>
            </a:prstGeom>
            <a:solidFill>
              <a:srgbClr val="FC6D5C">
                <a:alpha val="20000"/>
              </a:srgbClr>
            </a:solidFill>
          </p:spPr>
          <p:txBody>
            <a:bodyPr wrap="square">
              <a:spAutoFit/>
            </a:bodyPr>
            <a:lstStyle/>
            <a:p>
              <a:pPr algn="just">
                <a:lnSpc>
                  <a:spcPts val="2400"/>
                </a:lnSpc>
                <a:spcBef>
                  <a:spcPts val="240"/>
                </a:spcBef>
              </a:pPr>
              <a:r>
                <a:rPr lang="zh-TW" altLang="zh-TW" sz="1600" b="1" kern="100" dirty="0">
                  <a:latin typeface="Times New Roman" panose="02020603050405020304" pitchFamily="18" charset="0"/>
                  <a:ea typeface="微軟正黑體" panose="020B0604030504040204" pitchFamily="34" charset="-120"/>
                  <a:cs typeface="Times New Roman" panose="02020603050405020304" pitchFamily="18" charset="0"/>
                </a:rPr>
                <a:t>規劃採用</a:t>
              </a:r>
              <a:r>
                <a:rPr lang="zh-TW" altLang="zh-TW" sz="1600" b="1" kern="1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超越機率</a:t>
              </a:r>
              <a:r>
                <a:rPr lang="en-US" altLang="zh-TW" sz="1600" b="1" kern="1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75 %</a:t>
              </a:r>
              <a:r>
                <a:rPr lang="zh-TW" altLang="zh-TW" sz="1600" b="1" kern="1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之流量</a:t>
              </a:r>
              <a:r>
                <a:rPr lang="zh-TW" altLang="zh-TW" sz="1600" b="1" kern="100" dirty="0">
                  <a:latin typeface="Times New Roman" panose="02020603050405020304" pitchFamily="18" charset="0"/>
                  <a:ea typeface="微軟正黑體" panose="020B0604030504040204" pitchFamily="34" charset="-120"/>
                  <a:cs typeface="Times New Roman" panose="02020603050405020304" pitchFamily="18" charset="0"/>
                </a:rPr>
                <a:t>做為小水力發電案場的</a:t>
              </a:r>
              <a:r>
                <a:rPr lang="zh-TW" altLang="zh-TW" sz="1600" b="1" kern="1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引水量門檻值</a:t>
              </a:r>
              <a:r>
                <a:rPr lang="zh-TW" altLang="zh-TW" sz="1600" b="1" kern="100" dirty="0">
                  <a:latin typeface="Times New Roman" panose="02020603050405020304" pitchFamily="18" charset="0"/>
                  <a:ea typeface="微軟正黑體" panose="020B0604030504040204" pitchFamily="34" charset="-120"/>
                  <a:cs typeface="Times New Roman" panose="02020603050405020304" pitchFamily="18" charset="0"/>
                </a:rPr>
                <a:t>，其</a:t>
              </a:r>
              <a:r>
                <a:rPr lang="en-US" altLang="zh-TW" sz="1600" b="1" kern="100" dirty="0">
                  <a:latin typeface="Times New Roman" panose="02020603050405020304" pitchFamily="18" charset="0"/>
                  <a:ea typeface="微軟正黑體" panose="020B0604030504040204" pitchFamily="34" charset="-120"/>
                  <a:cs typeface="Times New Roman" panose="02020603050405020304" pitchFamily="18" charset="0"/>
                </a:rPr>
                <a:t>Q</a:t>
              </a:r>
              <a:r>
                <a:rPr lang="en-US" altLang="zh-TW" sz="1200" b="1" kern="100" dirty="0">
                  <a:latin typeface="Times New Roman" panose="02020603050405020304" pitchFamily="18" charset="0"/>
                  <a:ea typeface="微軟正黑體" panose="020B0604030504040204" pitchFamily="34" charset="-120"/>
                  <a:cs typeface="Times New Roman" panose="02020603050405020304" pitchFamily="18" charset="0"/>
                </a:rPr>
                <a:t>75</a:t>
              </a:r>
              <a:r>
                <a:rPr lang="zh-TW" altLang="zh-TW" sz="1600" b="1" kern="100" dirty="0">
                  <a:latin typeface="Times New Roman" panose="02020603050405020304" pitchFamily="18" charset="0"/>
                  <a:ea typeface="微軟正黑體" panose="020B0604030504040204" pitchFamily="34" charset="-120"/>
                  <a:cs typeface="Times New Roman" panose="02020603050405020304" pitchFamily="18" charset="0"/>
                </a:rPr>
                <a:t>流量為</a:t>
              </a:r>
              <a:r>
                <a:rPr lang="en-US" altLang="zh-TW" sz="1600" b="1" kern="100" dirty="0">
                  <a:latin typeface="Times New Roman" panose="02020603050405020304" pitchFamily="18" charset="0"/>
                  <a:ea typeface="微軟正黑體" panose="020B0604030504040204" pitchFamily="34" charset="-120"/>
                  <a:cs typeface="Times New Roman" panose="02020603050405020304" pitchFamily="18" charset="0"/>
                </a:rPr>
                <a:t>6.70CMS</a:t>
              </a:r>
              <a:r>
                <a:rPr lang="zh-TW" altLang="zh-TW" sz="1600" b="1" kern="100" dirty="0">
                  <a:latin typeface="Times New Roman" panose="02020603050405020304" pitchFamily="18" charset="0"/>
                  <a:ea typeface="微軟正黑體" panose="020B0604030504040204" pitchFamily="34" charset="-120"/>
                  <a:cs typeface="Times New Roman" panose="02020603050405020304" pitchFamily="18" charset="0"/>
                </a:rPr>
                <a:t>，即表示為當鹿場課圳流量大於</a:t>
              </a:r>
              <a:r>
                <a:rPr lang="en-US" altLang="zh-TW" sz="1600" b="1" kern="100" dirty="0">
                  <a:latin typeface="Times New Roman" panose="02020603050405020304" pitchFamily="18" charset="0"/>
                  <a:ea typeface="微軟正黑體" panose="020B0604030504040204" pitchFamily="34" charset="-120"/>
                  <a:cs typeface="Times New Roman" panose="02020603050405020304" pitchFamily="18" charset="0"/>
                </a:rPr>
                <a:t>6.70CMS</a:t>
              </a:r>
              <a:r>
                <a:rPr lang="zh-TW" altLang="zh-TW" sz="1600" b="1" kern="100" dirty="0">
                  <a:latin typeface="Times New Roman" panose="02020603050405020304" pitchFamily="18" charset="0"/>
                  <a:ea typeface="微軟正黑體" panose="020B0604030504040204" pitchFamily="34" charset="-120"/>
                  <a:cs typeface="Times New Roman" panose="02020603050405020304" pitchFamily="18" charset="0"/>
                </a:rPr>
                <a:t>時，可做為小水力發電使用。</a:t>
              </a:r>
            </a:p>
          </p:txBody>
        </p:sp>
        <p:grpSp>
          <p:nvGrpSpPr>
            <p:cNvPr id="39" name="群組 38">
              <a:extLst>
                <a:ext uri="{FF2B5EF4-FFF2-40B4-BE49-F238E27FC236}">
                  <a16:creationId xmlns:a16="http://schemas.microsoft.com/office/drawing/2014/main" xmlns="" id="{6F9118FF-F9AE-402E-B30B-1CA7579B0697}"/>
                </a:ext>
              </a:extLst>
            </p:cNvPr>
            <p:cNvGrpSpPr/>
            <p:nvPr/>
          </p:nvGrpSpPr>
          <p:grpSpPr>
            <a:xfrm>
              <a:off x="4616685" y="656686"/>
              <a:ext cx="4530283" cy="2351700"/>
              <a:chOff x="4642292" y="579536"/>
              <a:chExt cx="4530283" cy="2351700"/>
            </a:xfrm>
          </p:grpSpPr>
          <p:pic>
            <p:nvPicPr>
              <p:cNvPr id="24" name="圖片 23">
                <a:extLst>
                  <a:ext uri="{FF2B5EF4-FFF2-40B4-BE49-F238E27FC236}">
                    <a16:creationId xmlns:a16="http://schemas.microsoft.com/office/drawing/2014/main" xmlns="" id="{30D6AD07-25B3-48F1-9551-DCE2FD8650B2}"/>
                  </a:ext>
                </a:extLst>
              </p:cNvPr>
              <p:cNvPicPr/>
              <p:nvPr/>
            </p:nvPicPr>
            <p:blipFill>
              <a:blip r:embed="rId7">
                <a:extLst>
                  <a:ext uri="{28A0092B-C50C-407E-A947-70E740481C1C}">
                    <a14:useLocalDpi xmlns:a14="http://schemas.microsoft.com/office/drawing/2010/main" val="0"/>
                  </a:ext>
                </a:extLst>
              </a:blip>
              <a:srcRect/>
              <a:stretch>
                <a:fillRect/>
              </a:stretch>
            </p:blipFill>
            <p:spPr bwMode="auto">
              <a:xfrm>
                <a:off x="4662331" y="1162940"/>
                <a:ext cx="4498038" cy="1768296"/>
              </a:xfrm>
              <a:prstGeom prst="rect">
                <a:avLst/>
              </a:prstGeom>
              <a:noFill/>
              <a:ln>
                <a:solidFill>
                  <a:schemeClr val="bg1">
                    <a:lumMod val="50000"/>
                  </a:schemeClr>
                </a:solidFill>
              </a:ln>
            </p:spPr>
          </p:pic>
          <p:sp>
            <p:nvSpPr>
              <p:cNvPr id="37" name="矩形 10">
                <a:extLst>
                  <a:ext uri="{FF2B5EF4-FFF2-40B4-BE49-F238E27FC236}">
                    <a16:creationId xmlns:a16="http://schemas.microsoft.com/office/drawing/2014/main" xmlns="" id="{7D821196-C85D-4F98-8D49-8ED6EBE68F6D}"/>
                  </a:ext>
                </a:extLst>
              </p:cNvPr>
              <p:cNvSpPr>
                <a:spLocks noChangeArrowheads="1"/>
              </p:cNvSpPr>
              <p:nvPr/>
            </p:nvSpPr>
            <p:spPr bwMode="auto">
              <a:xfrm>
                <a:off x="4642292" y="579536"/>
                <a:ext cx="4530283" cy="576262"/>
              </a:xfrm>
              <a:prstGeom prst="rect">
                <a:avLst/>
              </a:prstGeom>
              <a:solidFill>
                <a:srgbClr val="FC6D5C"/>
              </a:solidFill>
              <a:ln>
                <a:noFill/>
              </a:ln>
            </p:spPr>
            <p:txBody>
              <a:bodyPr anchor="ct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a:r>
                  <a:rPr lang="zh-TW" altLang="en-US" b="1" dirty="0">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宋体" pitchFamily="2" charset="-122"/>
                  </a:rPr>
                  <a:t>歷年流量資料繪製流量超越機率曲線圖</a:t>
                </a:r>
              </a:p>
              <a:p>
                <a:pPr algn="ctr"/>
                <a:r>
                  <a:rPr lang="zh-TW" altLang="en-US" b="1" dirty="0">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宋体" pitchFamily="2" charset="-122"/>
                  </a:rPr>
                  <a:t>得知在不同超越機率下所對應之流量</a:t>
                </a:r>
              </a:p>
            </p:txBody>
          </p:sp>
        </p:grpSp>
      </p:grpSp>
      <p:sp>
        <p:nvSpPr>
          <p:cNvPr id="38" name="矩形 1">
            <a:extLst>
              <a:ext uri="{FF2B5EF4-FFF2-40B4-BE49-F238E27FC236}">
                <a16:creationId xmlns:a16="http://schemas.microsoft.com/office/drawing/2014/main" xmlns="" id="{4AE80F1B-A898-420E-ADD7-18750AA12C7F}"/>
              </a:ext>
            </a:extLst>
          </p:cNvPr>
          <p:cNvSpPr>
            <a:spLocks noChangeArrowheads="1"/>
          </p:cNvSpPr>
          <p:nvPr/>
        </p:nvSpPr>
        <p:spPr bwMode="auto">
          <a:xfrm>
            <a:off x="4299" y="1395263"/>
            <a:ext cx="4542068" cy="337212"/>
          </a:xfrm>
          <a:prstGeom prst="rect">
            <a:avLst/>
          </a:prstGeom>
          <a:solidFill>
            <a:schemeClr val="accent5">
              <a:lumMod val="75000"/>
            </a:schemeClr>
          </a:solidFill>
          <a:ln>
            <a:noFill/>
          </a:ln>
        </p:spPr>
        <p:txBody>
          <a:bodyPr anchor="ct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hangingPunct="1">
              <a:buFont typeface="Arial" pitchFamily="34" charset="0"/>
              <a:buNone/>
            </a:pPr>
            <a:r>
              <a:rPr lang="zh-TW" altLang="en-US" sz="1600" b="1" dirty="0">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宋体" pitchFamily="2" charset="-122"/>
              </a:rPr>
              <a:t>蒐集雲管處</a:t>
            </a:r>
            <a:r>
              <a:rPr lang="en-US" altLang="zh-TW" sz="1600" b="1" dirty="0">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宋体" pitchFamily="2" charset="-122"/>
              </a:rPr>
              <a:t>99~103</a:t>
            </a:r>
            <a:r>
              <a:rPr lang="zh-TW" altLang="en-US" sz="1600" b="1" dirty="0">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宋体" pitchFamily="2" charset="-122"/>
              </a:rPr>
              <a:t>年、</a:t>
            </a:r>
            <a:r>
              <a:rPr lang="en-US" altLang="zh-TW" sz="1600" b="1" dirty="0">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宋体" pitchFamily="2" charset="-122"/>
              </a:rPr>
              <a:t>105~110</a:t>
            </a:r>
            <a:r>
              <a:rPr lang="zh-TW" altLang="en-US" sz="1600" b="1" dirty="0">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宋体" pitchFamily="2" charset="-122"/>
              </a:rPr>
              <a:t>年流量資料</a:t>
            </a:r>
            <a:endParaRPr lang="zh-CN" altLang="zh-CN" sz="1600" b="1" dirty="0">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宋体" pitchFamily="2" charset="-122"/>
            </a:endParaRPr>
          </a:p>
        </p:txBody>
      </p:sp>
      <p:sp>
        <p:nvSpPr>
          <p:cNvPr id="21" name="投影片編號版面配置區 2">
            <a:extLst>
              <a:ext uri="{FF2B5EF4-FFF2-40B4-BE49-F238E27FC236}">
                <a16:creationId xmlns:a16="http://schemas.microsoft.com/office/drawing/2014/main" xmlns="" id="{6A949486-77C6-4B20-8A86-FF30608D2F0C}"/>
              </a:ext>
            </a:extLst>
          </p:cNvPr>
          <p:cNvSpPr txBox="1">
            <a:spLocks/>
          </p:cNvSpPr>
          <p:nvPr/>
        </p:nvSpPr>
        <p:spPr>
          <a:xfrm>
            <a:off x="4614203" y="6492874"/>
            <a:ext cx="475638"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zh-TW" sz="1600" b="1" dirty="0">
                <a:solidFill>
                  <a:schemeClr val="tx1"/>
                </a:solidFill>
                <a:latin typeface="標楷體" panose="03000509000000000000" pitchFamily="65" charset="-120"/>
                <a:ea typeface="標楷體" panose="03000509000000000000" pitchFamily="65" charset="-120"/>
              </a:rPr>
              <a:t>6</a:t>
            </a:r>
            <a:endParaRPr lang="zh-TW" altLang="en-US" sz="1600" b="1" dirty="0">
              <a:solidFill>
                <a:schemeClr val="tx1"/>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58804668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5">
            <a:extLst>
              <a:ext uri="{FF2B5EF4-FFF2-40B4-BE49-F238E27FC236}">
                <a16:creationId xmlns:a16="http://schemas.microsoft.com/office/drawing/2014/main" xmlns="" id="{016F382F-0E42-4B04-A083-F2A3DCF6291A}"/>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3953164"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1">
            <a:extLst>
              <a:ext uri="{FF2B5EF4-FFF2-40B4-BE49-F238E27FC236}">
                <a16:creationId xmlns:a16="http://schemas.microsoft.com/office/drawing/2014/main" xmlns="" id="{3080F81E-4628-426C-823E-512FF004462F}"/>
              </a:ext>
            </a:extLst>
          </p:cNvPr>
          <p:cNvSpPr txBox="1"/>
          <p:nvPr/>
        </p:nvSpPr>
        <p:spPr>
          <a:xfrm>
            <a:off x="887796" y="0"/>
            <a:ext cx="3065368" cy="707886"/>
          </a:xfrm>
          <a:prstGeom prst="rect">
            <a:avLst/>
          </a:prstGeom>
          <a:noFill/>
        </p:spPr>
        <p:txBody>
          <a:bodyPr wrap="square" rtlCol="0">
            <a:spAutoFit/>
          </a:bodyPr>
          <a:lstStyle/>
          <a:p>
            <a:pPr algn="just"/>
            <a:r>
              <a:rPr lang="zh-TW" altLang="en-US" sz="4000" dirty="0">
                <a:solidFill>
                  <a:schemeClr val="tx1">
                    <a:lumMod val="85000"/>
                    <a:lumOff val="15000"/>
                  </a:schemeClr>
                </a:solidFill>
                <a:latin typeface="華康中圓體" panose="020F0509000000000000" pitchFamily="49" charset="-120"/>
                <a:ea typeface="華康中圓體" panose="020F0509000000000000" pitchFamily="49" charset="-120"/>
                <a:cs typeface="Open Sans Extrabold" panose="020B0906030804020204" pitchFamily="34" charset="0"/>
              </a:rPr>
              <a:t>興建計畫</a:t>
            </a:r>
            <a:endParaRPr lang="en-US" sz="4000" dirty="0">
              <a:solidFill>
                <a:schemeClr val="tx1">
                  <a:lumMod val="85000"/>
                  <a:lumOff val="15000"/>
                </a:schemeClr>
              </a:solidFill>
              <a:latin typeface="華康中圓體" panose="020F0509000000000000" pitchFamily="49" charset="-120"/>
              <a:ea typeface="華康中圓體" panose="020F0509000000000000" pitchFamily="49" charset="-120"/>
              <a:cs typeface="Open Sans Extrabold" panose="020B0906030804020204" pitchFamily="34" charset="0"/>
            </a:endParaRPr>
          </a:p>
        </p:txBody>
      </p:sp>
      <p:sp>
        <p:nvSpPr>
          <p:cNvPr id="11" name="文字方塊 10">
            <a:extLst>
              <a:ext uri="{FF2B5EF4-FFF2-40B4-BE49-F238E27FC236}">
                <a16:creationId xmlns:a16="http://schemas.microsoft.com/office/drawing/2014/main" xmlns="" id="{3C44F946-271D-4A43-B80B-D0EC52A5D27C}"/>
              </a:ext>
            </a:extLst>
          </p:cNvPr>
          <p:cNvSpPr txBox="1"/>
          <p:nvPr/>
        </p:nvSpPr>
        <p:spPr>
          <a:xfrm>
            <a:off x="44086" y="867667"/>
            <a:ext cx="4400407" cy="523220"/>
          </a:xfrm>
          <a:prstGeom prst="rect">
            <a:avLst/>
          </a:prstGeom>
          <a:noFill/>
        </p:spPr>
        <p:txBody>
          <a:bodyPr wrap="square" rtlCol="0">
            <a:spAutoFit/>
          </a:bodyPr>
          <a:lstStyle/>
          <a:p>
            <a:pPr marL="342900" indent="-342900">
              <a:buFont typeface="Wingdings" panose="05000000000000000000" pitchFamily="2" charset="2"/>
              <a:buChar char="n"/>
            </a:pPr>
            <a:r>
              <a:rPr lang="zh-TW" altLang="en-US" sz="2800" dirty="0">
                <a:latin typeface="微軟正黑體" panose="020B0604030504040204" pitchFamily="34" charset="-120"/>
                <a:ea typeface="微軟正黑體" panose="020B0604030504040204" pitchFamily="34" charset="-120"/>
              </a:rPr>
              <a:t>場址規劃</a:t>
            </a:r>
          </a:p>
        </p:txBody>
      </p:sp>
      <p:grpSp>
        <p:nvGrpSpPr>
          <p:cNvPr id="20" name="群組 19">
            <a:extLst>
              <a:ext uri="{FF2B5EF4-FFF2-40B4-BE49-F238E27FC236}">
                <a16:creationId xmlns:a16="http://schemas.microsoft.com/office/drawing/2014/main" xmlns="" id="{39F50E41-B9BC-4D39-A8EB-5204B95A9450}"/>
              </a:ext>
            </a:extLst>
          </p:cNvPr>
          <p:cNvGrpSpPr/>
          <p:nvPr/>
        </p:nvGrpSpPr>
        <p:grpSpPr>
          <a:xfrm>
            <a:off x="61743" y="1474863"/>
            <a:ext cx="4521703" cy="4906077"/>
            <a:chOff x="11626" y="1390887"/>
            <a:chExt cx="4592833" cy="4906077"/>
          </a:xfrm>
        </p:grpSpPr>
        <p:pic>
          <p:nvPicPr>
            <p:cNvPr id="14" name="圖片 13">
              <a:extLst>
                <a:ext uri="{FF2B5EF4-FFF2-40B4-BE49-F238E27FC236}">
                  <a16:creationId xmlns:a16="http://schemas.microsoft.com/office/drawing/2014/main" xmlns="" id="{FFE9CA62-B337-49E6-96CC-F46DD88F23CF}"/>
                </a:ext>
              </a:extLst>
            </p:cNvPr>
            <p:cNvPicPr/>
            <p:nvPr/>
          </p:nvPicPr>
          <p:blipFill>
            <a:blip r:embed="rId4"/>
            <a:stretch>
              <a:fillRect/>
            </a:stretch>
          </p:blipFill>
          <p:spPr>
            <a:xfrm>
              <a:off x="44087" y="1390887"/>
              <a:ext cx="4527914" cy="2863872"/>
            </a:xfrm>
            <a:prstGeom prst="rect">
              <a:avLst/>
            </a:prstGeom>
          </p:spPr>
        </p:pic>
        <p:sp>
          <p:nvSpPr>
            <p:cNvPr id="16" name="矩形 15">
              <a:extLst>
                <a:ext uri="{FF2B5EF4-FFF2-40B4-BE49-F238E27FC236}">
                  <a16:creationId xmlns:a16="http://schemas.microsoft.com/office/drawing/2014/main" xmlns="" id="{601AC1A5-92FD-4148-874B-D25F9113966E}"/>
                </a:ext>
              </a:extLst>
            </p:cNvPr>
            <p:cNvSpPr/>
            <p:nvPr/>
          </p:nvSpPr>
          <p:spPr>
            <a:xfrm>
              <a:off x="11626" y="4364384"/>
              <a:ext cx="4592833" cy="1932580"/>
            </a:xfrm>
            <a:prstGeom prst="rect">
              <a:avLst/>
            </a:prstGeom>
            <a:solidFill>
              <a:schemeClr val="accent5">
                <a:alpha val="20000"/>
              </a:schemeClr>
            </a:solidFill>
          </p:spPr>
          <p:txBody>
            <a:bodyPr wrap="square">
              <a:spAutoFit/>
            </a:bodyPr>
            <a:lstStyle/>
            <a:p>
              <a:pPr marL="285750" indent="-285750" algn="just">
                <a:lnSpc>
                  <a:spcPts val="2400"/>
                </a:lnSpc>
                <a:spcBef>
                  <a:spcPts val="240"/>
                </a:spcBef>
                <a:buFont typeface="Wingdings" panose="05000000000000000000" pitchFamily="2" charset="2"/>
                <a:buChar char="Ø"/>
              </a:pPr>
              <a:r>
                <a:rPr lang="zh-TW" altLang="zh-TW" sz="1500" kern="100" dirty="0">
                  <a:solidFill>
                    <a:srgbClr val="0000FF"/>
                  </a:solidFill>
                  <a:latin typeface="Times New Roman" panose="02020603050405020304" pitchFamily="18" charset="0"/>
                  <a:ea typeface="微軟正黑體" panose="020B0604030504040204" pitchFamily="34" charset="-120"/>
                  <a:cs typeface="Times New Roman" panose="02020603050405020304" pitchFamily="18" charset="0"/>
                </a:rPr>
                <a:t>豐水期平均流量</a:t>
              </a:r>
              <a:r>
                <a:rPr lang="zh-TW" altLang="zh-TW" sz="1500" kern="100" dirty="0">
                  <a:latin typeface="Times New Roman" panose="02020603050405020304" pitchFamily="18" charset="0"/>
                  <a:ea typeface="微軟正黑體" panose="020B0604030504040204" pitchFamily="34" charset="-120"/>
                  <a:cs typeface="Times New Roman" panose="02020603050405020304" pitchFamily="18" charset="0"/>
                </a:rPr>
                <a:t>條件下，</a:t>
              </a:r>
              <a:r>
                <a:rPr lang="zh-TW" altLang="zh-TW" sz="1500" kern="100" dirty="0">
                  <a:solidFill>
                    <a:srgbClr val="0000FF"/>
                  </a:solidFill>
                  <a:latin typeface="Times New Roman" panose="02020603050405020304" pitchFamily="18" charset="0"/>
                  <a:ea typeface="微軟正黑體" panose="020B0604030504040204" pitchFamily="34" charset="-120"/>
                  <a:cs typeface="Times New Roman" panose="02020603050405020304" pitchFamily="18" charset="0"/>
                </a:rPr>
                <a:t>第</a:t>
              </a:r>
              <a:r>
                <a:rPr lang="en-US" altLang="zh-TW" sz="1500" kern="100" dirty="0">
                  <a:solidFill>
                    <a:srgbClr val="0000FF"/>
                  </a:solidFill>
                  <a:latin typeface="Times New Roman" panose="02020603050405020304" pitchFamily="18" charset="0"/>
                  <a:ea typeface="微軟正黑體" panose="020B0604030504040204" pitchFamily="34" charset="-120"/>
                  <a:cs typeface="Times New Roman" panose="02020603050405020304" pitchFamily="18" charset="0"/>
                </a:rPr>
                <a:t>1</a:t>
              </a:r>
              <a:r>
                <a:rPr lang="zh-TW" altLang="zh-TW" sz="1500" kern="100" dirty="0">
                  <a:solidFill>
                    <a:srgbClr val="0000FF"/>
                  </a:solidFill>
                  <a:latin typeface="Times New Roman" panose="02020603050405020304" pitchFamily="18" charset="0"/>
                  <a:ea typeface="微軟正黑體" panose="020B0604030504040204" pitchFamily="34" charset="-120"/>
                  <a:cs typeface="Times New Roman" panose="02020603050405020304" pitchFamily="18" charset="0"/>
                </a:rPr>
                <a:t>至第</a:t>
              </a:r>
              <a:r>
                <a:rPr lang="en-US" altLang="zh-TW" sz="1500" kern="100" dirty="0">
                  <a:solidFill>
                    <a:srgbClr val="0000FF"/>
                  </a:solidFill>
                  <a:latin typeface="Times New Roman" panose="02020603050405020304" pitchFamily="18" charset="0"/>
                  <a:ea typeface="微軟正黑體" panose="020B0604030504040204" pitchFamily="34" charset="-120"/>
                  <a:cs typeface="Times New Roman" panose="02020603050405020304" pitchFamily="18" charset="0"/>
                </a:rPr>
                <a:t>3</a:t>
              </a:r>
              <a:r>
                <a:rPr lang="zh-TW" altLang="zh-TW" sz="1500" kern="100" dirty="0">
                  <a:solidFill>
                    <a:srgbClr val="0000FF"/>
                  </a:solidFill>
                  <a:latin typeface="Times New Roman" panose="02020603050405020304" pitchFamily="18" charset="0"/>
                  <a:ea typeface="微軟正黑體" panose="020B0604030504040204" pitchFamily="34" charset="-120"/>
                  <a:cs typeface="Times New Roman" panose="02020603050405020304" pitchFamily="18" charset="0"/>
                </a:rPr>
                <a:t>號跌水工間之水位剖面與渠頂高程可維持</a:t>
              </a:r>
              <a:r>
                <a:rPr lang="en-US" altLang="zh-TW" sz="1500" kern="100" dirty="0">
                  <a:solidFill>
                    <a:srgbClr val="0000FF"/>
                  </a:solidFill>
                  <a:latin typeface="Times New Roman" panose="02020603050405020304" pitchFamily="18" charset="0"/>
                  <a:ea typeface="微軟正黑體" panose="020B0604030504040204" pitchFamily="34" charset="-120"/>
                  <a:cs typeface="Times New Roman" panose="02020603050405020304" pitchFamily="18" charset="0"/>
                </a:rPr>
                <a:t>0.5m</a:t>
              </a:r>
              <a:r>
                <a:rPr lang="zh-TW" altLang="zh-TW" sz="1500" kern="100" dirty="0">
                  <a:solidFill>
                    <a:srgbClr val="0000FF"/>
                  </a:solidFill>
                  <a:latin typeface="Times New Roman" panose="02020603050405020304" pitchFamily="18" charset="0"/>
                  <a:ea typeface="微軟正黑體" panose="020B0604030504040204" pitchFamily="34" charset="-120"/>
                  <a:cs typeface="Times New Roman" panose="02020603050405020304" pitchFamily="18" charset="0"/>
                </a:rPr>
                <a:t>以上出水高</a:t>
              </a:r>
              <a:r>
                <a:rPr lang="zh-TW" altLang="zh-TW" sz="1500" kern="100" dirty="0">
                  <a:latin typeface="Times New Roman" panose="02020603050405020304" pitchFamily="18" charset="0"/>
                  <a:ea typeface="微軟正黑體" panose="020B0604030504040204" pitchFamily="34" charset="-120"/>
                  <a:cs typeface="Times New Roman" panose="02020603050405020304" pitchFamily="18" charset="0"/>
                </a:rPr>
                <a:t>，並在鹿場課圳</a:t>
              </a:r>
              <a:r>
                <a:rPr lang="zh-TW" altLang="zh-TW" sz="1500" kern="100" dirty="0">
                  <a:solidFill>
                    <a:srgbClr val="0000FF"/>
                  </a:solidFill>
                  <a:latin typeface="Times New Roman" panose="02020603050405020304" pitchFamily="18" charset="0"/>
                  <a:ea typeface="微軟正黑體" panose="020B0604030504040204" pitchFamily="34" charset="-120"/>
                  <a:cs typeface="Times New Roman" panose="02020603050405020304" pitchFamily="18" charset="0"/>
                </a:rPr>
                <a:t>最大流量</a:t>
              </a:r>
              <a:r>
                <a:rPr lang="zh-TW" altLang="zh-TW" sz="1500" kern="100" dirty="0">
                  <a:latin typeface="Times New Roman" panose="02020603050405020304" pitchFamily="18" charset="0"/>
                  <a:ea typeface="微軟正黑體" panose="020B0604030504040204" pitchFamily="34" charset="-120"/>
                  <a:cs typeface="Times New Roman" panose="02020603050405020304" pitchFamily="18" charset="0"/>
                </a:rPr>
                <a:t>條件下，其水位剖面與渠頂高程亦</a:t>
              </a:r>
              <a:r>
                <a:rPr lang="zh-TW" altLang="zh-TW" sz="1500" kern="100" dirty="0">
                  <a:solidFill>
                    <a:srgbClr val="0000FF"/>
                  </a:solidFill>
                  <a:latin typeface="Times New Roman" panose="02020603050405020304" pitchFamily="18" charset="0"/>
                  <a:ea typeface="微軟正黑體" panose="020B0604030504040204" pitchFamily="34" charset="-120"/>
                  <a:cs typeface="Times New Roman" panose="02020603050405020304" pitchFamily="18" charset="0"/>
                </a:rPr>
                <a:t>皆可維持</a:t>
              </a:r>
              <a:r>
                <a:rPr lang="en-US" altLang="zh-TW" sz="1500" kern="100" dirty="0">
                  <a:solidFill>
                    <a:srgbClr val="0000FF"/>
                  </a:solidFill>
                  <a:latin typeface="Times New Roman" panose="02020603050405020304" pitchFamily="18" charset="0"/>
                  <a:ea typeface="微軟正黑體" panose="020B0604030504040204" pitchFamily="34" charset="-120"/>
                  <a:cs typeface="Times New Roman" panose="02020603050405020304" pitchFamily="18" charset="0"/>
                </a:rPr>
                <a:t>0.5m</a:t>
              </a:r>
              <a:r>
                <a:rPr lang="zh-TW" altLang="zh-TW" sz="1500" kern="100" dirty="0">
                  <a:solidFill>
                    <a:srgbClr val="0000FF"/>
                  </a:solidFill>
                  <a:latin typeface="Times New Roman" panose="02020603050405020304" pitchFamily="18" charset="0"/>
                  <a:ea typeface="微軟正黑體" panose="020B0604030504040204" pitchFamily="34" charset="-120"/>
                  <a:cs typeface="Times New Roman" panose="02020603050405020304" pitchFamily="18" charset="0"/>
                </a:rPr>
                <a:t>以上出水高</a:t>
              </a:r>
              <a:r>
                <a:rPr lang="zh-TW" altLang="en-US" sz="1500" kern="100" dirty="0">
                  <a:latin typeface="Times New Roman" panose="02020603050405020304" pitchFamily="18" charset="0"/>
                  <a:ea typeface="微軟正黑體" panose="020B0604030504040204" pitchFamily="34" charset="-120"/>
                  <a:cs typeface="Times New Roman" panose="02020603050405020304" pitchFamily="18" charset="0"/>
                </a:rPr>
                <a:t>。</a:t>
              </a:r>
              <a:endParaRPr lang="en-US" altLang="zh-TW" sz="1500" kern="100" dirty="0">
                <a:latin typeface="Times New Roman" panose="02020603050405020304" pitchFamily="18" charset="0"/>
                <a:ea typeface="微軟正黑體" panose="020B0604030504040204" pitchFamily="34" charset="-120"/>
                <a:cs typeface="Times New Roman" panose="02020603050405020304" pitchFamily="18" charset="0"/>
              </a:endParaRPr>
            </a:p>
            <a:p>
              <a:pPr marL="285750" indent="-285750" algn="just">
                <a:lnSpc>
                  <a:spcPts val="2400"/>
                </a:lnSpc>
                <a:spcBef>
                  <a:spcPts val="240"/>
                </a:spcBef>
                <a:buFont typeface="Wingdings" panose="05000000000000000000" pitchFamily="2" charset="2"/>
                <a:buChar char="Ø"/>
              </a:pPr>
              <a:r>
                <a:rPr lang="zh-TW" altLang="zh-TW" sz="1500" kern="100" dirty="0">
                  <a:latin typeface="Times New Roman" panose="02020603050405020304" pitchFamily="18" charset="0"/>
                  <a:ea typeface="微軟正黑體" panose="020B0604030504040204" pitchFamily="34" charset="-120"/>
                  <a:cs typeface="Times New Roman" panose="02020603050405020304" pitchFamily="18" charset="0"/>
                </a:rPr>
                <a:t>即顯示案場設置後，鹿場課圳主渠道不致造成溢淹危害周遭環境，亦不會影響渠道原有引水功能。</a:t>
              </a:r>
              <a:endParaRPr lang="en-US" altLang="zh-TW" sz="1500" kern="100" dirty="0">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17" name="矩形 16">
              <a:extLst>
                <a:ext uri="{FF2B5EF4-FFF2-40B4-BE49-F238E27FC236}">
                  <a16:creationId xmlns:a16="http://schemas.microsoft.com/office/drawing/2014/main" xmlns="" id="{4463EC43-72EB-411D-8110-238C8E80178A}"/>
                </a:ext>
              </a:extLst>
            </p:cNvPr>
            <p:cNvSpPr/>
            <p:nvPr/>
          </p:nvSpPr>
          <p:spPr>
            <a:xfrm>
              <a:off x="1055876" y="3396446"/>
              <a:ext cx="1172116" cy="261610"/>
            </a:xfrm>
            <a:prstGeom prst="rect">
              <a:avLst/>
            </a:prstGeom>
          </p:spPr>
          <p:txBody>
            <a:bodyPr wrap="none">
              <a:spAutoFit/>
            </a:bodyPr>
            <a:lstStyle/>
            <a:p>
              <a:r>
                <a:rPr lang="zh-TW" altLang="zh-TW" sz="1100" dirty="0">
                  <a:solidFill>
                    <a:srgbClr val="3FA2AF"/>
                  </a:solidFill>
                  <a:latin typeface="微軟正黑體" panose="020B0604030504040204" pitchFamily="34" charset="-120"/>
                  <a:ea typeface="微軟正黑體" panose="020B0604030504040204" pitchFamily="34" charset="-120"/>
                  <a:cs typeface="Times New Roman" panose="02020603050405020304" pitchFamily="18" charset="0"/>
                </a:rPr>
                <a:t>豐水期平均流量</a:t>
              </a:r>
              <a:endParaRPr lang="zh-TW" altLang="en-US" sz="1100" dirty="0">
                <a:solidFill>
                  <a:srgbClr val="3FA2AF"/>
                </a:solidFill>
                <a:latin typeface="微軟正黑體" panose="020B0604030504040204" pitchFamily="34" charset="-120"/>
                <a:ea typeface="微軟正黑體" panose="020B0604030504040204" pitchFamily="34" charset="-120"/>
              </a:endParaRPr>
            </a:p>
          </p:txBody>
        </p:sp>
        <p:sp>
          <p:nvSpPr>
            <p:cNvPr id="18" name="矩形 17">
              <a:extLst>
                <a:ext uri="{FF2B5EF4-FFF2-40B4-BE49-F238E27FC236}">
                  <a16:creationId xmlns:a16="http://schemas.microsoft.com/office/drawing/2014/main" xmlns="" id="{E305937C-D5E1-4A54-A04B-B9C34CD39605}"/>
                </a:ext>
              </a:extLst>
            </p:cNvPr>
            <p:cNvSpPr/>
            <p:nvPr/>
          </p:nvSpPr>
          <p:spPr>
            <a:xfrm rot="21314383">
              <a:off x="1081954" y="2243897"/>
              <a:ext cx="748923" cy="261610"/>
            </a:xfrm>
            <a:prstGeom prst="rect">
              <a:avLst/>
            </a:prstGeom>
          </p:spPr>
          <p:txBody>
            <a:bodyPr wrap="none">
              <a:spAutoFit/>
            </a:bodyPr>
            <a:lstStyle/>
            <a:p>
              <a:r>
                <a:rPr lang="zh-TW" altLang="en-US" sz="1100" dirty="0">
                  <a:solidFill>
                    <a:srgbClr val="FF0000"/>
                  </a:solidFill>
                  <a:latin typeface="微軟正黑體" panose="020B0604030504040204" pitchFamily="34" charset="-120"/>
                  <a:ea typeface="微軟正黑體" panose="020B0604030504040204" pitchFamily="34" charset="-120"/>
                </a:rPr>
                <a:t>渠頂高程</a:t>
              </a:r>
            </a:p>
          </p:txBody>
        </p:sp>
        <p:sp>
          <p:nvSpPr>
            <p:cNvPr id="19" name="矩形 18">
              <a:extLst>
                <a:ext uri="{FF2B5EF4-FFF2-40B4-BE49-F238E27FC236}">
                  <a16:creationId xmlns:a16="http://schemas.microsoft.com/office/drawing/2014/main" xmlns="" id="{143D0B87-B597-4A05-8401-A3D2DE8F97F2}"/>
                </a:ext>
              </a:extLst>
            </p:cNvPr>
            <p:cNvSpPr/>
            <p:nvPr/>
          </p:nvSpPr>
          <p:spPr>
            <a:xfrm rot="21179435">
              <a:off x="702044" y="2860477"/>
              <a:ext cx="1508746" cy="261610"/>
            </a:xfrm>
            <a:prstGeom prst="rect">
              <a:avLst/>
            </a:prstGeom>
          </p:spPr>
          <p:txBody>
            <a:bodyPr wrap="none">
              <a:spAutoFit/>
            </a:bodyPr>
            <a:lstStyle/>
            <a:p>
              <a:r>
                <a:rPr lang="zh-TW" altLang="en-US" sz="1100"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最大流量</a:t>
              </a:r>
              <a:r>
                <a:rPr lang="en-US" altLang="zh-TW" sz="1100"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(18.39CMS)</a:t>
              </a:r>
              <a:endParaRPr lang="zh-TW" altLang="en-US" sz="1100" dirty="0">
                <a:solidFill>
                  <a:srgbClr val="0000FF"/>
                </a:solidFill>
                <a:latin typeface="微軟正黑體" panose="020B0604030504040204" pitchFamily="34" charset="-120"/>
                <a:ea typeface="微軟正黑體" panose="020B0604030504040204" pitchFamily="34" charset="-120"/>
              </a:endParaRPr>
            </a:p>
          </p:txBody>
        </p:sp>
      </p:grpSp>
      <p:sp>
        <p:nvSpPr>
          <p:cNvPr id="25" name="矩形 24">
            <a:extLst>
              <a:ext uri="{FF2B5EF4-FFF2-40B4-BE49-F238E27FC236}">
                <a16:creationId xmlns:a16="http://schemas.microsoft.com/office/drawing/2014/main" xmlns="" id="{4F4EC126-8824-4022-BFB1-B25CBA62CD64}"/>
              </a:ext>
            </a:extLst>
          </p:cNvPr>
          <p:cNvSpPr/>
          <p:nvPr/>
        </p:nvSpPr>
        <p:spPr>
          <a:xfrm>
            <a:off x="4543859" y="682623"/>
            <a:ext cx="4780060" cy="1909946"/>
          </a:xfrm>
          <a:prstGeom prst="rect">
            <a:avLst/>
          </a:prstGeom>
          <a:noFill/>
        </p:spPr>
        <p:txBody>
          <a:bodyPr wrap="square">
            <a:spAutoFit/>
          </a:bodyPr>
          <a:lstStyle/>
          <a:p>
            <a:pPr marL="285750" indent="-285750" algn="just">
              <a:lnSpc>
                <a:spcPts val="2400"/>
              </a:lnSpc>
              <a:spcBef>
                <a:spcPts val="240"/>
              </a:spcBef>
              <a:buFont typeface="Wingdings" panose="05000000000000000000" pitchFamily="2" charset="2"/>
              <a:buChar char="p"/>
            </a:pPr>
            <a:r>
              <a:rPr lang="zh-TW" altLang="en-US" b="1" kern="100" dirty="0">
                <a:latin typeface="Times New Roman" panose="02020603050405020304" pitchFamily="18" charset="0"/>
                <a:ea typeface="微軟正黑體" panose="020B0604030504040204" pitchFamily="34" charset="-120"/>
                <a:cs typeface="Times New Roman" panose="02020603050405020304" pitchFamily="18" charset="0"/>
              </a:rPr>
              <a:t>主要規劃理念</a:t>
            </a:r>
            <a:endParaRPr lang="en-US" altLang="zh-TW" b="1" kern="100" dirty="0">
              <a:latin typeface="Times New Roman" panose="02020603050405020304" pitchFamily="18" charset="0"/>
              <a:ea typeface="微軟正黑體" panose="020B0604030504040204" pitchFamily="34" charset="-120"/>
              <a:cs typeface="Times New Roman" panose="02020603050405020304" pitchFamily="18" charset="0"/>
            </a:endParaRPr>
          </a:p>
          <a:p>
            <a:pPr marL="447675" lvl="1" indent="-177800" algn="just">
              <a:lnSpc>
                <a:spcPts val="2400"/>
              </a:lnSpc>
              <a:buFont typeface="Wingdings" panose="05000000000000000000" pitchFamily="2" charset="2"/>
              <a:buChar char="Ø"/>
            </a:pPr>
            <a:r>
              <a:rPr lang="zh-TW" altLang="en-US" sz="1600" kern="100" dirty="0">
                <a:latin typeface="Times New Roman" panose="02020603050405020304" pitchFamily="18" charset="0"/>
                <a:ea typeface="微軟正黑體" panose="020B0604030504040204" pitchFamily="34" charset="-120"/>
                <a:cs typeface="Times New Roman" panose="02020603050405020304" pitchFamily="18" charset="0"/>
              </a:rPr>
              <a:t>優先考慮鹿場課圳</a:t>
            </a:r>
            <a:r>
              <a:rPr lang="zh-TW" altLang="en-US" sz="1600" kern="1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輸水效益</a:t>
            </a:r>
            <a:r>
              <a:rPr lang="zh-TW" altLang="en-US" sz="1600" kern="100" dirty="0">
                <a:latin typeface="Times New Roman" panose="02020603050405020304" pitchFamily="18" charset="0"/>
                <a:ea typeface="微軟正黑體" panose="020B0604030504040204" pitchFamily="34" charset="-120"/>
                <a:cs typeface="Times New Roman" panose="02020603050405020304" pitchFamily="18" charset="0"/>
              </a:rPr>
              <a:t>與</a:t>
            </a:r>
            <a:r>
              <a:rPr lang="zh-TW" altLang="en-US" sz="1600" kern="1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渠道安全</a:t>
            </a:r>
            <a:endParaRPr lang="en-US" altLang="zh-TW" sz="1600" kern="1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endParaRPr>
          </a:p>
          <a:p>
            <a:pPr marL="447675" lvl="1" indent="-177800" algn="just">
              <a:lnSpc>
                <a:spcPts val="2400"/>
              </a:lnSpc>
              <a:buClr>
                <a:schemeClr val="tx1"/>
              </a:buClr>
              <a:buFont typeface="Wingdings" panose="05000000000000000000" pitchFamily="2" charset="2"/>
              <a:buChar char="Ø"/>
            </a:pPr>
            <a:r>
              <a:rPr lang="zh-TW" altLang="en-US" sz="1600" kern="1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農業灌溉為主要功能，小水力發電運轉為輔</a:t>
            </a:r>
            <a:endParaRPr lang="en-US" altLang="zh-TW" sz="1600" kern="1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endParaRPr>
          </a:p>
          <a:p>
            <a:pPr marL="447675" lvl="1" indent="-177800" algn="just">
              <a:lnSpc>
                <a:spcPts val="2400"/>
              </a:lnSpc>
              <a:buClr>
                <a:schemeClr val="tx1"/>
              </a:buClr>
              <a:buFont typeface="Wingdings" panose="05000000000000000000" pitchFamily="2" charset="2"/>
              <a:buChar char="Ø"/>
            </a:pPr>
            <a:r>
              <a:rPr lang="zh-TW" altLang="en-US" sz="1600" kern="1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自行闢建引水設施</a:t>
            </a:r>
            <a:r>
              <a:rPr lang="zh-TW" altLang="en-US" sz="1600" kern="100" dirty="0">
                <a:latin typeface="Times New Roman" panose="02020603050405020304" pitchFamily="18" charset="0"/>
                <a:ea typeface="微軟正黑體" panose="020B0604030504040204" pitchFamily="34" charset="-120"/>
                <a:cs typeface="Times New Roman" panose="02020603050405020304" pitchFamily="18" charset="0"/>
              </a:rPr>
              <a:t>作為發電設備設置使用</a:t>
            </a:r>
            <a:endParaRPr lang="en-US" altLang="zh-TW" sz="1600" kern="100" dirty="0">
              <a:latin typeface="Times New Roman" panose="02020603050405020304" pitchFamily="18" charset="0"/>
              <a:ea typeface="微軟正黑體" panose="020B0604030504040204" pitchFamily="34" charset="-120"/>
              <a:cs typeface="Times New Roman" panose="02020603050405020304" pitchFamily="18" charset="0"/>
            </a:endParaRPr>
          </a:p>
          <a:p>
            <a:pPr marL="447675" lvl="1" indent="-177800" algn="just">
              <a:lnSpc>
                <a:spcPts val="2400"/>
              </a:lnSpc>
              <a:buFont typeface="Wingdings" panose="05000000000000000000" pitchFamily="2" charset="2"/>
              <a:buChar char="Ø"/>
            </a:pPr>
            <a:r>
              <a:rPr lang="zh-TW" altLang="en-US" sz="1600" kern="100" dirty="0">
                <a:latin typeface="Times New Roman" panose="02020603050405020304" pitchFamily="18" charset="0"/>
                <a:ea typeface="微軟正黑體" panose="020B0604030504040204" pitchFamily="34" charset="-120"/>
                <a:cs typeface="Times New Roman" panose="02020603050405020304" pitchFamily="18" charset="0"/>
              </a:rPr>
              <a:t>不影響鹿場課圳既設渠道旁之通道通行為原則</a:t>
            </a:r>
            <a:endParaRPr lang="en-US" altLang="zh-TW" sz="1600" kern="100" dirty="0">
              <a:latin typeface="Times New Roman" panose="02020603050405020304" pitchFamily="18" charset="0"/>
              <a:ea typeface="微軟正黑體" panose="020B0604030504040204" pitchFamily="34" charset="-120"/>
              <a:cs typeface="Times New Roman" panose="02020603050405020304" pitchFamily="18" charset="0"/>
            </a:endParaRPr>
          </a:p>
          <a:p>
            <a:pPr marL="447675" lvl="1" indent="-177800" algn="just">
              <a:lnSpc>
                <a:spcPts val="2400"/>
              </a:lnSpc>
              <a:buFont typeface="Wingdings" panose="05000000000000000000" pitchFamily="2" charset="2"/>
              <a:buChar char="Ø"/>
            </a:pPr>
            <a:r>
              <a:rPr lang="zh-TW" altLang="en-US" sz="1600" kern="100" dirty="0">
                <a:latin typeface="Times New Roman" panose="02020603050405020304" pitchFamily="18" charset="0"/>
                <a:ea typeface="微軟正黑體" panose="020B0604030504040204" pitchFamily="34" charset="-120"/>
                <a:cs typeface="Times New Roman" panose="02020603050405020304" pitchFamily="18" charset="0"/>
              </a:rPr>
              <a:t>負責相關設施、環境及場所之維護管理工作</a:t>
            </a:r>
            <a:endParaRPr lang="en-US" altLang="zh-TW" sz="1600" kern="100" dirty="0">
              <a:latin typeface="Times New Roman" panose="02020603050405020304" pitchFamily="18" charset="0"/>
              <a:ea typeface="微軟正黑體" panose="020B0604030504040204" pitchFamily="34" charset="-120"/>
              <a:cs typeface="Times New Roman" panose="02020603050405020304" pitchFamily="18" charset="0"/>
            </a:endParaRPr>
          </a:p>
        </p:txBody>
      </p:sp>
      <p:grpSp>
        <p:nvGrpSpPr>
          <p:cNvPr id="29" name="群組 28">
            <a:extLst>
              <a:ext uri="{FF2B5EF4-FFF2-40B4-BE49-F238E27FC236}">
                <a16:creationId xmlns:a16="http://schemas.microsoft.com/office/drawing/2014/main" xmlns="" id="{CF6D3EBB-8FDD-409F-B5D1-08A0586DE19C}"/>
              </a:ext>
            </a:extLst>
          </p:cNvPr>
          <p:cNvGrpSpPr/>
          <p:nvPr/>
        </p:nvGrpSpPr>
        <p:grpSpPr>
          <a:xfrm>
            <a:off x="4643000" y="2707081"/>
            <a:ext cx="4521703" cy="3692440"/>
            <a:chOff x="4643000" y="2707081"/>
            <a:chExt cx="4521703" cy="3692440"/>
          </a:xfrm>
        </p:grpSpPr>
        <p:grpSp>
          <p:nvGrpSpPr>
            <p:cNvPr id="28" name="群組 27">
              <a:extLst>
                <a:ext uri="{FF2B5EF4-FFF2-40B4-BE49-F238E27FC236}">
                  <a16:creationId xmlns:a16="http://schemas.microsoft.com/office/drawing/2014/main" xmlns="" id="{2DA533B3-CBE5-487E-96C5-D8ABC1124FC1}"/>
                </a:ext>
              </a:extLst>
            </p:cNvPr>
            <p:cNvGrpSpPr/>
            <p:nvPr/>
          </p:nvGrpSpPr>
          <p:grpSpPr>
            <a:xfrm>
              <a:off x="4643000" y="2707081"/>
              <a:ext cx="4450703" cy="3692440"/>
              <a:chOff x="4658875" y="2603446"/>
              <a:chExt cx="4450703" cy="3692440"/>
            </a:xfrm>
          </p:grpSpPr>
          <p:grpSp>
            <p:nvGrpSpPr>
              <p:cNvPr id="24" name="群組 23">
                <a:extLst>
                  <a:ext uri="{FF2B5EF4-FFF2-40B4-BE49-F238E27FC236}">
                    <a16:creationId xmlns:a16="http://schemas.microsoft.com/office/drawing/2014/main" xmlns="" id="{8C0E2FBD-B91A-4F44-81E4-61FB4985AAE5}"/>
                  </a:ext>
                </a:extLst>
              </p:cNvPr>
              <p:cNvGrpSpPr/>
              <p:nvPr/>
            </p:nvGrpSpPr>
            <p:grpSpPr>
              <a:xfrm>
                <a:off x="4658875" y="2603446"/>
                <a:ext cx="4450703" cy="2369760"/>
                <a:chOff x="4649210" y="674606"/>
                <a:chExt cx="4450703" cy="2369760"/>
              </a:xfrm>
            </p:grpSpPr>
            <p:pic>
              <p:nvPicPr>
                <p:cNvPr id="21" name="圖片 20">
                  <a:extLst>
                    <a:ext uri="{FF2B5EF4-FFF2-40B4-BE49-F238E27FC236}">
                      <a16:creationId xmlns:a16="http://schemas.microsoft.com/office/drawing/2014/main" xmlns="" id="{90151586-B800-40D6-8C76-1844A587B638}"/>
                    </a:ext>
                  </a:extLst>
                </p:cNvPr>
                <p:cNvPicPr/>
                <p:nvPr/>
              </p:nvPicPr>
              <p:blipFill>
                <a:blip r:embed="rId5"/>
                <a:stretch>
                  <a:fillRect/>
                </a:stretch>
              </p:blipFill>
              <p:spPr>
                <a:xfrm>
                  <a:off x="4649210" y="674606"/>
                  <a:ext cx="4450703" cy="2369760"/>
                </a:xfrm>
                <a:prstGeom prst="rect">
                  <a:avLst/>
                </a:prstGeom>
              </p:spPr>
            </p:pic>
            <p:sp>
              <p:nvSpPr>
                <p:cNvPr id="22" name="矩形 21">
                  <a:extLst>
                    <a:ext uri="{FF2B5EF4-FFF2-40B4-BE49-F238E27FC236}">
                      <a16:creationId xmlns:a16="http://schemas.microsoft.com/office/drawing/2014/main" xmlns="" id="{64C0D416-4CF7-417E-8BF9-FABEAB2796E5}"/>
                    </a:ext>
                  </a:extLst>
                </p:cNvPr>
                <p:cNvSpPr/>
                <p:nvPr/>
              </p:nvSpPr>
              <p:spPr>
                <a:xfrm>
                  <a:off x="7438065" y="674606"/>
                  <a:ext cx="1636277" cy="307777"/>
                </a:xfrm>
                <a:prstGeom prst="rect">
                  <a:avLst/>
                </a:prstGeom>
                <a:gradFill rotWithShape="1">
                  <a:gsLst>
                    <a:gs pos="99115">
                      <a:schemeClr val="tx1">
                        <a:lumMod val="50000"/>
                        <a:lumOff val="50000"/>
                      </a:schemeClr>
                    </a:gs>
                    <a:gs pos="7000">
                      <a:schemeClr val="tx1">
                        <a:lumMod val="50000"/>
                        <a:lumOff val="50000"/>
                      </a:schemeClr>
                    </a:gs>
                    <a:gs pos="52000">
                      <a:schemeClr val="tx1">
                        <a:lumMod val="85000"/>
                        <a:lumOff val="15000"/>
                      </a:schemeClr>
                    </a:gs>
                  </a:gsLst>
                  <a:lin ang="5400000" scaled="1"/>
                </a:gradFill>
                <a:ln>
                  <a:noFill/>
                </a:ln>
              </p:spPr>
              <p:txBody>
                <a:bodyPr wrap="none" anchor="ctr"/>
                <a:lstStyle/>
                <a:p>
                  <a:pPr algn="ctr" defTabSz="914400" eaLnBrk="0" hangingPunct="0">
                    <a:spcBef>
                      <a:spcPct val="20000"/>
                    </a:spcBef>
                  </a:pPr>
                  <a:r>
                    <a:rPr lang="zh-TW" altLang="en-US" sz="2000" b="1" dirty="0">
                      <a:solidFill>
                        <a:schemeClr val="bg1"/>
                      </a:solidFill>
                      <a:effectLst>
                        <a:outerShdw blurRad="38100" dist="38100" dir="2700000" algn="tl">
                          <a:srgbClr val="000000">
                            <a:alpha val="43137"/>
                          </a:srgbClr>
                        </a:outerShdw>
                      </a:effectLst>
                      <a:latin typeface="Times New Roman" panose="02020603050405020304" pitchFamily="18" charset="0"/>
                      <a:ea typeface="微軟正黑體" panose="020B0604030504040204" pitchFamily="34" charset="-120"/>
                      <a:cs typeface="Times New Roman" panose="02020603050405020304" pitchFamily="18" charset="0"/>
                    </a:rPr>
                    <a:t>電廠配置圖</a:t>
                  </a:r>
                </a:p>
              </p:txBody>
            </p:sp>
          </p:grpSp>
          <p:sp>
            <p:nvSpPr>
              <p:cNvPr id="26" name="矩形 25">
                <a:extLst>
                  <a:ext uri="{FF2B5EF4-FFF2-40B4-BE49-F238E27FC236}">
                    <a16:creationId xmlns:a16="http://schemas.microsoft.com/office/drawing/2014/main" xmlns="" id="{30956402-4CFF-486B-9BFC-05CEB032A514}"/>
                  </a:ext>
                </a:extLst>
              </p:cNvPr>
              <p:cNvSpPr/>
              <p:nvPr/>
            </p:nvSpPr>
            <p:spPr>
              <a:xfrm>
                <a:off x="4658875" y="5003353"/>
                <a:ext cx="4450703" cy="1292533"/>
              </a:xfrm>
              <a:prstGeom prst="rect">
                <a:avLst/>
              </a:prstGeom>
            </p:spPr>
            <p:txBody>
              <a:bodyPr wrap="square">
                <a:spAutoFit/>
              </a:bodyPr>
              <a:lstStyle/>
              <a:p>
                <a:pPr algn="just">
                  <a:lnSpc>
                    <a:spcPts val="2400"/>
                  </a:lnSpc>
                </a:pPr>
                <a:r>
                  <a:rPr lang="zh-TW" altLang="en-US" sz="1500" dirty="0">
                    <a:solidFill>
                      <a:srgbClr val="007D7A"/>
                    </a:solidFill>
                    <a:latin typeface="華康中圓體" panose="020F0509000000000000" pitchFamily="49" charset="-120"/>
                    <a:ea typeface="華康中圓體" panose="020F0509000000000000" pitchFamily="49" charset="-120"/>
                  </a:rPr>
                  <a:t>裝設</a:t>
                </a:r>
                <a:r>
                  <a:rPr lang="en-US" altLang="zh-TW" sz="1500" dirty="0">
                    <a:solidFill>
                      <a:srgbClr val="007D7A"/>
                    </a:solidFill>
                    <a:latin typeface="華康中圓體" panose="020F0509000000000000" pitchFamily="49" charset="-120"/>
                    <a:ea typeface="華康中圓體" panose="020F0509000000000000" pitchFamily="49" charset="-120"/>
                  </a:rPr>
                  <a:t>1</a:t>
                </a:r>
                <a:r>
                  <a:rPr lang="zh-TW" altLang="en-US" sz="1500" dirty="0">
                    <a:solidFill>
                      <a:srgbClr val="007D7A"/>
                    </a:solidFill>
                    <a:latin typeface="華康中圓體" panose="020F0509000000000000" pitchFamily="49" charset="-120"/>
                    <a:ea typeface="華康中圓體" panose="020F0509000000000000" pitchFamily="49" charset="-120"/>
                  </a:rPr>
                  <a:t>部軸伸貫流式水輪機發電機組，其裝置容量為</a:t>
                </a:r>
                <a:r>
                  <a:rPr lang="en-US" altLang="zh-TW" sz="1500" dirty="0">
                    <a:solidFill>
                      <a:srgbClr val="007D7A"/>
                    </a:solidFill>
                    <a:latin typeface="華康中圓體" panose="020F0509000000000000" pitchFamily="49" charset="-120"/>
                    <a:ea typeface="華康中圓體" panose="020F0509000000000000" pitchFamily="49" charset="-120"/>
                  </a:rPr>
                  <a:t>300kW</a:t>
                </a:r>
                <a:r>
                  <a:rPr lang="zh-TW" altLang="en-US" sz="1500" dirty="0">
                    <a:solidFill>
                      <a:srgbClr val="007D7A"/>
                    </a:solidFill>
                    <a:latin typeface="華康中圓體" panose="020F0509000000000000" pitchFamily="49" charset="-120"/>
                    <a:ea typeface="華康中圓體" panose="020F0509000000000000" pitchFamily="49" charset="-120"/>
                  </a:rPr>
                  <a:t>，於機組上游側銜接引水渠道，以供應機組所需之發電用水，發電後的尾水將會銜接尾水渠道，將其排入鹿場課圳原灌溉渠道。</a:t>
                </a:r>
              </a:p>
            </p:txBody>
          </p:sp>
        </p:grpSp>
        <p:sp>
          <p:nvSpPr>
            <p:cNvPr id="27" name="矩形 26">
              <a:extLst>
                <a:ext uri="{FF2B5EF4-FFF2-40B4-BE49-F238E27FC236}">
                  <a16:creationId xmlns:a16="http://schemas.microsoft.com/office/drawing/2014/main" xmlns="" id="{0CD75B92-38D2-4431-9FFA-86E60A995661}"/>
                </a:ext>
              </a:extLst>
            </p:cNvPr>
            <p:cNvSpPr/>
            <p:nvPr/>
          </p:nvSpPr>
          <p:spPr>
            <a:xfrm>
              <a:off x="7290154" y="3562615"/>
              <a:ext cx="1874549" cy="430887"/>
            </a:xfrm>
            <a:prstGeom prst="rect">
              <a:avLst/>
            </a:prstGeom>
          </p:spPr>
          <p:txBody>
            <a:bodyPr wrap="square">
              <a:spAutoFit/>
            </a:bodyPr>
            <a:lstStyle/>
            <a:p>
              <a:r>
                <a:rPr lang="zh-TW" altLang="zh-TW" sz="1100" dirty="0">
                  <a:solidFill>
                    <a:schemeClr val="tx1">
                      <a:lumMod val="65000"/>
                      <a:lumOff val="35000"/>
                    </a:schemeClr>
                  </a:solidFill>
                  <a:latin typeface="華康中圓體" panose="020F0509000000000000" pitchFamily="49" charset="-120"/>
                  <a:ea typeface="華康中圓體" panose="020F0509000000000000" pitchFamily="49" charset="-120"/>
                  <a:cs typeface="Times New Roman" panose="02020603050405020304" pitchFamily="18" charset="0"/>
                </a:rPr>
                <a:t>地上一層之鋼構廠房</a:t>
              </a:r>
              <a:r>
                <a:rPr lang="zh-TW" altLang="en-US" sz="1100" dirty="0">
                  <a:solidFill>
                    <a:schemeClr val="tx1">
                      <a:lumMod val="65000"/>
                      <a:lumOff val="35000"/>
                    </a:schemeClr>
                  </a:solidFill>
                  <a:latin typeface="華康中圓體" panose="020F0509000000000000" pitchFamily="49" charset="-120"/>
                  <a:ea typeface="華康中圓體" panose="020F0509000000000000" pitchFamily="49" charset="-120"/>
                  <a:cs typeface="Times New Roman" panose="02020603050405020304" pitchFamily="18" charset="0"/>
                </a:rPr>
                <a:t>及</a:t>
              </a:r>
              <a:endParaRPr lang="en-US" altLang="zh-TW" sz="1100" dirty="0">
                <a:solidFill>
                  <a:schemeClr val="tx1">
                    <a:lumMod val="65000"/>
                    <a:lumOff val="35000"/>
                  </a:schemeClr>
                </a:solidFill>
                <a:latin typeface="華康中圓體" panose="020F0509000000000000" pitchFamily="49" charset="-120"/>
                <a:ea typeface="華康中圓體" panose="020F0509000000000000" pitchFamily="49" charset="-120"/>
                <a:cs typeface="Times New Roman" panose="02020603050405020304" pitchFamily="18" charset="0"/>
              </a:endParaRPr>
            </a:p>
            <a:p>
              <a:r>
                <a:rPr lang="zh-TW" altLang="zh-TW" sz="1100" dirty="0">
                  <a:solidFill>
                    <a:schemeClr val="tx1">
                      <a:lumMod val="65000"/>
                      <a:lumOff val="35000"/>
                    </a:schemeClr>
                  </a:solidFill>
                  <a:latin typeface="華康中圓體" panose="020F0509000000000000" pitchFamily="49" charset="-120"/>
                  <a:ea typeface="華康中圓體" panose="020F0509000000000000" pitchFamily="49" charset="-120"/>
                  <a:cs typeface="Times New Roman" panose="02020603050405020304" pitchFamily="18" charset="0"/>
                </a:rPr>
                <a:t>地下一層之鋼筋混凝土廠房</a:t>
              </a:r>
              <a:endParaRPr lang="en-US" altLang="zh-TW" sz="1100" dirty="0">
                <a:solidFill>
                  <a:schemeClr val="tx1">
                    <a:lumMod val="65000"/>
                    <a:lumOff val="35000"/>
                  </a:schemeClr>
                </a:solidFill>
                <a:latin typeface="華康中圓體" panose="020F0509000000000000" pitchFamily="49" charset="-120"/>
                <a:ea typeface="華康中圓體" panose="020F0509000000000000" pitchFamily="49" charset="-120"/>
                <a:cs typeface="Times New Roman" panose="02020603050405020304" pitchFamily="18" charset="0"/>
              </a:endParaRPr>
            </a:p>
          </p:txBody>
        </p:sp>
      </p:grpSp>
      <p:sp>
        <p:nvSpPr>
          <p:cNvPr id="23" name="投影片編號版面配置區 2">
            <a:extLst>
              <a:ext uri="{FF2B5EF4-FFF2-40B4-BE49-F238E27FC236}">
                <a16:creationId xmlns:a16="http://schemas.microsoft.com/office/drawing/2014/main" xmlns="" id="{6A949486-77C6-4B20-8A86-FF30608D2F0C}"/>
              </a:ext>
            </a:extLst>
          </p:cNvPr>
          <p:cNvSpPr txBox="1">
            <a:spLocks/>
          </p:cNvSpPr>
          <p:nvPr/>
        </p:nvSpPr>
        <p:spPr>
          <a:xfrm>
            <a:off x="4614203" y="6492874"/>
            <a:ext cx="475638"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zh-TW" sz="1600" b="1" dirty="0">
                <a:solidFill>
                  <a:schemeClr val="tx1"/>
                </a:solidFill>
                <a:latin typeface="標楷體" panose="03000509000000000000" pitchFamily="65" charset="-120"/>
                <a:ea typeface="標楷體" panose="03000509000000000000" pitchFamily="65" charset="-120"/>
              </a:rPr>
              <a:t>7</a:t>
            </a:r>
            <a:endParaRPr lang="zh-TW" altLang="en-US" sz="1600" b="1" dirty="0">
              <a:solidFill>
                <a:schemeClr val="tx1"/>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13492971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332738" y="319407"/>
            <a:ext cx="3083814" cy="494410"/>
          </a:xfrm>
        </p:spPr>
        <p:txBody>
          <a:bodyPr>
            <a:normAutofit fontScale="90000"/>
          </a:bodyPr>
          <a:lstStyle/>
          <a:p>
            <a:r>
              <a:rPr lang="zh-TW" altLang="en-US" dirty="0" smtClean="0"/>
              <a:t>興建計畫</a:t>
            </a:r>
            <a:endParaRPr lang="zh-TW" altLang="en-US" dirty="0"/>
          </a:p>
        </p:txBody>
      </p:sp>
      <p:sp>
        <p:nvSpPr>
          <p:cNvPr id="3" name="投影片編號版面配置區 2"/>
          <p:cNvSpPr>
            <a:spLocks noGrp="1"/>
          </p:cNvSpPr>
          <p:nvPr>
            <p:ph type="sldNum" sz="quarter" idx="12"/>
          </p:nvPr>
        </p:nvSpPr>
        <p:spPr/>
        <p:txBody>
          <a:bodyPr/>
          <a:lstStyle/>
          <a:p>
            <a:fld id="{3E2ED189-6904-4255-A7CE-234B761FC801}" type="slidenum">
              <a:rPr lang="zh-TW" altLang="en-US" smtClean="0"/>
              <a:t>9</a:t>
            </a:fld>
            <a:endParaRPr lang="zh-TW" altLang="en-US"/>
          </a:p>
        </p:txBody>
      </p:sp>
      <p:pic>
        <p:nvPicPr>
          <p:cNvPr id="4" name="图片 15">
            <a:extLst>
              <a:ext uri="{FF2B5EF4-FFF2-40B4-BE49-F238E27FC236}">
                <a16:creationId xmlns:a16="http://schemas.microsoft.com/office/drawing/2014/main" xmlns="" id="{016F382F-0E42-4B04-A083-F2A3DCF6291A}"/>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376855" y="225744"/>
            <a:ext cx="3953164"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圖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6256" y="1095839"/>
            <a:ext cx="7679094" cy="5363166"/>
          </a:xfrm>
          <a:prstGeom prst="rect">
            <a:avLst/>
          </a:prstGeom>
        </p:spPr>
      </p:pic>
    </p:spTree>
    <p:extLst>
      <p:ext uri="{BB962C8B-B14F-4D97-AF65-F5344CB8AC3E}">
        <p14:creationId xmlns:p14="http://schemas.microsoft.com/office/powerpoint/2010/main" val="2625253049"/>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3.0.1"/>
</p:tagLst>
</file>

<file path=ppt/tags/tag10.xml><?xml version="1.0" encoding="utf-8"?>
<p:tagLst xmlns:a="http://schemas.openxmlformats.org/drawingml/2006/main" xmlns:r="http://schemas.openxmlformats.org/officeDocument/2006/relationships" xmlns:p="http://schemas.openxmlformats.org/presentationml/2006/main">
  <p:tag name="PA" val="v3.0.1"/>
</p:tagLst>
</file>

<file path=ppt/tags/tag11.xml><?xml version="1.0" encoding="utf-8"?>
<p:tagLst xmlns:a="http://schemas.openxmlformats.org/drawingml/2006/main" xmlns:r="http://schemas.openxmlformats.org/officeDocument/2006/relationships" xmlns:p="http://schemas.openxmlformats.org/presentationml/2006/main">
  <p:tag name="PA" val="v3.0.1"/>
</p:tagLst>
</file>

<file path=ppt/tags/tag12.xml><?xml version="1.0" encoding="utf-8"?>
<p:tagLst xmlns:a="http://schemas.openxmlformats.org/drawingml/2006/main" xmlns:r="http://schemas.openxmlformats.org/officeDocument/2006/relationships" xmlns:p="http://schemas.openxmlformats.org/presentationml/2006/main">
  <p:tag name="PA" val="v3.0.1"/>
</p:tagLst>
</file>

<file path=ppt/tags/tag13.xml><?xml version="1.0" encoding="utf-8"?>
<p:tagLst xmlns:a="http://schemas.openxmlformats.org/drawingml/2006/main" xmlns:r="http://schemas.openxmlformats.org/officeDocument/2006/relationships" xmlns:p="http://schemas.openxmlformats.org/presentationml/2006/main">
  <p:tag name="PA" val="v3.0.1"/>
</p:tagLst>
</file>

<file path=ppt/tags/tag14.xml><?xml version="1.0" encoding="utf-8"?>
<p:tagLst xmlns:a="http://schemas.openxmlformats.org/drawingml/2006/main" xmlns:r="http://schemas.openxmlformats.org/officeDocument/2006/relationships" xmlns:p="http://schemas.openxmlformats.org/presentationml/2006/main">
  <p:tag name="PA" val="v3.0.1"/>
</p:tagLst>
</file>

<file path=ppt/tags/tag15.xml><?xml version="1.0" encoding="utf-8"?>
<p:tagLst xmlns:a="http://schemas.openxmlformats.org/drawingml/2006/main" xmlns:r="http://schemas.openxmlformats.org/officeDocument/2006/relationships" xmlns:p="http://schemas.openxmlformats.org/presentationml/2006/main">
  <p:tag name="PA" val="v3.0.1"/>
</p:tagLst>
</file>

<file path=ppt/tags/tag2.xml><?xml version="1.0" encoding="utf-8"?>
<p:tagLst xmlns:a="http://schemas.openxmlformats.org/drawingml/2006/main" xmlns:r="http://schemas.openxmlformats.org/officeDocument/2006/relationships" xmlns:p="http://schemas.openxmlformats.org/presentationml/2006/main">
  <p:tag name="PA" val="v3.0.1"/>
</p:tagLst>
</file>

<file path=ppt/tags/tag3.xml><?xml version="1.0" encoding="utf-8"?>
<p:tagLst xmlns:a="http://schemas.openxmlformats.org/drawingml/2006/main" xmlns:r="http://schemas.openxmlformats.org/officeDocument/2006/relationships" xmlns:p="http://schemas.openxmlformats.org/presentationml/2006/main">
  <p:tag name="PA" val="v3.0.1"/>
</p:tagLst>
</file>

<file path=ppt/tags/tag4.xml><?xml version="1.0" encoding="utf-8"?>
<p:tagLst xmlns:a="http://schemas.openxmlformats.org/drawingml/2006/main" xmlns:r="http://schemas.openxmlformats.org/officeDocument/2006/relationships" xmlns:p="http://schemas.openxmlformats.org/presentationml/2006/main">
  <p:tag name="PA" val="v3.0.1"/>
</p:tagLst>
</file>

<file path=ppt/tags/tag5.xml><?xml version="1.0" encoding="utf-8"?>
<p:tagLst xmlns:a="http://schemas.openxmlformats.org/drawingml/2006/main" xmlns:r="http://schemas.openxmlformats.org/officeDocument/2006/relationships" xmlns:p="http://schemas.openxmlformats.org/presentationml/2006/main">
  <p:tag name="PA" val="v3.0.1"/>
</p:tagLst>
</file>

<file path=ppt/tags/tag6.xml><?xml version="1.0" encoding="utf-8"?>
<p:tagLst xmlns:a="http://schemas.openxmlformats.org/drawingml/2006/main" xmlns:r="http://schemas.openxmlformats.org/officeDocument/2006/relationships" xmlns:p="http://schemas.openxmlformats.org/presentationml/2006/main">
  <p:tag name="PA" val="v3.0.1"/>
</p:tagLst>
</file>

<file path=ppt/tags/tag7.xml><?xml version="1.0" encoding="utf-8"?>
<p:tagLst xmlns:a="http://schemas.openxmlformats.org/drawingml/2006/main" xmlns:r="http://schemas.openxmlformats.org/officeDocument/2006/relationships" xmlns:p="http://schemas.openxmlformats.org/presentationml/2006/main">
  <p:tag name="PA" val="v3.0.1"/>
</p:tagLst>
</file>

<file path=ppt/tags/tag8.xml><?xml version="1.0" encoding="utf-8"?>
<p:tagLst xmlns:a="http://schemas.openxmlformats.org/drawingml/2006/main" xmlns:r="http://schemas.openxmlformats.org/officeDocument/2006/relationships" xmlns:p="http://schemas.openxmlformats.org/presentationml/2006/main">
  <p:tag name="PA" val="v3.0.1"/>
</p:tagLst>
</file>

<file path=ppt/tags/tag9.xml><?xml version="1.0" encoding="utf-8"?>
<p:tagLst xmlns:a="http://schemas.openxmlformats.org/drawingml/2006/main" xmlns:r="http://schemas.openxmlformats.org/officeDocument/2006/relationships" xmlns:p="http://schemas.openxmlformats.org/presentationml/2006/main">
  <p:tag name="PA" val="v3.0.1"/>
</p:tagLst>
</file>

<file path=ppt/theme/theme1.xml><?xml version="1.0" encoding="utf-8"?>
<a:theme xmlns:a="http://schemas.openxmlformats.org/drawingml/2006/main" name="Office 佈景主題">
  <a:themeElements>
    <a:clrScheme name="Office 佈景主題">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佈景主題">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佈景主題">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4605</TotalTime>
  <Words>4423</Words>
  <Application>Microsoft Office PowerPoint</Application>
  <PresentationFormat>如螢幕大小 (4:3)</PresentationFormat>
  <Paragraphs>511</Paragraphs>
  <Slides>17</Slides>
  <Notes>15</Notes>
  <HiddenSlides>0</HiddenSlides>
  <MMClips>0</MMClips>
  <ScaleCrop>false</ScaleCrop>
  <HeadingPairs>
    <vt:vector size="8" baseType="variant">
      <vt:variant>
        <vt:lpstr>使用字型</vt:lpstr>
      </vt:variant>
      <vt:variant>
        <vt:i4>15</vt:i4>
      </vt:variant>
      <vt:variant>
        <vt:lpstr>佈景主題</vt:lpstr>
      </vt:variant>
      <vt:variant>
        <vt:i4>1</vt:i4>
      </vt:variant>
      <vt:variant>
        <vt:lpstr>內嵌 OLE 伺服程式</vt:lpstr>
      </vt:variant>
      <vt:variant>
        <vt:i4>1</vt:i4>
      </vt:variant>
      <vt:variant>
        <vt:lpstr>投影片標題</vt:lpstr>
      </vt:variant>
      <vt:variant>
        <vt:i4>17</vt:i4>
      </vt:variant>
    </vt:vector>
  </HeadingPairs>
  <TitlesOfParts>
    <vt:vector size="34" baseType="lpstr">
      <vt:lpstr>Adobe 繁黑體 Std B</vt:lpstr>
      <vt:lpstr>等线</vt:lpstr>
      <vt:lpstr>微软雅黑</vt:lpstr>
      <vt:lpstr>Open Sans Extrabold</vt:lpstr>
      <vt:lpstr>宋体</vt:lpstr>
      <vt:lpstr>幼圆</vt:lpstr>
      <vt:lpstr>華康中圓體</vt:lpstr>
      <vt:lpstr>微軟正黑體</vt:lpstr>
      <vt:lpstr>新細明體</vt:lpstr>
      <vt:lpstr>標楷體</vt:lpstr>
      <vt:lpstr>Arial</vt:lpstr>
      <vt:lpstr>Calibri</vt:lpstr>
      <vt:lpstr>Calibri Light</vt:lpstr>
      <vt:lpstr>Times New Roman</vt:lpstr>
      <vt:lpstr>Wingdings</vt:lpstr>
      <vt:lpstr>Office 佈景主題</vt:lpstr>
      <vt:lpstr>Visio</vt:lpstr>
      <vt:lpstr>PowerPoint 簡報</vt:lpstr>
      <vt:lpstr>PowerPoint 簡報</vt:lpstr>
      <vt:lpstr>PowerPoint 簡報</vt:lpstr>
      <vt:lpstr>PowerPoint 簡報</vt:lpstr>
      <vt:lpstr>PowerPoint 簡報</vt:lpstr>
      <vt:lpstr>PowerPoint 簡報</vt:lpstr>
      <vt:lpstr>PowerPoint 簡報</vt:lpstr>
      <vt:lpstr>PowerPoint 簡報</vt:lpstr>
      <vt:lpstr>興建計畫</vt:lpstr>
      <vt:lpstr>興建計畫</vt:lpstr>
      <vt:lpstr>PowerPoint 簡報</vt:lpstr>
      <vt:lpstr>PowerPoint 簡報</vt:lpstr>
      <vt:lpstr>PowerPoint 簡報</vt:lpstr>
      <vt:lpstr>PowerPoint 簡報</vt:lpstr>
      <vt:lpstr>PowerPoint 簡報</vt:lpstr>
      <vt:lpstr>PowerPoint 簡報</vt:lpstr>
      <vt:lpstr>PowerPoint 簡報</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watercenter</dc:creator>
  <cp:lastModifiedBy>李圭烜</cp:lastModifiedBy>
  <cp:revision>261</cp:revision>
  <cp:lastPrinted>2022-05-20T06:59:33Z</cp:lastPrinted>
  <dcterms:created xsi:type="dcterms:W3CDTF">2022-05-10T03:54:37Z</dcterms:created>
  <dcterms:modified xsi:type="dcterms:W3CDTF">2022-08-05T07:34:09Z</dcterms:modified>
</cp:coreProperties>
</file>